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99" r:id="rId3"/>
    <p:sldId id="302" r:id="rId4"/>
    <p:sldId id="303" r:id="rId5"/>
    <p:sldId id="304" r:id="rId6"/>
    <p:sldId id="305" r:id="rId7"/>
    <p:sldId id="298" r:id="rId8"/>
    <p:sldId id="315" r:id="rId9"/>
    <p:sldId id="316" r:id="rId10"/>
    <p:sldId id="317" r:id="rId11"/>
    <p:sldId id="306" r:id="rId12"/>
    <p:sldId id="307" r:id="rId13"/>
    <p:sldId id="308" r:id="rId14"/>
    <p:sldId id="309" r:id="rId15"/>
    <p:sldId id="310" r:id="rId16"/>
    <p:sldId id="311" r:id="rId17"/>
    <p:sldId id="312" r:id="rId18"/>
    <p:sldId id="261" r:id="rId19"/>
    <p:sldId id="313" r:id="rId20"/>
    <p:sldId id="314" r:id="rId21"/>
    <p:sldId id="318" r:id="rId22"/>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iara Bearzotti" initials="CHB"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00"/>
    <a:srgbClr val="C61B8B"/>
    <a:srgbClr val="FF7C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85344" autoAdjust="0"/>
  </p:normalViewPr>
  <p:slideViewPr>
    <p:cSldViewPr>
      <p:cViewPr varScale="1">
        <p:scale>
          <a:sx n="54" d="100"/>
          <a:sy n="54" d="100"/>
        </p:scale>
        <p:origin x="-126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9CA321-D2F9-4217-95C0-54B46F817483}" type="datetimeFigureOut">
              <a:rPr lang="en-US" smtClean="0"/>
              <a:pPr/>
              <a:t>5/15/2020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0D80F8-0AA9-4958-8F9D-881BFFA14B42}" type="slidenum">
              <a:rPr lang="en-US" smtClean="0"/>
              <a:pPr/>
              <a:t>‹#›</a:t>
            </a:fld>
            <a:endParaRPr lang="en-US"/>
          </a:p>
        </p:txBody>
      </p:sp>
    </p:spTree>
    <p:extLst>
      <p:ext uri="{BB962C8B-B14F-4D97-AF65-F5344CB8AC3E}">
        <p14:creationId xmlns:p14="http://schemas.microsoft.com/office/powerpoint/2010/main" val="190067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zenodo.org/record/1408097"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zenodo.org/record/3816713#.Xr1MYkQzbiw"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0D80F8-0AA9-4958-8F9D-881BFFA14B42}" type="slidenum">
              <a:rPr lang="en-US" smtClean="0"/>
              <a:pPr/>
              <a:t>1</a:t>
            </a:fld>
            <a:endParaRPr lang="en-US"/>
          </a:p>
        </p:txBody>
      </p:sp>
    </p:spTree>
    <p:extLst>
      <p:ext uri="{BB962C8B-B14F-4D97-AF65-F5344CB8AC3E}">
        <p14:creationId xmlns:p14="http://schemas.microsoft.com/office/powerpoint/2010/main" val="91899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Environmental health is a multi-factorial discipline.</a:t>
            </a:r>
          </a:p>
          <a:p>
            <a:r>
              <a:rPr lang="en-GB" dirty="0"/>
              <a:t>Heat waves, cold spells, high-pollution episodes, desert dust intrusions, infectious diseases, and many others, cause similar cardiovascular and respiratory diseases.</a:t>
            </a:r>
          </a:p>
          <a:p>
            <a:r>
              <a:rPr lang="en-GB" dirty="0"/>
              <a:t>Considered separately, it is very likely that we overestimate the impact of each environmental factor.</a:t>
            </a:r>
          </a:p>
          <a:p>
            <a:r>
              <a:rPr lang="en-GB" dirty="0"/>
              <a:t>Multi-factorial data integration is a key and still unexplored area in environmental epidemiology and climate services.</a:t>
            </a:r>
          </a:p>
          <a:p>
            <a:r>
              <a:rPr lang="en-GB" dirty="0"/>
              <a:t>The development of a multi-factorial forecast scheme is even more challenging.</a:t>
            </a:r>
          </a:p>
        </p:txBody>
      </p:sp>
      <p:sp>
        <p:nvSpPr>
          <p:cNvPr id="4" name="Slide Number Placeholder 3"/>
          <p:cNvSpPr>
            <a:spLocks noGrp="1"/>
          </p:cNvSpPr>
          <p:nvPr>
            <p:ph type="sldNum" sz="quarter" idx="5"/>
          </p:nvPr>
        </p:nvSpPr>
        <p:spPr/>
        <p:txBody>
          <a:bodyPr/>
          <a:lstStyle/>
          <a:p>
            <a:fld id="{500D80F8-0AA9-4958-8F9D-881BFFA14B42}" type="slidenum">
              <a:rPr lang="en-US" smtClean="0"/>
              <a:pPr/>
              <a:t>16</a:t>
            </a:fld>
            <a:endParaRPr lang="en-US"/>
          </a:p>
        </p:txBody>
      </p:sp>
    </p:spTree>
    <p:extLst>
      <p:ext uri="{BB962C8B-B14F-4D97-AF65-F5344CB8AC3E}">
        <p14:creationId xmlns:p14="http://schemas.microsoft.com/office/powerpoint/2010/main" val="2502923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impact of environmental factors, and particularly climate variability, strongly depends on the exposed population, even in a relatively homogeneous continental like Europe.</a:t>
            </a:r>
          </a:p>
          <a:p>
            <a:r>
              <a:rPr lang="en-GB" dirty="0"/>
              <a:t>Many socioeconomic and demographic factors have historically shaped these impacts.</a:t>
            </a:r>
          </a:p>
          <a:p>
            <a:r>
              <a:rPr lang="en-GB" dirty="0"/>
              <a:t>For example, recessions reduce air pollution in cities, but they also lead to austerity measures and delays in new air pollution policies.</a:t>
            </a:r>
          </a:p>
          <a:p>
            <a:r>
              <a:rPr lang="en-GB" dirty="0"/>
              <a:t>Climate change represents another layer of uncertainty, which can increase inequalities in vulnerability, e.g. poverty, gender, youth/elderly, rural/urban.</a:t>
            </a:r>
          </a:p>
          <a:p>
            <a:r>
              <a:rPr lang="en-GB" dirty="0"/>
              <a:t>Current climate change projections on health do not integrate these factors and changes.</a:t>
            </a:r>
          </a:p>
        </p:txBody>
      </p:sp>
      <p:sp>
        <p:nvSpPr>
          <p:cNvPr id="4" name="Slide Number Placeholder 3"/>
          <p:cNvSpPr>
            <a:spLocks noGrp="1"/>
          </p:cNvSpPr>
          <p:nvPr>
            <p:ph type="sldNum" sz="quarter" idx="5"/>
          </p:nvPr>
        </p:nvSpPr>
        <p:spPr/>
        <p:txBody>
          <a:bodyPr/>
          <a:lstStyle/>
          <a:p>
            <a:fld id="{500D80F8-0AA9-4958-8F9D-881BFFA14B42}" type="slidenum">
              <a:rPr lang="en-US" smtClean="0"/>
              <a:pPr/>
              <a:t>17</a:t>
            </a:fld>
            <a:endParaRPr lang="en-US"/>
          </a:p>
        </p:txBody>
      </p:sp>
    </p:spTree>
    <p:extLst>
      <p:ext uri="{BB962C8B-B14F-4D97-AF65-F5344CB8AC3E}">
        <p14:creationId xmlns:p14="http://schemas.microsoft.com/office/powerpoint/2010/main" val="402908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0D80F8-0AA9-4958-8F9D-881BFFA14B42}" type="slidenum">
              <a:rPr lang="en-US" smtClean="0"/>
              <a:pPr/>
              <a:t>18</a:t>
            </a:fld>
            <a:endParaRPr lang="en-US"/>
          </a:p>
        </p:txBody>
      </p:sp>
    </p:spTree>
    <p:extLst>
      <p:ext uri="{BB962C8B-B14F-4D97-AF65-F5344CB8AC3E}">
        <p14:creationId xmlns:p14="http://schemas.microsoft.com/office/powerpoint/2010/main" val="2489340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aseline="0" dirty="0" smtClean="0"/>
              <a:t>Briefing on Slowing Gulf Stream (D8.11) </a:t>
            </a:r>
            <a:r>
              <a:rPr lang="en-GB" dirty="0" smtClean="0">
                <a:hlinkClick r:id="rId3"/>
              </a:rPr>
              <a:t>https://zenodo.org/record/1408097</a:t>
            </a:r>
            <a:endParaRPr lang="en-GB" dirty="0" smtClean="0"/>
          </a:p>
          <a:p>
            <a:r>
              <a:rPr lang="da-DK" sz="1200" dirty="0" smtClean="0"/>
              <a:t>Briefing on ocean observations and predictions (D8.8) </a:t>
            </a:r>
            <a:r>
              <a:rPr lang="en-GB" dirty="0" smtClean="0">
                <a:hlinkClick r:id="rId4"/>
              </a:rPr>
              <a:t>https://zenodo.org/record/3816713</a:t>
            </a:r>
            <a:endParaRPr lang="en-GB" dirty="0" smtClean="0"/>
          </a:p>
        </p:txBody>
      </p:sp>
      <p:sp>
        <p:nvSpPr>
          <p:cNvPr id="4" name="Slide Number Placeholder 3"/>
          <p:cNvSpPr>
            <a:spLocks noGrp="1"/>
          </p:cNvSpPr>
          <p:nvPr>
            <p:ph type="sldNum" sz="quarter" idx="10"/>
          </p:nvPr>
        </p:nvSpPr>
        <p:spPr/>
        <p:txBody>
          <a:bodyPr/>
          <a:lstStyle/>
          <a:p>
            <a:fld id="{C4DEA870-8C0F-4738-A815-0C3C8AF244D8}" type="slidenum">
              <a:rPr lang="en-GB" smtClean="0"/>
              <a:t>19</a:t>
            </a:fld>
            <a:endParaRPr lang="en-GB"/>
          </a:p>
        </p:txBody>
      </p:sp>
    </p:spTree>
    <p:extLst>
      <p:ext uri="{BB962C8B-B14F-4D97-AF65-F5344CB8AC3E}">
        <p14:creationId xmlns:p14="http://schemas.microsoft.com/office/powerpoint/2010/main" val="2964926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DEA870-8C0F-4738-A815-0C3C8AF244D8}" type="slidenum">
              <a:rPr lang="en-GB" smtClean="0"/>
              <a:t>20</a:t>
            </a:fld>
            <a:endParaRPr lang="en-GB"/>
          </a:p>
        </p:txBody>
      </p:sp>
    </p:spTree>
    <p:extLst>
      <p:ext uri="{BB962C8B-B14F-4D97-AF65-F5344CB8AC3E}">
        <p14:creationId xmlns:p14="http://schemas.microsoft.com/office/powerpoint/2010/main" val="3128076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0D80F8-0AA9-4958-8F9D-881BFFA14B42}" type="slidenum">
              <a:rPr lang="en-US" smtClean="0"/>
              <a:pPr/>
              <a:t>21</a:t>
            </a:fld>
            <a:endParaRPr lang="en-US"/>
          </a:p>
        </p:txBody>
      </p:sp>
    </p:spTree>
    <p:extLst>
      <p:ext uri="{BB962C8B-B14F-4D97-AF65-F5344CB8AC3E}">
        <p14:creationId xmlns:p14="http://schemas.microsoft.com/office/powerpoint/2010/main" val="2489340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0D80F8-0AA9-4958-8F9D-881BFFA14B42}" type="slidenum">
              <a:rPr lang="en-US" smtClean="0"/>
              <a:pPr/>
              <a:t>4</a:t>
            </a:fld>
            <a:endParaRPr lang="en-US"/>
          </a:p>
        </p:txBody>
      </p:sp>
    </p:spTree>
    <p:extLst>
      <p:ext uri="{BB962C8B-B14F-4D97-AF65-F5344CB8AC3E}">
        <p14:creationId xmlns:p14="http://schemas.microsoft.com/office/powerpoint/2010/main" val="91899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 5ºC change would transform the climate of Dublin to the climate of </a:t>
            </a:r>
            <a:r>
              <a:rPr lang="en-IE" dirty="0" err="1"/>
              <a:t>Rejkavik</a:t>
            </a:r>
            <a:r>
              <a:rPr lang="en-IE" dirty="0"/>
              <a:t>. </a:t>
            </a:r>
          </a:p>
        </p:txBody>
      </p:sp>
      <p:sp>
        <p:nvSpPr>
          <p:cNvPr id="4" name="Slide Number Placeholder 3"/>
          <p:cNvSpPr>
            <a:spLocks noGrp="1"/>
          </p:cNvSpPr>
          <p:nvPr>
            <p:ph type="sldNum" sz="quarter" idx="5"/>
          </p:nvPr>
        </p:nvSpPr>
        <p:spPr/>
        <p:txBody>
          <a:bodyPr/>
          <a:lstStyle/>
          <a:p>
            <a:fld id="{66269036-CAD1-460A-BB7A-BF8D5997AC7A}" type="slidenum">
              <a:rPr lang="da-DK" smtClean="0"/>
              <a:pPr/>
              <a:t>5</a:t>
            </a:fld>
            <a:endParaRPr lang="da-DK"/>
          </a:p>
        </p:txBody>
      </p:sp>
    </p:spTree>
    <p:extLst>
      <p:ext uri="{BB962C8B-B14F-4D97-AF65-F5344CB8AC3E}">
        <p14:creationId xmlns:p14="http://schemas.microsoft.com/office/powerpoint/2010/main" val="312815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0D80F8-0AA9-4958-8F9D-881BFFA14B42}" type="slidenum">
              <a:rPr lang="en-US" smtClean="0"/>
              <a:pPr/>
              <a:t>7</a:t>
            </a:fld>
            <a:endParaRPr lang="en-US"/>
          </a:p>
        </p:txBody>
      </p:sp>
    </p:spTree>
    <p:extLst>
      <p:ext uri="{BB962C8B-B14F-4D97-AF65-F5344CB8AC3E}">
        <p14:creationId xmlns:p14="http://schemas.microsoft.com/office/powerpoint/2010/main" val="91899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Temperature anomalies in the North Atlantic Ocean are </a:t>
            </a:r>
            <a:r>
              <a:rPr lang="en-US" dirty="0" err="1" smtClean="0"/>
              <a:t>advected</a:t>
            </a:r>
            <a:r>
              <a:rPr lang="en-US" dirty="0" smtClean="0"/>
              <a:t> over land by the mean westerly winds and provide a mechanism through which ocean temperature controls the variability and provides predictability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We are still o</a:t>
            </a:r>
            <a:r>
              <a:rPr lang="en-GB" baseline="0" dirty="0" smtClean="0"/>
              <a:t>utperformed by statistical/empirical forecasts</a:t>
            </a:r>
            <a:endParaRPr lang="en-GB" dirty="0"/>
          </a:p>
        </p:txBody>
      </p:sp>
      <p:sp>
        <p:nvSpPr>
          <p:cNvPr id="4" name="Pladsholder til diasnummer 3"/>
          <p:cNvSpPr>
            <a:spLocks noGrp="1"/>
          </p:cNvSpPr>
          <p:nvPr>
            <p:ph type="sldNum" sz="quarter" idx="10"/>
          </p:nvPr>
        </p:nvSpPr>
        <p:spPr/>
        <p:txBody>
          <a:bodyPr/>
          <a:lstStyle/>
          <a:p>
            <a:fld id="{500D80F8-0AA9-4958-8F9D-881BFFA14B42}" type="slidenum">
              <a:rPr lang="en-US" smtClean="0"/>
              <a:pPr/>
              <a:t>9</a:t>
            </a:fld>
            <a:endParaRPr lang="en-US"/>
          </a:p>
        </p:txBody>
      </p:sp>
    </p:spTree>
    <p:extLst>
      <p:ext uri="{BB962C8B-B14F-4D97-AF65-F5344CB8AC3E}">
        <p14:creationId xmlns:p14="http://schemas.microsoft.com/office/powerpoint/2010/main" val="2636508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DEA870-8C0F-4738-A815-0C3C8AF244D8}" type="slidenum">
              <a:rPr lang="en-GB" smtClean="0"/>
              <a:t>12</a:t>
            </a:fld>
            <a:endParaRPr lang="en-GB"/>
          </a:p>
        </p:txBody>
      </p:sp>
    </p:spTree>
    <p:extLst>
      <p:ext uri="{BB962C8B-B14F-4D97-AF65-F5344CB8AC3E}">
        <p14:creationId xmlns:p14="http://schemas.microsoft.com/office/powerpoint/2010/main" val="3723082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0D80F8-0AA9-4958-8F9D-881BFFA14B42}" type="slidenum">
              <a:rPr lang="en-US" smtClean="0"/>
              <a:pPr/>
              <a:t>13</a:t>
            </a:fld>
            <a:endParaRPr lang="en-US"/>
          </a:p>
        </p:txBody>
      </p:sp>
    </p:spTree>
    <p:extLst>
      <p:ext uri="{BB962C8B-B14F-4D97-AF65-F5344CB8AC3E}">
        <p14:creationId xmlns:p14="http://schemas.microsoft.com/office/powerpoint/2010/main" val="91899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Although new sources of predictability are continuously explored, the skill and limits in current predictability are well established.</a:t>
            </a:r>
            <a:endParaRPr lang="en-US" sz="800" dirty="0"/>
          </a:p>
          <a:p>
            <a:pPr marL="0" indent="0">
              <a:buNone/>
            </a:pPr>
            <a:r>
              <a:rPr lang="en-US" sz="1200" dirty="0"/>
              <a:t>We can use epidemiological models to transform this climate variability and predictability into climate impacts on health.</a:t>
            </a:r>
            <a:endParaRPr lang="en-US" sz="800" dirty="0"/>
          </a:p>
          <a:p>
            <a:pPr marL="0" indent="0">
              <a:buNone/>
            </a:pPr>
            <a:r>
              <a:rPr lang="en-US" sz="1200" dirty="0"/>
              <a:t>But we do not know yet which of these climate impacts are predictable, and which are the sources and lead times of their predictability.</a:t>
            </a:r>
          </a:p>
          <a:p>
            <a:pPr marL="0" indent="0">
              <a:buNone/>
            </a:pPr>
            <a:r>
              <a:rPr lang="en-US" sz="1200" dirty="0"/>
              <a:t>In Blue-Action, we are exploring the predictability of the Mortality that is Attributable to Ambient Temperatures.</a:t>
            </a:r>
          </a:p>
        </p:txBody>
      </p:sp>
      <p:sp>
        <p:nvSpPr>
          <p:cNvPr id="4" name="Slide Number Placeholder 3"/>
          <p:cNvSpPr>
            <a:spLocks noGrp="1"/>
          </p:cNvSpPr>
          <p:nvPr>
            <p:ph type="sldNum" sz="quarter" idx="5"/>
          </p:nvPr>
        </p:nvSpPr>
        <p:spPr/>
        <p:txBody>
          <a:bodyPr/>
          <a:lstStyle/>
          <a:p>
            <a:fld id="{500D80F8-0AA9-4958-8F9D-881BFFA14B42}" type="slidenum">
              <a:rPr lang="en-US" smtClean="0"/>
              <a:pPr/>
              <a:t>14</a:t>
            </a:fld>
            <a:endParaRPr lang="en-US"/>
          </a:p>
        </p:txBody>
      </p:sp>
    </p:spTree>
    <p:extLst>
      <p:ext uri="{BB962C8B-B14F-4D97-AF65-F5344CB8AC3E}">
        <p14:creationId xmlns:p14="http://schemas.microsoft.com/office/powerpoint/2010/main" val="379907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experiencing a boom in climate services for health.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few interesting examples are based on weather and seasonal forecasting, such as vector-borne diseases.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But the vast majority are driven by climate change projections, and they go from global to local scales.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They generally do not explore the underlying sources of weather and climate predictability.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urgent to characterise the limits in the spatial and temporal scales of health predictability.</a:t>
            </a:r>
          </a:p>
        </p:txBody>
      </p:sp>
      <p:sp>
        <p:nvSpPr>
          <p:cNvPr id="4" name="Slide Number Placeholder 3"/>
          <p:cNvSpPr>
            <a:spLocks noGrp="1"/>
          </p:cNvSpPr>
          <p:nvPr>
            <p:ph type="sldNum" sz="quarter" idx="5"/>
          </p:nvPr>
        </p:nvSpPr>
        <p:spPr/>
        <p:txBody>
          <a:bodyPr/>
          <a:lstStyle/>
          <a:p>
            <a:fld id="{500D80F8-0AA9-4958-8F9D-881BFFA14B42}" type="slidenum">
              <a:rPr lang="en-US" smtClean="0"/>
              <a:pPr/>
              <a:t>15</a:t>
            </a:fld>
            <a:endParaRPr lang="en-US"/>
          </a:p>
        </p:txBody>
      </p:sp>
    </p:spTree>
    <p:extLst>
      <p:ext uri="{BB962C8B-B14F-4D97-AF65-F5344CB8AC3E}">
        <p14:creationId xmlns:p14="http://schemas.microsoft.com/office/powerpoint/2010/main" val="16710128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tiff"/><Relationship Id="rId5" Type="http://schemas.openxmlformats.org/officeDocument/2006/relationships/image" Target="../media/image5.jpeg"/><Relationship Id="rId4" Type="http://schemas.openxmlformats.org/officeDocument/2006/relationships/hyperlink" Target="http://www.blue-action.eu/"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08" y="-15957"/>
            <a:ext cx="8128000" cy="5422900"/>
          </a:xfrm>
          <a:prstGeom prst="rect">
            <a:avLst/>
          </a:prstGeom>
        </p:spPr>
      </p:pic>
      <p:pic>
        <p:nvPicPr>
          <p:cNvPr id="7" name="Grafik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2278131" y="2343963"/>
            <a:ext cx="5400599" cy="808713"/>
          </a:xfrm>
          <a:prstGeom prst="rect">
            <a:avLst/>
          </a:prstGeom>
        </p:spPr>
      </p:pic>
      <p:sp>
        <p:nvSpPr>
          <p:cNvPr id="10" name="Rectangle 9"/>
          <p:cNvSpPr/>
          <p:nvPr userDrawn="1"/>
        </p:nvSpPr>
        <p:spPr>
          <a:xfrm>
            <a:off x="1043608" y="3068960"/>
            <a:ext cx="7777792" cy="1200329"/>
          </a:xfrm>
          <a:prstGeom prst="rect">
            <a:avLst/>
          </a:prstGeom>
        </p:spPr>
        <p:txBody>
          <a:bodyPr wrap="square">
            <a:spAutoFit/>
          </a:bodyPr>
          <a:lstStyle/>
          <a:p>
            <a:endParaRPr lang="da-DK" sz="2400" b="0" dirty="0">
              <a:solidFill>
                <a:schemeClr val="tx2">
                  <a:lumMod val="50000"/>
                </a:schemeClr>
              </a:solidFill>
            </a:endParaRPr>
          </a:p>
          <a:p>
            <a:r>
              <a:rPr lang="da-DK" sz="2400" b="1" dirty="0">
                <a:solidFill>
                  <a:schemeClr val="tx2">
                    <a:lumMod val="50000"/>
                  </a:schemeClr>
                </a:solidFill>
              </a:rPr>
              <a:t>www.blue-action.eu</a:t>
            </a:r>
          </a:p>
          <a:p>
            <a:r>
              <a:rPr lang="da-DK" sz="2400" b="1" dirty="0">
                <a:solidFill>
                  <a:schemeClr val="tx2">
                    <a:lumMod val="50000"/>
                  </a:schemeClr>
                </a:solidFill>
              </a:rPr>
              <a:t>Twitter:</a:t>
            </a:r>
            <a:r>
              <a:rPr lang="da-DK" sz="2400" b="1" baseline="0" dirty="0">
                <a:solidFill>
                  <a:schemeClr val="tx2">
                    <a:lumMod val="50000"/>
                  </a:schemeClr>
                </a:solidFill>
              </a:rPr>
              <a:t> @BG10Blueaction</a:t>
            </a:r>
            <a:endParaRPr lang="da-DK" sz="2400" b="1" dirty="0">
              <a:solidFill>
                <a:schemeClr val="tx2">
                  <a:lumMod val="50000"/>
                </a:schemeClr>
              </a:solidFill>
            </a:endParaRPr>
          </a:p>
        </p:txBody>
      </p:sp>
      <p:sp>
        <p:nvSpPr>
          <p:cNvPr id="11" name="TextBox 10"/>
          <p:cNvSpPr txBox="1"/>
          <p:nvPr userDrawn="1"/>
        </p:nvSpPr>
        <p:spPr>
          <a:xfrm>
            <a:off x="7704182" y="5187009"/>
            <a:ext cx="1439818" cy="261610"/>
          </a:xfrm>
          <a:prstGeom prst="rect">
            <a:avLst/>
          </a:prstGeom>
          <a:noFill/>
        </p:spPr>
        <p:txBody>
          <a:bodyPr wrap="none" rtlCol="0">
            <a:spAutoFit/>
          </a:bodyPr>
          <a:lstStyle/>
          <a:p>
            <a:r>
              <a:rPr lang="da-DK" sz="1100" dirty="0">
                <a:solidFill>
                  <a:schemeClr val="tx2">
                    <a:lumMod val="50000"/>
                  </a:schemeClr>
                </a:solidFill>
              </a:rPr>
              <a:t>Photo </a:t>
            </a:r>
            <a:r>
              <a:rPr lang="da-DK" sz="1100" dirty="0" err="1">
                <a:solidFill>
                  <a:schemeClr val="tx2">
                    <a:lumMod val="50000"/>
                  </a:schemeClr>
                </a:solidFill>
              </a:rPr>
              <a:t>credit</a:t>
            </a:r>
            <a:r>
              <a:rPr lang="da-DK" sz="1100" dirty="0">
                <a:solidFill>
                  <a:schemeClr val="tx2">
                    <a:lumMod val="50000"/>
                  </a:schemeClr>
                </a:solidFill>
              </a:rPr>
              <a:t>: DMI </a:t>
            </a:r>
            <a:r>
              <a:rPr lang="da-DK" sz="1100" dirty="0" err="1">
                <a:solidFill>
                  <a:schemeClr val="tx2">
                    <a:lumMod val="50000"/>
                  </a:schemeClr>
                </a:solidFill>
              </a:rPr>
              <a:t>chb</a:t>
            </a:r>
            <a:endParaRPr lang="da-DK" sz="1100" dirty="0">
              <a:solidFill>
                <a:schemeClr val="tx2">
                  <a:lumMod val="50000"/>
                </a:schemeClr>
              </a:solidFill>
            </a:endParaRPr>
          </a:p>
        </p:txBody>
      </p:sp>
      <p:sp>
        <p:nvSpPr>
          <p:cNvPr id="14" name="Text Placeholder 13"/>
          <p:cNvSpPr>
            <a:spLocks noGrp="1"/>
          </p:cNvSpPr>
          <p:nvPr>
            <p:ph type="body" sz="quarter" idx="10"/>
          </p:nvPr>
        </p:nvSpPr>
        <p:spPr>
          <a:xfrm>
            <a:off x="1142526" y="78558"/>
            <a:ext cx="7950706" cy="2846386"/>
          </a:xfrm>
        </p:spPr>
        <p:txBody>
          <a:bodyPr/>
          <a:lstStyle>
            <a:lvl1pPr marL="0" indent="0">
              <a:buNone/>
              <a:defRPr b="0">
                <a:solidFill>
                  <a:srgbClr val="002060"/>
                </a:solidFill>
              </a:defRPr>
            </a:lvl1pPr>
          </a:lstStyle>
          <a:p>
            <a:pPr lvl="0"/>
            <a:r>
              <a:rPr lang="en-US" dirty="0"/>
              <a:t>Click to edit Master text styles</a:t>
            </a:r>
          </a:p>
        </p:txBody>
      </p:sp>
      <p:sp>
        <p:nvSpPr>
          <p:cNvPr id="18" name="Text Placeholder 17"/>
          <p:cNvSpPr>
            <a:spLocks noGrp="1"/>
          </p:cNvSpPr>
          <p:nvPr>
            <p:ph type="body" sz="quarter" idx="11" hasCustomPrompt="1"/>
          </p:nvPr>
        </p:nvSpPr>
        <p:spPr>
          <a:xfrm>
            <a:off x="1016000" y="5448618"/>
            <a:ext cx="8111525" cy="1220741"/>
          </a:xfrm>
        </p:spPr>
        <p:txBody>
          <a:bodyPr/>
          <a:lstStyle>
            <a:lvl1pPr marL="0" indent="0">
              <a:buNone/>
              <a:defRPr/>
            </a:lvl1pPr>
          </a:lstStyle>
          <a:p>
            <a:pPr lvl="0"/>
            <a:r>
              <a:rPr lang="en-US" dirty="0"/>
              <a:t>EC Review 10-11 March 2020, Brussels</a:t>
            </a:r>
          </a:p>
        </p:txBody>
      </p:sp>
    </p:spTree>
    <p:extLst>
      <p:ext uri="{BB962C8B-B14F-4D97-AF65-F5344CB8AC3E}">
        <p14:creationId xmlns:p14="http://schemas.microsoft.com/office/powerpoint/2010/main" val="3150096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600" y="48020"/>
            <a:ext cx="8064896" cy="860700"/>
          </a:xfrm>
        </p:spPr>
        <p:txBody>
          <a:bodyPr>
            <a:normAutofit/>
          </a:bodyPr>
          <a:lstStyle>
            <a:lvl1pPr algn="l">
              <a:defRPr sz="3200"/>
            </a:lvl1pPr>
          </a:lstStyle>
          <a:p>
            <a:r>
              <a:rPr lang="en-US"/>
              <a:t>Click to edit Master title style</a:t>
            </a:r>
            <a:endParaRPr lang="da-DK" dirty="0"/>
          </a:p>
        </p:txBody>
      </p:sp>
      <p:sp>
        <p:nvSpPr>
          <p:cNvPr id="3" name="Content Placeholder 2"/>
          <p:cNvSpPr>
            <a:spLocks noGrp="1"/>
          </p:cNvSpPr>
          <p:nvPr>
            <p:ph idx="1"/>
          </p:nvPr>
        </p:nvSpPr>
        <p:spPr>
          <a:xfrm>
            <a:off x="971600" y="1052736"/>
            <a:ext cx="7715200" cy="5073427"/>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4" name="Date Placeholder 3"/>
          <p:cNvSpPr>
            <a:spLocks noGrp="1"/>
          </p:cNvSpPr>
          <p:nvPr>
            <p:ph type="dt" sz="half" idx="10"/>
          </p:nvPr>
        </p:nvSpPr>
        <p:spPr/>
        <p:txBody>
          <a:bodyPr/>
          <a:lstStyle/>
          <a:p>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487245F7-DC11-47C8-A6D7-8919831ACB7C}" type="slidenum">
              <a:rPr lang="da-DK" smtClean="0"/>
              <a:pPr/>
              <a:t>‹#›</a:t>
            </a:fld>
            <a:endParaRPr lang="da-DK"/>
          </a:p>
        </p:txBody>
      </p:sp>
      <p:pic>
        <p:nvPicPr>
          <p:cNvPr id="7"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2278131" y="2343963"/>
            <a:ext cx="5400599" cy="808713"/>
          </a:xfrm>
          <a:prstGeom prst="rect">
            <a:avLst/>
          </a:prstGeom>
        </p:spPr>
      </p:pic>
    </p:spTree>
    <p:extLst>
      <p:ext uri="{BB962C8B-B14F-4D97-AF65-F5344CB8AC3E}">
        <p14:creationId xmlns:p14="http://schemas.microsoft.com/office/powerpoint/2010/main" val="3195783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99" y="4406900"/>
            <a:ext cx="7523113" cy="1362075"/>
          </a:xfrm>
        </p:spPr>
        <p:txBody>
          <a:bodyPr anchor="t"/>
          <a:lstStyle>
            <a:lvl1pPr algn="l">
              <a:defRPr sz="4000" b="1" cap="all"/>
            </a:lvl1pPr>
          </a:lstStyle>
          <a:p>
            <a:r>
              <a:rPr lang="en-US"/>
              <a:t>Click to edit Master title style</a:t>
            </a:r>
            <a:endParaRPr lang="da-DK" dirty="0"/>
          </a:p>
        </p:txBody>
      </p:sp>
      <p:sp>
        <p:nvSpPr>
          <p:cNvPr id="3" name="Text Placeholder 2"/>
          <p:cNvSpPr>
            <a:spLocks noGrp="1"/>
          </p:cNvSpPr>
          <p:nvPr>
            <p:ph type="body" idx="1"/>
          </p:nvPr>
        </p:nvSpPr>
        <p:spPr>
          <a:xfrm>
            <a:off x="971599" y="2906713"/>
            <a:ext cx="75231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487245F7-DC11-47C8-A6D7-8919831ACB7C}" type="slidenum">
              <a:rPr lang="da-DK" smtClean="0"/>
              <a:pPr/>
              <a:t>‹#›</a:t>
            </a:fld>
            <a:endParaRPr lang="da-DK"/>
          </a:p>
        </p:txBody>
      </p:sp>
      <p:pic>
        <p:nvPicPr>
          <p:cNvPr id="7"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2278131" y="2343963"/>
            <a:ext cx="5400599" cy="808713"/>
          </a:xfrm>
          <a:prstGeom prst="rect">
            <a:avLst/>
          </a:prstGeom>
        </p:spPr>
      </p:pic>
    </p:spTree>
    <p:extLst>
      <p:ext uri="{BB962C8B-B14F-4D97-AF65-F5344CB8AC3E}">
        <p14:creationId xmlns:p14="http://schemas.microsoft.com/office/powerpoint/2010/main" val="1109558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71600" y="1484784"/>
            <a:ext cx="374441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4" name="Content Placeholder 3"/>
          <p:cNvSpPr>
            <a:spLocks noGrp="1"/>
          </p:cNvSpPr>
          <p:nvPr>
            <p:ph sz="half" idx="2"/>
          </p:nvPr>
        </p:nvSpPr>
        <p:spPr>
          <a:xfrm>
            <a:off x="4860032" y="1484784"/>
            <a:ext cx="381642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5" name="Date Placeholder 4"/>
          <p:cNvSpPr>
            <a:spLocks noGrp="1"/>
          </p:cNvSpPr>
          <p:nvPr>
            <p:ph type="dt" sz="half" idx="10"/>
          </p:nvPr>
        </p:nvSpPr>
        <p:spPr/>
        <p:txBody>
          <a:bodyPr/>
          <a:lstStyle/>
          <a:p>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487245F7-DC11-47C8-A6D7-8919831ACB7C}" type="slidenum">
              <a:rPr lang="da-DK" smtClean="0"/>
              <a:pPr/>
              <a:t>‹#›</a:t>
            </a:fld>
            <a:endParaRPr lang="da-DK"/>
          </a:p>
        </p:txBody>
      </p:sp>
      <p:pic>
        <p:nvPicPr>
          <p:cNvPr id="8"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2278131" y="2343963"/>
            <a:ext cx="5400599" cy="808713"/>
          </a:xfrm>
          <a:prstGeom prst="rect">
            <a:avLst/>
          </a:prstGeom>
        </p:spPr>
      </p:pic>
      <p:sp>
        <p:nvSpPr>
          <p:cNvPr id="10" name="Title 1"/>
          <p:cNvSpPr>
            <a:spLocks noGrp="1"/>
          </p:cNvSpPr>
          <p:nvPr>
            <p:ph type="title"/>
          </p:nvPr>
        </p:nvSpPr>
        <p:spPr>
          <a:xfrm>
            <a:off x="971600" y="48020"/>
            <a:ext cx="8064896" cy="860700"/>
          </a:xfrm>
        </p:spPr>
        <p:txBody>
          <a:bodyPr>
            <a:normAutofit/>
          </a:bodyPr>
          <a:lstStyle>
            <a:lvl1pPr algn="l">
              <a:defRPr sz="3200"/>
            </a:lvl1pPr>
          </a:lstStyle>
          <a:p>
            <a:r>
              <a:rPr lang="en-US"/>
              <a:t>Click to edit Master title style</a:t>
            </a:r>
            <a:endParaRPr lang="da-DK" dirty="0"/>
          </a:p>
        </p:txBody>
      </p:sp>
    </p:spTree>
    <p:extLst>
      <p:ext uri="{BB962C8B-B14F-4D97-AF65-F5344CB8AC3E}">
        <p14:creationId xmlns:p14="http://schemas.microsoft.com/office/powerpoint/2010/main" val="1598574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487245F7-DC11-47C8-A6D7-8919831ACB7C}" type="slidenum">
              <a:rPr lang="da-DK" smtClean="0"/>
              <a:pPr/>
              <a:t>‹#›</a:t>
            </a:fld>
            <a:endParaRPr lang="da-DK"/>
          </a:p>
        </p:txBody>
      </p:sp>
      <p:sp>
        <p:nvSpPr>
          <p:cNvPr id="6" name="Title 1"/>
          <p:cNvSpPr>
            <a:spLocks noGrp="1"/>
          </p:cNvSpPr>
          <p:nvPr>
            <p:ph type="title"/>
          </p:nvPr>
        </p:nvSpPr>
        <p:spPr>
          <a:xfrm>
            <a:off x="971600" y="48020"/>
            <a:ext cx="8064896" cy="860700"/>
          </a:xfrm>
        </p:spPr>
        <p:txBody>
          <a:bodyPr>
            <a:normAutofit/>
          </a:bodyPr>
          <a:lstStyle>
            <a:lvl1pPr algn="l">
              <a:defRPr sz="3200"/>
            </a:lvl1pPr>
          </a:lstStyle>
          <a:p>
            <a:r>
              <a:rPr lang="en-US"/>
              <a:t>Click to edit Master title style</a:t>
            </a:r>
            <a:endParaRPr lang="da-DK" dirty="0"/>
          </a:p>
        </p:txBody>
      </p:sp>
      <p:pic>
        <p:nvPicPr>
          <p:cNvPr id="7"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2278131" y="2343963"/>
            <a:ext cx="5400599" cy="808713"/>
          </a:xfrm>
          <a:prstGeom prst="rect">
            <a:avLst/>
          </a:prstGeom>
        </p:spPr>
      </p:pic>
    </p:spTree>
    <p:extLst>
      <p:ext uri="{BB962C8B-B14F-4D97-AF65-F5344CB8AC3E}">
        <p14:creationId xmlns:p14="http://schemas.microsoft.com/office/powerpoint/2010/main" val="2478596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487245F7-DC11-47C8-A6D7-8919831ACB7C}" type="slidenum">
              <a:rPr lang="da-DK" smtClean="0"/>
              <a:pPr/>
              <a:t>‹#›</a:t>
            </a:fld>
            <a:endParaRPr lang="da-DK"/>
          </a:p>
        </p:txBody>
      </p:sp>
      <p:pic>
        <p:nvPicPr>
          <p:cNvPr id="5"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2278131" y="2343963"/>
            <a:ext cx="5400599" cy="808713"/>
          </a:xfrm>
          <a:prstGeom prst="rect">
            <a:avLst/>
          </a:prstGeom>
        </p:spPr>
      </p:pic>
    </p:spTree>
    <p:extLst>
      <p:ext uri="{BB962C8B-B14F-4D97-AF65-F5344CB8AC3E}">
        <p14:creationId xmlns:p14="http://schemas.microsoft.com/office/powerpoint/2010/main" val="399094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600" y="273050"/>
            <a:ext cx="3024336" cy="1162050"/>
          </a:xfrm>
        </p:spPr>
        <p:txBody>
          <a:bodyPr anchor="b"/>
          <a:lstStyle>
            <a:lvl1pPr algn="l">
              <a:defRPr sz="2000" b="1"/>
            </a:lvl1pPr>
          </a:lstStyle>
          <a:p>
            <a:r>
              <a:rPr lang="en-US"/>
              <a:t>Click to edit Master title style</a:t>
            </a:r>
            <a:endParaRPr lang="da-DK"/>
          </a:p>
        </p:txBody>
      </p:sp>
      <p:sp>
        <p:nvSpPr>
          <p:cNvPr id="3" name="Content Placeholder 2"/>
          <p:cNvSpPr>
            <a:spLocks noGrp="1"/>
          </p:cNvSpPr>
          <p:nvPr>
            <p:ph idx="1"/>
          </p:nvPr>
        </p:nvSpPr>
        <p:spPr>
          <a:xfrm>
            <a:off x="4067944" y="273050"/>
            <a:ext cx="461885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4" name="Text Placeholder 3"/>
          <p:cNvSpPr>
            <a:spLocks noGrp="1"/>
          </p:cNvSpPr>
          <p:nvPr>
            <p:ph type="body" sz="half" idx="2"/>
          </p:nvPr>
        </p:nvSpPr>
        <p:spPr>
          <a:xfrm>
            <a:off x="971600" y="1484784"/>
            <a:ext cx="302433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487245F7-DC11-47C8-A6D7-8919831ACB7C}" type="slidenum">
              <a:rPr lang="da-DK" smtClean="0"/>
              <a:pPr/>
              <a:t>‹#›</a:t>
            </a:fld>
            <a:endParaRPr lang="da-DK"/>
          </a:p>
        </p:txBody>
      </p:sp>
      <p:pic>
        <p:nvPicPr>
          <p:cNvPr id="8"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2278131" y="2343963"/>
            <a:ext cx="5400599" cy="808713"/>
          </a:xfrm>
          <a:prstGeom prst="rect">
            <a:avLst/>
          </a:prstGeom>
        </p:spPr>
      </p:pic>
    </p:spTree>
    <p:extLst>
      <p:ext uri="{BB962C8B-B14F-4D97-AF65-F5344CB8AC3E}">
        <p14:creationId xmlns:p14="http://schemas.microsoft.com/office/powerpoint/2010/main" val="1331537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a-DK"/>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487245F7-DC11-47C8-A6D7-8919831ACB7C}" type="slidenum">
              <a:rPr lang="da-DK" smtClean="0"/>
              <a:pPr/>
              <a:t>‹#›</a:t>
            </a:fld>
            <a:endParaRPr lang="da-DK"/>
          </a:p>
        </p:txBody>
      </p:sp>
      <p:pic>
        <p:nvPicPr>
          <p:cNvPr id="8"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2278131" y="2343963"/>
            <a:ext cx="5400599" cy="808713"/>
          </a:xfrm>
          <a:prstGeom prst="rect">
            <a:avLst/>
          </a:prstGeom>
        </p:spPr>
      </p:pic>
    </p:spTree>
    <p:extLst>
      <p:ext uri="{BB962C8B-B14F-4D97-AF65-F5344CB8AC3E}">
        <p14:creationId xmlns:p14="http://schemas.microsoft.com/office/powerpoint/2010/main" val="2457046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224" y="4664898"/>
            <a:ext cx="1295792" cy="1295792"/>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5860" y="-8503"/>
            <a:ext cx="8118140" cy="3207781"/>
          </a:xfrm>
          <a:prstGeom prst="rect">
            <a:avLst/>
          </a:prstGeom>
        </p:spPr>
      </p:pic>
      <p:sp>
        <p:nvSpPr>
          <p:cNvPr id="8" name="Rectangle 7"/>
          <p:cNvSpPr/>
          <p:nvPr userDrawn="1"/>
        </p:nvSpPr>
        <p:spPr>
          <a:xfrm>
            <a:off x="1025860" y="3199278"/>
            <a:ext cx="8110100" cy="1200329"/>
          </a:xfrm>
          <a:prstGeom prst="rect">
            <a:avLst/>
          </a:prstGeom>
        </p:spPr>
        <p:txBody>
          <a:bodyPr wrap="square">
            <a:spAutoFit/>
          </a:bodyPr>
          <a:lstStyle/>
          <a:p>
            <a:r>
              <a:rPr lang="da-DK" b="1" dirty="0">
                <a:solidFill>
                  <a:srgbClr val="002060"/>
                </a:solidFill>
              </a:rPr>
              <a:t>Project </a:t>
            </a:r>
            <a:r>
              <a:rPr lang="da-DK" b="1" dirty="0" err="1">
                <a:solidFill>
                  <a:srgbClr val="002060"/>
                </a:solidFill>
              </a:rPr>
              <a:t>Coordinators</a:t>
            </a:r>
            <a:r>
              <a:rPr lang="da-DK" b="1" dirty="0"/>
              <a:t>: </a:t>
            </a:r>
            <a:r>
              <a:rPr lang="da-DK" dirty="0"/>
              <a:t>Steffen M. Olsen, Danish </a:t>
            </a:r>
            <a:r>
              <a:rPr lang="da-DK" dirty="0" err="1"/>
              <a:t>Meteorological</a:t>
            </a:r>
            <a:r>
              <a:rPr lang="da-DK" dirty="0"/>
              <a:t> </a:t>
            </a:r>
            <a:r>
              <a:rPr lang="da-DK" dirty="0" err="1"/>
              <a:t>Institute</a:t>
            </a:r>
            <a:r>
              <a:rPr lang="da-DK" dirty="0"/>
              <a:t>, smo@dmi.dk and Daniela Matei, Max Planck </a:t>
            </a:r>
            <a:r>
              <a:rPr lang="da-DK" dirty="0" err="1"/>
              <a:t>Institute</a:t>
            </a:r>
            <a:r>
              <a:rPr lang="da-DK" dirty="0"/>
              <a:t> for </a:t>
            </a:r>
            <a:r>
              <a:rPr lang="da-DK" dirty="0" err="1"/>
              <a:t>Meteorology</a:t>
            </a:r>
            <a:r>
              <a:rPr lang="da-DK" dirty="0"/>
              <a:t>, </a:t>
            </a:r>
            <a:r>
              <a:rPr lang="da-DK" sz="1800" kern="1200" dirty="0">
                <a:solidFill>
                  <a:schemeClr val="tx1"/>
                </a:solidFill>
                <a:latin typeface="+mn-lt"/>
                <a:ea typeface="+mn-ea"/>
                <a:cs typeface="+mn-cs"/>
              </a:rPr>
              <a:t>daniela.matei@mpimet.mpg.de </a:t>
            </a:r>
          </a:p>
          <a:p>
            <a:r>
              <a:rPr lang="da-DK" b="1" dirty="0">
                <a:solidFill>
                  <a:srgbClr val="002060"/>
                </a:solidFill>
              </a:rPr>
              <a:t>Project Office:</a:t>
            </a:r>
            <a:r>
              <a:rPr lang="da-DK" b="1" dirty="0"/>
              <a:t> </a:t>
            </a:r>
            <a:r>
              <a:rPr lang="da-DK" dirty="0"/>
              <a:t>Chiara Bearzotti, Danish </a:t>
            </a:r>
            <a:r>
              <a:rPr lang="da-DK" dirty="0" err="1"/>
              <a:t>Meteorological</a:t>
            </a:r>
            <a:r>
              <a:rPr lang="da-DK" dirty="0"/>
              <a:t> </a:t>
            </a:r>
            <a:r>
              <a:rPr lang="da-DK" dirty="0" err="1"/>
              <a:t>Institute</a:t>
            </a:r>
            <a:r>
              <a:rPr lang="da-DK" dirty="0"/>
              <a:t>, chb@dmi.dk </a:t>
            </a:r>
          </a:p>
        </p:txBody>
      </p:sp>
      <p:sp>
        <p:nvSpPr>
          <p:cNvPr id="9" name="Rectangle 8"/>
          <p:cNvSpPr/>
          <p:nvPr userDrawn="1"/>
        </p:nvSpPr>
        <p:spPr>
          <a:xfrm>
            <a:off x="3030598" y="5436922"/>
            <a:ext cx="6096014" cy="1200329"/>
          </a:xfrm>
          <a:prstGeom prst="rect">
            <a:avLst/>
          </a:prstGeom>
        </p:spPr>
        <p:txBody>
          <a:bodyPr wrap="square">
            <a:spAutoFit/>
          </a:bodyPr>
          <a:lstStyle/>
          <a:p>
            <a:r>
              <a:rPr lang="da-DK" dirty="0">
                <a:hlinkClick r:id="rId4"/>
              </a:rPr>
              <a:t>www.blue-action.eu</a:t>
            </a:r>
            <a:r>
              <a:rPr lang="da-DK" dirty="0"/>
              <a:t> </a:t>
            </a:r>
          </a:p>
          <a:p>
            <a:r>
              <a:rPr lang="en-US" dirty="0"/>
              <a:t>The Blue-Action project has received funding from the European Union’s Horizon 2020 research and innovation </a:t>
            </a:r>
            <a:r>
              <a:rPr lang="en-US" dirty="0" err="1"/>
              <a:t>programme</a:t>
            </a:r>
            <a:r>
              <a:rPr lang="en-US" dirty="0"/>
              <a:t> under grant agreement No 727852 </a:t>
            </a:r>
          </a:p>
        </p:txBody>
      </p:sp>
      <p:sp>
        <p:nvSpPr>
          <p:cNvPr id="10" name="Rectangle 9"/>
          <p:cNvSpPr/>
          <p:nvPr userDrawn="1"/>
        </p:nvSpPr>
        <p:spPr>
          <a:xfrm>
            <a:off x="6300016" y="5081961"/>
            <a:ext cx="2459328" cy="461665"/>
          </a:xfrm>
          <a:prstGeom prst="rect">
            <a:avLst/>
          </a:prstGeom>
        </p:spPr>
        <p:txBody>
          <a:bodyPr wrap="none">
            <a:spAutoFit/>
          </a:bodyPr>
          <a:lstStyle/>
          <a:p>
            <a:r>
              <a:rPr lang="da-DK" sz="2400" dirty="0"/>
              <a:t>@BG10Blueaction</a:t>
            </a:r>
          </a:p>
        </p:txBody>
      </p:sp>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8226" y="5436922"/>
            <a:ext cx="2051720" cy="1368392"/>
          </a:xfrm>
          <a:prstGeom prst="rect">
            <a:avLst/>
          </a:prstGeom>
        </p:spPr>
      </p:pic>
      <p:sp>
        <p:nvSpPr>
          <p:cNvPr id="12" name="Rectangle 11"/>
          <p:cNvSpPr/>
          <p:nvPr userDrawn="1"/>
        </p:nvSpPr>
        <p:spPr>
          <a:xfrm>
            <a:off x="8030018" y="2620644"/>
            <a:ext cx="1080120" cy="600164"/>
          </a:xfrm>
          <a:prstGeom prst="rect">
            <a:avLst/>
          </a:prstGeom>
        </p:spPr>
        <p:txBody>
          <a:bodyPr wrap="square">
            <a:spAutoFit/>
          </a:bodyPr>
          <a:lstStyle/>
          <a:p>
            <a:r>
              <a:rPr lang="da-DK" sz="1100" dirty="0">
                <a:solidFill>
                  <a:schemeClr val="bg1">
                    <a:lumMod val="95000"/>
                  </a:schemeClr>
                </a:solidFill>
              </a:rPr>
              <a:t>Photo </a:t>
            </a:r>
            <a:r>
              <a:rPr lang="da-DK" sz="1100" dirty="0" err="1">
                <a:solidFill>
                  <a:schemeClr val="bg1">
                    <a:lumMod val="95000"/>
                  </a:schemeClr>
                </a:solidFill>
              </a:rPr>
              <a:t>credit</a:t>
            </a:r>
            <a:r>
              <a:rPr lang="da-DK" sz="1100" dirty="0">
                <a:solidFill>
                  <a:schemeClr val="bg1">
                    <a:lumMod val="95000"/>
                  </a:schemeClr>
                </a:solidFill>
              </a:rPr>
              <a:t>: </a:t>
            </a:r>
          </a:p>
          <a:p>
            <a:r>
              <a:rPr lang="en-GB" sz="1100" dirty="0">
                <a:solidFill>
                  <a:schemeClr val="bg1">
                    <a:lumMod val="95000"/>
                  </a:schemeClr>
                </a:solidFill>
              </a:rPr>
              <a:t>Kathryn Hansen/NASA</a:t>
            </a:r>
            <a:r>
              <a:rPr lang="da-DK" sz="1100" dirty="0">
                <a:solidFill>
                  <a:schemeClr val="bg1">
                    <a:lumMod val="95000"/>
                  </a:schemeClr>
                </a:solidFill>
              </a:rPr>
              <a:t> </a:t>
            </a:r>
          </a:p>
        </p:txBody>
      </p:sp>
      <p:pic>
        <p:nvPicPr>
          <p:cNvPr id="13" name="Grafik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6200000">
            <a:off x="-2278131" y="2343963"/>
            <a:ext cx="5400599" cy="808713"/>
          </a:xfrm>
          <a:prstGeom prst="rect">
            <a:avLst/>
          </a:prstGeom>
        </p:spPr>
      </p:pic>
    </p:spTree>
    <p:extLst>
      <p:ext uri="{BB962C8B-B14F-4D97-AF65-F5344CB8AC3E}">
        <p14:creationId xmlns:p14="http://schemas.microsoft.com/office/powerpoint/2010/main" val="2086882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da-DK"/>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a-DK"/>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7245F7-DC11-47C8-A6D7-8919831ACB7C}" type="slidenum">
              <a:rPr lang="da-DK" smtClean="0"/>
              <a:pPr/>
              <a:t>‹#›</a:t>
            </a:fld>
            <a:endParaRPr lang="da-DK"/>
          </a:p>
        </p:txBody>
      </p:sp>
    </p:spTree>
    <p:extLst>
      <p:ext uri="{BB962C8B-B14F-4D97-AF65-F5344CB8AC3E}">
        <p14:creationId xmlns:p14="http://schemas.microsoft.com/office/powerpoint/2010/main" val="1307113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tiff"/><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jpeg"/><Relationship Id="rId4" Type="http://schemas.openxmlformats.org/officeDocument/2006/relationships/image" Target="../media/image20.png"/><Relationship Id="rId9"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34.png"/><Relationship Id="rId7" Type="http://schemas.openxmlformats.org/officeDocument/2006/relationships/image" Target="../media/image38.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36.jpg"/><Relationship Id="rId10" Type="http://schemas.openxmlformats.org/officeDocument/2006/relationships/image" Target="../media/image41.png"/><Relationship Id="rId4" Type="http://schemas.openxmlformats.org/officeDocument/2006/relationships/image" Target="../media/image35.jpg"/><Relationship Id="rId9" Type="http://schemas.openxmlformats.org/officeDocument/2006/relationships/image" Target="../media/image40.png"/></Relationships>
</file>

<file path=ppt/slides/_rels/slide17.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6.jpg"/><Relationship Id="rId7"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jpg"/><Relationship Id="rId9" Type="http://schemas.openxmlformats.org/officeDocument/2006/relationships/image" Target="../media/image44.jp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jpg"/><Relationship Id="rId7"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da-DK" b="1" dirty="0" smtClean="0"/>
              <a:t>Research Gaps</a:t>
            </a:r>
            <a:endParaRPr lang="da-DK" b="1" dirty="0"/>
          </a:p>
          <a:p>
            <a:endParaRPr lang="da-DK" sz="2800" dirty="0" smtClean="0"/>
          </a:p>
          <a:p>
            <a:r>
              <a:rPr lang="da-DK" sz="2800" dirty="0" err="1" smtClean="0"/>
              <a:t>Lead</a:t>
            </a:r>
            <a:r>
              <a:rPr lang="da-DK" sz="2800" dirty="0" smtClean="0"/>
              <a:t>: Blue-Action</a:t>
            </a:r>
          </a:p>
          <a:p>
            <a:r>
              <a:rPr lang="da-DK" sz="2800" dirty="0" smtClean="0"/>
              <a:t>Steffen M</a:t>
            </a:r>
            <a:r>
              <a:rPr lang="da-DK" sz="2800" dirty="0" smtClean="0"/>
              <a:t>. Olsen </a:t>
            </a:r>
            <a:r>
              <a:rPr lang="da-DK" sz="2800" dirty="0" smtClean="0"/>
              <a:t>(DMI)</a:t>
            </a:r>
            <a:endParaRPr lang="da-DK" sz="2800" dirty="0"/>
          </a:p>
          <a:p>
            <a:endParaRPr lang="da-DK" dirty="0"/>
          </a:p>
        </p:txBody>
      </p:sp>
    </p:spTree>
    <p:extLst>
      <p:ext uri="{BB962C8B-B14F-4D97-AF65-F5344CB8AC3E}">
        <p14:creationId xmlns:p14="http://schemas.microsoft.com/office/powerpoint/2010/main" val="1567913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a:t>Predictability</a:t>
            </a:r>
            <a:r>
              <a:rPr lang="da-DK" dirty="0"/>
              <a:t> and model </a:t>
            </a:r>
            <a:r>
              <a:rPr lang="da-DK" dirty="0" err="1"/>
              <a:t>uncertainty</a:t>
            </a:r>
            <a:endParaRPr lang="en-GB" dirty="0"/>
          </a:p>
        </p:txBody>
      </p:sp>
      <p:sp>
        <p:nvSpPr>
          <p:cNvPr id="3" name="Pladsholder til indhold 2"/>
          <p:cNvSpPr>
            <a:spLocks noGrp="1"/>
          </p:cNvSpPr>
          <p:nvPr>
            <p:ph idx="1"/>
          </p:nvPr>
        </p:nvSpPr>
        <p:spPr>
          <a:xfrm>
            <a:off x="971600" y="1052736"/>
            <a:ext cx="8064896" cy="5688632"/>
          </a:xfrm>
        </p:spPr>
        <p:txBody>
          <a:bodyPr>
            <a:normAutofit fontScale="62500" lnSpcReduction="20000"/>
          </a:bodyPr>
          <a:lstStyle/>
          <a:p>
            <a:pPr marL="0" indent="0">
              <a:buNone/>
            </a:pPr>
            <a:r>
              <a:rPr lang="en-US" dirty="0"/>
              <a:t>Improving prediction skill requires understanding of </a:t>
            </a:r>
            <a:r>
              <a:rPr lang="en-US" dirty="0" smtClean="0"/>
              <a:t>key limiting </a:t>
            </a:r>
            <a:r>
              <a:rPr lang="en-US" dirty="0"/>
              <a:t>processes and development of new, better resolved (processes) Earth System Models</a:t>
            </a:r>
            <a:r>
              <a:rPr lang="en-US" dirty="0" smtClean="0"/>
              <a:t>.</a:t>
            </a:r>
          </a:p>
          <a:p>
            <a:pPr marL="0" indent="0">
              <a:buNone/>
            </a:pPr>
            <a:endParaRPr lang="en-US" dirty="0" smtClean="0"/>
          </a:p>
          <a:p>
            <a:pPr marL="0" indent="0">
              <a:buNone/>
            </a:pPr>
            <a:r>
              <a:rPr lang="en-US" b="1" dirty="0" smtClean="0"/>
              <a:t>Massive </a:t>
            </a:r>
            <a:r>
              <a:rPr lang="en-US" b="1" dirty="0"/>
              <a:t>investments are required to develop these new models</a:t>
            </a:r>
            <a:r>
              <a:rPr lang="en-US" dirty="0"/>
              <a:t>, as developments in </a:t>
            </a:r>
            <a:r>
              <a:rPr lang="en-US" b="1" dirty="0"/>
              <a:t>computing infrastructure </a:t>
            </a:r>
            <a:r>
              <a:rPr lang="en-US" dirty="0"/>
              <a:t>now outpace development of numerical climate models. </a:t>
            </a:r>
            <a:endParaRPr lang="en-US" dirty="0" smtClean="0"/>
          </a:p>
          <a:p>
            <a:pPr marL="0" indent="0">
              <a:buNone/>
            </a:pPr>
            <a:endParaRPr lang="en-US" dirty="0"/>
          </a:p>
          <a:p>
            <a:pPr marL="0" indent="0">
              <a:buNone/>
            </a:pPr>
            <a:r>
              <a:rPr lang="en-US" dirty="0" smtClean="0"/>
              <a:t>To </a:t>
            </a:r>
            <a:r>
              <a:rPr lang="en-US" dirty="0"/>
              <a:t>cope with these new challenges the climate researchers need to adopt community models, </a:t>
            </a:r>
            <a:r>
              <a:rPr lang="en-US" b="1" dirty="0"/>
              <a:t>developed by large-teams</a:t>
            </a:r>
            <a:r>
              <a:rPr lang="en-US" dirty="0"/>
              <a:t>, with simulations </a:t>
            </a:r>
            <a:r>
              <a:rPr lang="en-US" dirty="0" err="1"/>
              <a:t>analysed</a:t>
            </a:r>
            <a:r>
              <a:rPr lang="en-US" dirty="0"/>
              <a:t> by the wider scientific </a:t>
            </a:r>
            <a:r>
              <a:rPr lang="en-US" dirty="0" smtClean="0"/>
              <a:t>community</a:t>
            </a:r>
          </a:p>
          <a:p>
            <a:pPr marL="0" indent="0">
              <a:buNone/>
            </a:pPr>
            <a:endParaRPr lang="en-US" dirty="0" smtClean="0"/>
          </a:p>
          <a:p>
            <a:pPr marL="0" indent="0">
              <a:buNone/>
            </a:pPr>
            <a:r>
              <a:rPr lang="en-US" dirty="0" smtClean="0"/>
              <a:t>Supporting research is required into areas of optimal </a:t>
            </a:r>
            <a:r>
              <a:rPr lang="en-US" b="1" dirty="0"/>
              <a:t>ensemble </a:t>
            </a:r>
            <a:r>
              <a:rPr lang="en-US" b="1" dirty="0" smtClean="0"/>
              <a:t>predictions </a:t>
            </a:r>
            <a:r>
              <a:rPr lang="en-US" dirty="0" smtClean="0"/>
              <a:t>and assimilation methods across time-scales.</a:t>
            </a:r>
          </a:p>
          <a:p>
            <a:pPr marL="0" indent="0">
              <a:buNone/>
            </a:pPr>
            <a:endParaRPr lang="en-US" dirty="0"/>
          </a:p>
          <a:p>
            <a:pPr marL="0" indent="0">
              <a:buNone/>
            </a:pPr>
            <a:r>
              <a:rPr lang="en-US" dirty="0"/>
              <a:t>Sustained long-term </a:t>
            </a:r>
            <a:r>
              <a:rPr lang="en-US" b="1" dirty="0"/>
              <a:t>observations</a:t>
            </a:r>
            <a:r>
              <a:rPr lang="en-US" dirty="0"/>
              <a:t> </a:t>
            </a:r>
            <a:r>
              <a:rPr lang="en-US" dirty="0" smtClean="0"/>
              <a:t>(ocean), </a:t>
            </a:r>
            <a:r>
              <a:rPr lang="en-US" dirty="0"/>
              <a:t>new process oriented and ‘supersite’ observations are critical for the development of validating the new models. </a:t>
            </a:r>
            <a:endParaRPr lang="en-US" dirty="0" smtClean="0"/>
          </a:p>
          <a:p>
            <a:pPr marL="0" indent="0">
              <a:buNone/>
            </a:pPr>
            <a:endParaRPr lang="en-US" b="1" dirty="0"/>
          </a:p>
          <a:p>
            <a:pPr marL="0" indent="0">
              <a:buNone/>
            </a:pPr>
            <a:r>
              <a:rPr lang="en-US" b="1" dirty="0" smtClean="0"/>
              <a:t>Climate </a:t>
            </a:r>
            <a:r>
              <a:rPr lang="en-US" b="1" dirty="0" err="1"/>
              <a:t>modellers</a:t>
            </a:r>
            <a:r>
              <a:rPr lang="en-US" b="1" dirty="0"/>
              <a:t> need to provide feedback to the observational community on required data, through workshops and by working </a:t>
            </a:r>
            <a:r>
              <a:rPr lang="en-US" b="1" dirty="0" smtClean="0"/>
              <a:t>together </a:t>
            </a:r>
            <a:r>
              <a:rPr lang="en-US" b="1" dirty="0"/>
              <a:t>in </a:t>
            </a:r>
            <a:r>
              <a:rPr lang="en-US" b="1" dirty="0" smtClean="0"/>
              <a:t>projects</a:t>
            </a:r>
            <a:endParaRPr lang="en-US" dirty="0"/>
          </a:p>
        </p:txBody>
      </p:sp>
      <p:sp>
        <p:nvSpPr>
          <p:cNvPr id="4" name="Pladsholder til diasnummer 3"/>
          <p:cNvSpPr>
            <a:spLocks noGrp="1"/>
          </p:cNvSpPr>
          <p:nvPr>
            <p:ph type="sldNum" sz="quarter" idx="12"/>
          </p:nvPr>
        </p:nvSpPr>
        <p:spPr/>
        <p:txBody>
          <a:bodyPr/>
          <a:lstStyle/>
          <a:p>
            <a:fld id="{487245F7-DC11-47C8-A6D7-8919831ACB7C}" type="slidenum">
              <a:rPr lang="da-DK" smtClean="0"/>
              <a:pPr/>
              <a:t>10</a:t>
            </a:fld>
            <a:endParaRPr lang="da-DK"/>
          </a:p>
        </p:txBody>
      </p:sp>
    </p:spTree>
    <p:extLst>
      <p:ext uri="{BB962C8B-B14F-4D97-AF65-F5344CB8AC3E}">
        <p14:creationId xmlns:p14="http://schemas.microsoft.com/office/powerpoint/2010/main" val="3332286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da-DK" b="1" dirty="0" err="1" smtClean="0"/>
              <a:t>Fishforecasts</a:t>
            </a:r>
            <a:r>
              <a:rPr lang="da-DK" b="1" dirty="0" smtClean="0"/>
              <a:t> – </a:t>
            </a:r>
            <a:r>
              <a:rPr lang="da-DK" b="1" dirty="0" err="1" smtClean="0"/>
              <a:t>Climate</a:t>
            </a:r>
            <a:r>
              <a:rPr lang="da-DK" b="1" dirty="0" smtClean="0"/>
              <a:t> Services to </a:t>
            </a:r>
            <a:r>
              <a:rPr lang="da-DK" b="1" dirty="0" err="1" smtClean="0"/>
              <a:t>improve</a:t>
            </a:r>
            <a:r>
              <a:rPr lang="da-DK" b="1" dirty="0" smtClean="0"/>
              <a:t> </a:t>
            </a:r>
            <a:r>
              <a:rPr lang="da-DK" b="1" dirty="0" err="1" smtClean="0"/>
              <a:t>fisheries</a:t>
            </a:r>
            <a:r>
              <a:rPr lang="da-DK" b="1" dirty="0" smtClean="0"/>
              <a:t> management and </a:t>
            </a:r>
            <a:r>
              <a:rPr lang="da-DK" b="1" dirty="0" err="1" smtClean="0"/>
              <a:t>sustainability</a:t>
            </a:r>
            <a:endParaRPr lang="da-DK" b="1" dirty="0" smtClean="0"/>
          </a:p>
          <a:p>
            <a:endParaRPr lang="da-DK" sz="2800" dirty="0" smtClean="0"/>
          </a:p>
          <a:p>
            <a:r>
              <a:rPr lang="da-DK" sz="2800" dirty="0" err="1" smtClean="0"/>
              <a:t>Lead</a:t>
            </a:r>
            <a:r>
              <a:rPr lang="da-DK" sz="2800" dirty="0"/>
              <a:t>: Blue-Action</a:t>
            </a:r>
          </a:p>
          <a:p>
            <a:r>
              <a:rPr lang="da-DK" sz="2800" dirty="0" smtClean="0"/>
              <a:t>Mark R. Payne (Technical </a:t>
            </a:r>
            <a:r>
              <a:rPr lang="da-DK" sz="2800" dirty="0" err="1" smtClean="0"/>
              <a:t>University</a:t>
            </a:r>
            <a:r>
              <a:rPr lang="da-DK" sz="2800" dirty="0" smtClean="0"/>
              <a:t> of Denmark)</a:t>
            </a:r>
          </a:p>
          <a:p>
            <a:endParaRPr lang="da-DK" sz="3600" dirty="0"/>
          </a:p>
        </p:txBody>
      </p:sp>
    </p:spTree>
    <p:extLst>
      <p:ext uri="{BB962C8B-B14F-4D97-AF65-F5344CB8AC3E}">
        <p14:creationId xmlns:p14="http://schemas.microsoft.com/office/powerpoint/2010/main" val="900969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err="1" smtClean="0"/>
              <a:t>Fishforecasts</a:t>
            </a:r>
            <a:r>
              <a:rPr lang="en-GB" b="1" dirty="0"/>
              <a:t/>
            </a:r>
            <a:br>
              <a:rPr lang="en-GB" b="1" dirty="0"/>
            </a:br>
            <a:r>
              <a:rPr lang="en-GB" sz="2000" b="1" dirty="0" smtClean="0"/>
              <a:t>Climate Services for Marine Fisheries</a:t>
            </a:r>
            <a:endParaRPr lang="en-GB" b="1" dirty="0"/>
          </a:p>
        </p:txBody>
      </p:sp>
      <p:sp>
        <p:nvSpPr>
          <p:cNvPr id="3" name="Content Placeholder 2"/>
          <p:cNvSpPr>
            <a:spLocks noGrp="1"/>
          </p:cNvSpPr>
          <p:nvPr>
            <p:ph idx="1"/>
          </p:nvPr>
        </p:nvSpPr>
        <p:spPr>
          <a:xfrm>
            <a:off x="1043608" y="908720"/>
            <a:ext cx="7632848" cy="5217443"/>
          </a:xfrm>
        </p:spPr>
        <p:txBody>
          <a:bodyPr>
            <a:normAutofit/>
          </a:bodyPr>
          <a:lstStyle/>
          <a:p>
            <a:pPr marL="0" indent="0">
              <a:buNone/>
            </a:pPr>
            <a:endParaRPr lang="da-DK" dirty="0" smtClean="0"/>
          </a:p>
          <a:p>
            <a:endParaRPr lang="da-DK" dirty="0" smtClean="0"/>
          </a:p>
        </p:txBody>
      </p:sp>
      <p:pic>
        <p:nvPicPr>
          <p:cNvPr id="4" name="Content Placeholder 4"/>
          <p:cNvPicPr>
            <a:picLocks noChangeAspect="1"/>
          </p:cNvPicPr>
          <p:nvPr/>
        </p:nvPicPr>
        <p:blipFill rotWithShape="1">
          <a:blip r:embed="rId3" cstate="print">
            <a:extLst>
              <a:ext uri="{28A0092B-C50C-407E-A947-70E740481C1C}">
                <a14:useLocalDpi xmlns:a14="http://schemas.microsoft.com/office/drawing/2010/main" val="0"/>
              </a:ext>
            </a:extLst>
          </a:blip>
          <a:srcRect t="7160" r="4012"/>
          <a:stretch/>
        </p:blipFill>
        <p:spPr bwMode="auto">
          <a:xfrm>
            <a:off x="971600" y="869320"/>
            <a:ext cx="3257175" cy="1800200"/>
          </a:xfrm>
          <a:prstGeom prst="rect">
            <a:avLst/>
          </a:prstGeom>
          <a:noFill/>
          <a:ln>
            <a:solidFill>
              <a:schemeClr val="tx1"/>
            </a:solidFill>
          </a:ln>
          <a:effectLst>
            <a:outerShdw blurRad="50800" dist="38100" dir="2700000" algn="tl" rotWithShape="0">
              <a:prstClr val="black">
                <a:alpha val="40000"/>
              </a:prstClr>
            </a:outerShdw>
          </a:effectLst>
          <a:extLst/>
        </p:spPr>
      </p:pic>
      <p:pic>
        <p:nvPicPr>
          <p:cNvPr id="5" name="Content Placeholder 5"/>
          <p:cNvPicPr>
            <a:picLocks noChangeAspect="1"/>
          </p:cNvPicPr>
          <p:nvPr/>
        </p:nvPicPr>
        <p:blipFill rotWithShape="1">
          <a:blip r:embed="rId4">
            <a:extLst>
              <a:ext uri="{28A0092B-C50C-407E-A947-70E740481C1C}">
                <a14:useLocalDpi xmlns:a14="http://schemas.microsoft.com/office/drawing/2010/main" val="0"/>
              </a:ext>
            </a:extLst>
          </a:blip>
          <a:srcRect l="9244" r="56430"/>
          <a:stretch/>
        </p:blipFill>
        <p:spPr>
          <a:xfrm>
            <a:off x="6011228" y="835183"/>
            <a:ext cx="1513100" cy="1763625"/>
          </a:xfrm>
          <a:prstGeom prst="rect">
            <a:avLst/>
          </a:prstGeom>
          <a:ln>
            <a:solidFill>
              <a:schemeClr val="tx1"/>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5"/>
          <a:stretch>
            <a:fillRect/>
          </a:stretch>
        </p:blipFill>
        <p:spPr>
          <a:xfrm>
            <a:off x="7944995" y="1764837"/>
            <a:ext cx="875477" cy="833971"/>
          </a:xfrm>
          <a:prstGeom prst="rect">
            <a:avLst/>
          </a:prstGeom>
          <a:ln>
            <a:solidFill>
              <a:schemeClr val="tx1"/>
            </a:solidFill>
          </a:ln>
          <a:effectLst>
            <a:outerShdw blurRad="50800" dist="38100" dir="2700000" algn="tl" rotWithShape="0">
              <a:prstClr val="black">
                <a:alpha val="40000"/>
              </a:prstClr>
            </a:outerShdw>
          </a:effectLst>
        </p:spPr>
      </p:pic>
      <p:sp>
        <p:nvSpPr>
          <p:cNvPr id="8" name="Right Arrow 7"/>
          <p:cNvSpPr/>
          <p:nvPr/>
        </p:nvSpPr>
        <p:spPr>
          <a:xfrm>
            <a:off x="4427984" y="1556792"/>
            <a:ext cx="1486012" cy="2983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fik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43006" y="1319540"/>
            <a:ext cx="1584377" cy="237252"/>
          </a:xfrm>
          <a:prstGeom prst="rect">
            <a:avLst/>
          </a:prstGeom>
        </p:spPr>
      </p:pic>
      <p:sp>
        <p:nvSpPr>
          <p:cNvPr id="10" name="TextBox 9"/>
          <p:cNvSpPr txBox="1"/>
          <p:nvPr/>
        </p:nvSpPr>
        <p:spPr>
          <a:xfrm>
            <a:off x="978929" y="2688070"/>
            <a:ext cx="3124125" cy="646331"/>
          </a:xfrm>
          <a:prstGeom prst="rect">
            <a:avLst/>
          </a:prstGeom>
          <a:noFill/>
        </p:spPr>
        <p:txBody>
          <a:bodyPr wrap="none" rtlCol="0">
            <a:spAutoFit/>
          </a:bodyPr>
          <a:lstStyle/>
          <a:p>
            <a:pPr algn="ctr"/>
            <a:r>
              <a:rPr lang="da-DK" dirty="0" smtClean="0"/>
              <a:t>2017</a:t>
            </a:r>
            <a:br>
              <a:rPr lang="da-DK" dirty="0" smtClean="0"/>
            </a:br>
            <a:r>
              <a:rPr lang="da-DK" dirty="0" smtClean="0"/>
              <a:t>No </a:t>
            </a:r>
            <a:r>
              <a:rPr lang="da-DK" dirty="0" err="1" smtClean="0"/>
              <a:t>Forecast</a:t>
            </a:r>
            <a:r>
              <a:rPr lang="da-DK" dirty="0" smtClean="0"/>
              <a:t> Products in Europe</a:t>
            </a:r>
            <a:endParaRPr lang="en-US" dirty="0"/>
          </a:p>
        </p:txBody>
      </p:sp>
      <p:sp>
        <p:nvSpPr>
          <p:cNvPr id="11" name="TextBox 10"/>
          <p:cNvSpPr txBox="1"/>
          <p:nvPr/>
        </p:nvSpPr>
        <p:spPr>
          <a:xfrm>
            <a:off x="6472519" y="2657910"/>
            <a:ext cx="2468881" cy="646331"/>
          </a:xfrm>
          <a:prstGeom prst="rect">
            <a:avLst/>
          </a:prstGeom>
          <a:noFill/>
        </p:spPr>
        <p:txBody>
          <a:bodyPr wrap="none" rtlCol="0">
            <a:spAutoFit/>
          </a:bodyPr>
          <a:lstStyle/>
          <a:p>
            <a:pPr algn="ctr"/>
            <a:r>
              <a:rPr lang="da-DK" dirty="0" smtClean="0"/>
              <a:t>2020</a:t>
            </a:r>
          </a:p>
          <a:p>
            <a:pPr algn="ctr"/>
            <a:r>
              <a:rPr lang="da-DK" dirty="0" smtClean="0"/>
              <a:t>First European </a:t>
            </a:r>
            <a:r>
              <a:rPr lang="da-DK" dirty="0" err="1" smtClean="0"/>
              <a:t>Forecasts</a:t>
            </a:r>
            <a:endParaRPr lang="en-US" dirty="0"/>
          </a:p>
        </p:txBody>
      </p:sp>
      <p:pic>
        <p:nvPicPr>
          <p:cNvPr id="12" name="Content Placeholder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8344" y="835183"/>
            <a:ext cx="1414443" cy="792088"/>
          </a:xfrm>
          <a:prstGeom prst="rect">
            <a:avLst/>
          </a:prstGeom>
          <a:ln>
            <a:solidFill>
              <a:schemeClr val="tx1"/>
            </a:solidFill>
          </a:ln>
          <a:effectLst>
            <a:outerShdw blurRad="50800" dist="38100" dir="2700000" algn="tl" rotWithShape="0">
              <a:prstClr val="black">
                <a:alpha val="40000"/>
              </a:prstClr>
            </a:outerShdw>
          </a:effectLst>
        </p:spPr>
      </p:pic>
      <p:sp>
        <p:nvSpPr>
          <p:cNvPr id="14" name="Right Arrow 13"/>
          <p:cNvSpPr/>
          <p:nvPr/>
        </p:nvSpPr>
        <p:spPr>
          <a:xfrm rot="8609584">
            <a:off x="5225747" y="3780521"/>
            <a:ext cx="1907537" cy="2983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9958697">
            <a:off x="2634168" y="3595758"/>
            <a:ext cx="3875664" cy="2983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5400000">
            <a:off x="7176527" y="3685509"/>
            <a:ext cx="1060863" cy="2983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93994" y="4328512"/>
            <a:ext cx="2539285" cy="1446550"/>
          </a:xfrm>
          <a:prstGeom prst="rect">
            <a:avLst/>
          </a:prstGeom>
          <a:noFill/>
        </p:spPr>
        <p:txBody>
          <a:bodyPr wrap="none" rtlCol="0">
            <a:spAutoFit/>
          </a:bodyPr>
          <a:lstStyle/>
          <a:p>
            <a:r>
              <a:rPr lang="da-DK" dirty="0" err="1" smtClean="0"/>
              <a:t>Transferability</a:t>
            </a:r>
            <a:endParaRPr lang="da-DK" dirty="0" smtClean="0"/>
          </a:p>
          <a:p>
            <a:pPr marL="285750" indent="-285750">
              <a:buFont typeface="Arial" panose="020B0604020202020204" pitchFamily="34" charset="0"/>
              <a:buChar char="•"/>
            </a:pPr>
            <a:r>
              <a:rPr lang="da-DK" sz="1400" dirty="0" smtClean="0"/>
              <a:t>Application in ocean </a:t>
            </a:r>
            <a:br>
              <a:rPr lang="da-DK" sz="1400" dirty="0" smtClean="0"/>
            </a:br>
            <a:r>
              <a:rPr lang="da-DK" sz="1400" dirty="0" smtClean="0"/>
              <a:t>dependent nations</a:t>
            </a:r>
          </a:p>
          <a:p>
            <a:pPr marL="285750" indent="-285750">
              <a:buFont typeface="Arial" panose="020B0604020202020204" pitchFamily="34" charset="0"/>
              <a:buChar char="•"/>
            </a:pPr>
            <a:r>
              <a:rPr lang="da-DK" sz="1400" dirty="0" err="1" smtClean="0"/>
              <a:t>Sustainable</a:t>
            </a:r>
            <a:r>
              <a:rPr lang="da-DK" sz="1400" dirty="0" smtClean="0"/>
              <a:t> </a:t>
            </a:r>
            <a:r>
              <a:rPr lang="da-DK" sz="1400" dirty="0" err="1" smtClean="0"/>
              <a:t>development</a:t>
            </a:r>
            <a:endParaRPr lang="da-DK" sz="1400" dirty="0" smtClean="0"/>
          </a:p>
          <a:p>
            <a:pPr marL="285750" indent="-285750">
              <a:buFont typeface="Arial" panose="020B0604020202020204" pitchFamily="34" charset="0"/>
              <a:buChar char="•"/>
            </a:pPr>
            <a:r>
              <a:rPr lang="da-DK" sz="1400" dirty="0" err="1"/>
              <a:t>Climate</a:t>
            </a:r>
            <a:r>
              <a:rPr lang="da-DK" sz="1400" dirty="0"/>
              <a:t> adaptation </a:t>
            </a:r>
            <a:r>
              <a:rPr lang="da-DK" sz="1400" dirty="0" err="1"/>
              <a:t>planning</a:t>
            </a:r>
            <a:endParaRPr lang="da-DK" sz="1400" dirty="0"/>
          </a:p>
          <a:p>
            <a:pPr marL="285750" indent="-285750">
              <a:buFont typeface="Arial" panose="020B0604020202020204" pitchFamily="34" charset="0"/>
              <a:buChar char="•"/>
            </a:pPr>
            <a:r>
              <a:rPr lang="da-DK" sz="1400" dirty="0" err="1" smtClean="0"/>
              <a:t>e.g</a:t>
            </a:r>
            <a:r>
              <a:rPr lang="da-DK" sz="1400" dirty="0" smtClean="0"/>
              <a:t>. via UN Ocean </a:t>
            </a:r>
            <a:r>
              <a:rPr lang="da-DK" sz="1400" dirty="0" err="1" smtClean="0"/>
              <a:t>Decade</a:t>
            </a:r>
            <a:endParaRPr lang="da-DK" sz="1400" dirty="0" smtClean="0"/>
          </a:p>
        </p:txBody>
      </p:sp>
      <p:sp>
        <p:nvSpPr>
          <p:cNvPr id="18" name="TextBox 17"/>
          <p:cNvSpPr txBox="1"/>
          <p:nvPr/>
        </p:nvSpPr>
        <p:spPr>
          <a:xfrm>
            <a:off x="7086682" y="4328512"/>
            <a:ext cx="1979712" cy="1015663"/>
          </a:xfrm>
          <a:prstGeom prst="rect">
            <a:avLst/>
          </a:prstGeom>
          <a:noFill/>
        </p:spPr>
        <p:txBody>
          <a:bodyPr wrap="square" rtlCol="0">
            <a:spAutoFit/>
          </a:bodyPr>
          <a:lstStyle/>
          <a:p>
            <a:r>
              <a:rPr lang="da-DK" dirty="0" err="1" smtClean="0"/>
              <a:t>Upscaling</a:t>
            </a:r>
            <a:endParaRPr lang="da-DK" dirty="0" smtClean="0"/>
          </a:p>
          <a:p>
            <a:pPr marL="285750" indent="-285750">
              <a:buFont typeface="Arial" panose="020B0604020202020204" pitchFamily="34" charset="0"/>
              <a:buChar char="•"/>
            </a:pPr>
            <a:r>
              <a:rPr lang="da-DK" sz="1400" dirty="0" smtClean="0"/>
              <a:t>More species</a:t>
            </a:r>
          </a:p>
          <a:p>
            <a:pPr marL="285750" indent="-285750">
              <a:buFont typeface="Arial" panose="020B0604020202020204" pitchFamily="34" charset="0"/>
              <a:buChar char="•"/>
            </a:pPr>
            <a:r>
              <a:rPr lang="da-DK" sz="1400" dirty="0" err="1" smtClean="0"/>
              <a:t>Coastal</a:t>
            </a:r>
            <a:r>
              <a:rPr lang="da-DK" sz="1400" dirty="0" smtClean="0"/>
              <a:t> </a:t>
            </a:r>
            <a:r>
              <a:rPr lang="da-DK" sz="1400" dirty="0" err="1" smtClean="0"/>
              <a:t>areas</a:t>
            </a:r>
            <a:endParaRPr lang="da-DK" sz="1400" dirty="0" smtClean="0"/>
          </a:p>
          <a:p>
            <a:pPr marL="285750" indent="-285750">
              <a:buFont typeface="Arial" panose="020B0604020202020204" pitchFamily="34" charset="0"/>
              <a:buChar char="•"/>
            </a:pPr>
            <a:r>
              <a:rPr lang="da-DK" sz="1400" dirty="0" smtClean="0"/>
              <a:t>More </a:t>
            </a:r>
            <a:r>
              <a:rPr lang="da-DK" sz="1400" dirty="0" err="1" smtClean="0"/>
              <a:t>responses</a:t>
            </a:r>
            <a:endParaRPr lang="en-US" sz="1400" dirty="0"/>
          </a:p>
        </p:txBody>
      </p:sp>
      <p:sp>
        <p:nvSpPr>
          <p:cNvPr id="19" name="TextBox 18"/>
          <p:cNvSpPr txBox="1"/>
          <p:nvPr/>
        </p:nvSpPr>
        <p:spPr>
          <a:xfrm>
            <a:off x="4013914" y="4328512"/>
            <a:ext cx="2399839" cy="1292662"/>
          </a:xfrm>
          <a:prstGeom prst="rect">
            <a:avLst/>
          </a:prstGeom>
          <a:noFill/>
        </p:spPr>
        <p:txBody>
          <a:bodyPr wrap="square" rtlCol="0">
            <a:spAutoFit/>
          </a:bodyPr>
          <a:lstStyle/>
          <a:p>
            <a:r>
              <a:rPr lang="da-DK" dirty="0" err="1" smtClean="0"/>
              <a:t>Exploitation</a:t>
            </a:r>
            <a:endParaRPr lang="da-DK" dirty="0" smtClean="0"/>
          </a:p>
          <a:p>
            <a:pPr marL="285750" indent="-285750">
              <a:buFont typeface="Arial" panose="020B0604020202020204" pitchFamily="34" charset="0"/>
              <a:buChar char="•"/>
            </a:pPr>
            <a:r>
              <a:rPr lang="da-DK" sz="1400" dirty="0" err="1" smtClean="0"/>
              <a:t>Incorporation</a:t>
            </a:r>
            <a:r>
              <a:rPr lang="da-DK" sz="1400" dirty="0" smtClean="0"/>
              <a:t> </a:t>
            </a:r>
            <a:r>
              <a:rPr lang="da-DK" sz="1400" dirty="0" err="1" smtClean="0"/>
              <a:t>into</a:t>
            </a:r>
            <a:r>
              <a:rPr lang="da-DK" sz="1400" dirty="0" smtClean="0"/>
              <a:t> </a:t>
            </a:r>
            <a:br>
              <a:rPr lang="da-DK" sz="1400" dirty="0" smtClean="0"/>
            </a:br>
            <a:r>
              <a:rPr lang="da-DK" sz="1400" dirty="0" smtClean="0"/>
              <a:t>management</a:t>
            </a:r>
          </a:p>
          <a:p>
            <a:pPr marL="285750" indent="-285750">
              <a:buFont typeface="Arial" panose="020B0604020202020204" pitchFamily="34" charset="0"/>
              <a:buChar char="•"/>
            </a:pPr>
            <a:r>
              <a:rPr lang="da-DK" sz="1400" dirty="0" err="1" smtClean="0"/>
              <a:t>Proving</a:t>
            </a:r>
            <a:r>
              <a:rPr lang="da-DK" sz="1400" dirty="0" smtClean="0"/>
              <a:t> </a:t>
            </a:r>
            <a:r>
              <a:rPr lang="da-DK" sz="1400" dirty="0" err="1" smtClean="0"/>
              <a:t>added</a:t>
            </a:r>
            <a:r>
              <a:rPr lang="da-DK" sz="1400" dirty="0" smtClean="0"/>
              <a:t> </a:t>
            </a:r>
            <a:r>
              <a:rPr lang="da-DK" sz="1400" dirty="0" err="1" smtClean="0"/>
              <a:t>value</a:t>
            </a:r>
            <a:endParaRPr lang="da-DK" sz="1400" dirty="0" smtClean="0"/>
          </a:p>
          <a:p>
            <a:pPr marL="285750" indent="-285750">
              <a:buFont typeface="Arial" panose="020B0604020202020204" pitchFamily="34" charset="0"/>
              <a:buChar char="•"/>
            </a:pPr>
            <a:endParaRPr lang="da-DK" dirty="0" smtClean="0"/>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2563" y="5835702"/>
            <a:ext cx="1312201" cy="984151"/>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84378" y="5779738"/>
            <a:ext cx="1569368" cy="1040115"/>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28775" y="5755087"/>
            <a:ext cx="1584378" cy="717921"/>
          </a:xfrm>
          <a:prstGeom prst="rect">
            <a:avLst/>
          </a:prstGeom>
        </p:spPr>
      </p:pic>
      <p:pic>
        <p:nvPicPr>
          <p:cNvPr id="23" name="Picture 22"/>
          <p:cNvPicPr>
            <a:picLocks noChangeAspect="1"/>
          </p:cNvPicPr>
          <p:nvPr/>
        </p:nvPicPr>
        <p:blipFill rotWithShape="1">
          <a:blip r:embed="rId11" cstate="print">
            <a:extLst>
              <a:ext uri="{28A0092B-C50C-407E-A947-70E740481C1C}">
                <a14:useLocalDpi xmlns:a14="http://schemas.microsoft.com/office/drawing/2010/main" val="0"/>
              </a:ext>
            </a:extLst>
          </a:blip>
          <a:srcRect l="18467" t="3800"/>
          <a:stretch/>
        </p:blipFill>
        <p:spPr>
          <a:xfrm>
            <a:off x="7243506" y="5344175"/>
            <a:ext cx="1324408" cy="1513825"/>
          </a:xfrm>
          <a:prstGeom prst="rect">
            <a:avLst/>
          </a:prstGeom>
        </p:spPr>
      </p:pic>
    </p:spTree>
    <p:extLst>
      <p:ext uri="{BB962C8B-B14F-4D97-AF65-F5344CB8AC3E}">
        <p14:creationId xmlns:p14="http://schemas.microsoft.com/office/powerpoint/2010/main" val="186686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up)">
                                      <p:cBhvr>
                                        <p:cTn id="36" dur="500"/>
                                        <p:tgtEl>
                                          <p:spTgt spid="16"/>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right)">
                                      <p:cBhvr>
                                        <p:cTn id="48" dur="500"/>
                                        <p:tgtEl>
                                          <p:spTgt spid="14"/>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10"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right)">
                                      <p:cBhvr>
                                        <p:cTn id="60" dur="500"/>
                                        <p:tgtEl>
                                          <p:spTgt spid="15"/>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par>
                                <p:cTn id="65" presetID="10" presetClass="entr" presetSubtype="0"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par>
                                <p:cTn id="68" presetID="10" presetClass="entr" presetSubtype="0" fill="hold" nodeType="with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4" grpId="0" animBg="1"/>
      <p:bldP spid="15" grpId="0" animBg="1"/>
      <p:bldP spid="16"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da-DK" b="1" dirty="0"/>
              <a:t>Health</a:t>
            </a:r>
          </a:p>
          <a:p>
            <a:endParaRPr lang="da-DK" dirty="0"/>
          </a:p>
          <a:p>
            <a:r>
              <a:rPr lang="da-DK" sz="2800" dirty="0" err="1"/>
              <a:t>Lead</a:t>
            </a:r>
            <a:r>
              <a:rPr lang="da-DK" sz="2800" dirty="0" smtClean="0"/>
              <a:t>: Blue-Action</a:t>
            </a:r>
          </a:p>
          <a:p>
            <a:r>
              <a:rPr lang="da-DK" sz="2800" dirty="0" smtClean="0"/>
              <a:t>Joan Ballester (ISGlobal)</a:t>
            </a:r>
            <a:endParaRPr lang="da-DK" sz="2800" dirty="0"/>
          </a:p>
          <a:p>
            <a:endParaRPr lang="da-DK" dirty="0"/>
          </a:p>
        </p:txBody>
      </p:sp>
    </p:spTree>
    <p:extLst>
      <p:ext uri="{BB962C8B-B14F-4D97-AF65-F5344CB8AC3E}">
        <p14:creationId xmlns:p14="http://schemas.microsoft.com/office/powerpoint/2010/main" val="3305046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Predictability of Climate Impacts on Health</a:t>
            </a:r>
            <a:endParaRPr lang="en-GB" dirty="0"/>
          </a:p>
        </p:txBody>
      </p:sp>
      <p:sp>
        <p:nvSpPr>
          <p:cNvPr id="3" name="Pladsholder til indhold 2"/>
          <p:cNvSpPr>
            <a:spLocks noGrp="1"/>
          </p:cNvSpPr>
          <p:nvPr>
            <p:ph idx="1"/>
          </p:nvPr>
        </p:nvSpPr>
        <p:spPr>
          <a:xfrm>
            <a:off x="971600" y="1052737"/>
            <a:ext cx="7920880" cy="1006429"/>
          </a:xfrm>
        </p:spPr>
        <p:txBody>
          <a:bodyPr wrap="square">
            <a:spAutoFit/>
          </a:bodyPr>
          <a:lstStyle/>
          <a:p>
            <a:pPr marL="0" indent="0">
              <a:buNone/>
            </a:pPr>
            <a:r>
              <a:rPr lang="en-US" sz="2700" dirty="0"/>
              <a:t>Which climate impacts on health are predictable?</a:t>
            </a:r>
          </a:p>
          <a:p>
            <a:pPr marL="0" indent="0">
              <a:buNone/>
            </a:pPr>
            <a:r>
              <a:rPr lang="en-US" sz="2700" dirty="0"/>
              <a:t>Which are the sources and lead times of predictability? </a:t>
            </a:r>
          </a:p>
        </p:txBody>
      </p:sp>
      <p:pic>
        <p:nvPicPr>
          <p:cNvPr id="4" name="Picture 3">
            <a:extLst>
              <a:ext uri="{FF2B5EF4-FFF2-40B4-BE49-F238E27FC236}">
                <a16:creationId xmlns="" xmlns:a16="http://schemas.microsoft.com/office/drawing/2014/main" id="{ECB6D6BD-BAEC-40B8-9604-DE8453E15F76}"/>
              </a:ext>
            </a:extLst>
          </p:cNvPr>
          <p:cNvPicPr>
            <a:picLocks noChangeAspect="1"/>
          </p:cNvPicPr>
          <p:nvPr/>
        </p:nvPicPr>
        <p:blipFill>
          <a:blip r:embed="rId3"/>
          <a:stretch>
            <a:fillRect/>
          </a:stretch>
        </p:blipFill>
        <p:spPr>
          <a:xfrm>
            <a:off x="1115616" y="2276872"/>
            <a:ext cx="3600400" cy="3537065"/>
          </a:xfrm>
          <a:prstGeom prst="rect">
            <a:avLst/>
          </a:prstGeom>
        </p:spPr>
      </p:pic>
      <p:pic>
        <p:nvPicPr>
          <p:cNvPr id="5" name="Picture 4">
            <a:extLst>
              <a:ext uri="{FF2B5EF4-FFF2-40B4-BE49-F238E27FC236}">
                <a16:creationId xmlns="" xmlns:a16="http://schemas.microsoft.com/office/drawing/2014/main" id="{2E1496C4-1E92-463D-A5F8-1335A61A0824}"/>
              </a:ext>
            </a:extLst>
          </p:cNvPr>
          <p:cNvPicPr>
            <a:picLocks noChangeAspect="1"/>
          </p:cNvPicPr>
          <p:nvPr/>
        </p:nvPicPr>
        <p:blipFill>
          <a:blip r:embed="rId4"/>
          <a:stretch>
            <a:fillRect/>
          </a:stretch>
        </p:blipFill>
        <p:spPr>
          <a:xfrm>
            <a:off x="4932040" y="2276872"/>
            <a:ext cx="3605400" cy="3537065"/>
          </a:xfrm>
          <a:prstGeom prst="rect">
            <a:avLst/>
          </a:prstGeom>
        </p:spPr>
      </p:pic>
      <p:sp>
        <p:nvSpPr>
          <p:cNvPr id="6" name="Pladsholder til indhold 2">
            <a:extLst>
              <a:ext uri="{FF2B5EF4-FFF2-40B4-BE49-F238E27FC236}">
                <a16:creationId xmlns="" xmlns:a16="http://schemas.microsoft.com/office/drawing/2014/main" id="{E24EB51F-40AC-4894-AAA0-DC247496F56D}"/>
              </a:ext>
            </a:extLst>
          </p:cNvPr>
          <p:cNvSpPr txBox="1">
            <a:spLocks/>
          </p:cNvSpPr>
          <p:nvPr/>
        </p:nvSpPr>
        <p:spPr>
          <a:xfrm>
            <a:off x="1259632" y="5741929"/>
            <a:ext cx="3456384" cy="769441"/>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dirty="0"/>
              <a:t>Y = Risk of Death</a:t>
            </a:r>
          </a:p>
          <a:p>
            <a:pPr marL="0" indent="0" algn="ctr">
              <a:buNone/>
            </a:pPr>
            <a:r>
              <a:rPr lang="en-US" sz="2000" dirty="0"/>
              <a:t>X = Temperature</a:t>
            </a:r>
          </a:p>
        </p:txBody>
      </p:sp>
      <p:sp>
        <p:nvSpPr>
          <p:cNvPr id="7" name="Pladsholder til indhold 2">
            <a:extLst>
              <a:ext uri="{FF2B5EF4-FFF2-40B4-BE49-F238E27FC236}">
                <a16:creationId xmlns="" xmlns:a16="http://schemas.microsoft.com/office/drawing/2014/main" id="{71CB111E-8735-493F-8CCF-7721895DEE82}"/>
              </a:ext>
            </a:extLst>
          </p:cNvPr>
          <p:cNvSpPr txBox="1">
            <a:spLocks/>
          </p:cNvSpPr>
          <p:nvPr/>
        </p:nvSpPr>
        <p:spPr>
          <a:xfrm>
            <a:off x="5004048" y="5741928"/>
            <a:ext cx="3456384" cy="769441"/>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dirty="0"/>
              <a:t>Y = Error in Mortality Prediction</a:t>
            </a:r>
          </a:p>
          <a:p>
            <a:pPr marL="0" indent="0" algn="ctr">
              <a:buNone/>
            </a:pPr>
            <a:r>
              <a:rPr lang="en-US" sz="2000" dirty="0"/>
              <a:t>X = Lead Time</a:t>
            </a:r>
          </a:p>
        </p:txBody>
      </p:sp>
      <p:sp>
        <p:nvSpPr>
          <p:cNvPr id="8" name="Pladsholder til indhold 2">
            <a:extLst>
              <a:ext uri="{FF2B5EF4-FFF2-40B4-BE49-F238E27FC236}">
                <a16:creationId xmlns="" xmlns:a16="http://schemas.microsoft.com/office/drawing/2014/main" id="{B3A14344-A03F-4E91-B37E-A199EAB110D7}"/>
              </a:ext>
            </a:extLst>
          </p:cNvPr>
          <p:cNvSpPr txBox="1">
            <a:spLocks/>
          </p:cNvSpPr>
          <p:nvPr/>
        </p:nvSpPr>
        <p:spPr>
          <a:xfrm>
            <a:off x="1259632" y="6474822"/>
            <a:ext cx="7200800" cy="338554"/>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i="1" dirty="0">
                <a:solidFill>
                  <a:srgbClr val="FF0000"/>
                </a:solidFill>
              </a:rPr>
              <a:t>Work in Progress in Blue-Action</a:t>
            </a:r>
          </a:p>
        </p:txBody>
      </p:sp>
    </p:spTree>
    <p:extLst>
      <p:ext uri="{BB962C8B-B14F-4D97-AF65-F5344CB8AC3E}">
        <p14:creationId xmlns:p14="http://schemas.microsoft.com/office/powerpoint/2010/main" val="3532227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How Local and Far in Time Can We Go?</a:t>
            </a:r>
            <a:endParaRPr lang="en-GB" dirty="0"/>
          </a:p>
        </p:txBody>
      </p:sp>
      <p:pic>
        <p:nvPicPr>
          <p:cNvPr id="7" name="Google Shape;141;p13">
            <a:extLst>
              <a:ext uri="{FF2B5EF4-FFF2-40B4-BE49-F238E27FC236}">
                <a16:creationId xmlns="" xmlns:a16="http://schemas.microsoft.com/office/drawing/2014/main" id="{6B87F947-8715-4FF7-A07B-C0C671A6FDD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295732"/>
            <a:ext cx="2831512" cy="2739301"/>
          </a:xfrm>
          <a:prstGeom prst="rect">
            <a:avLst/>
          </a:prstGeom>
          <a:noFill/>
          <a:ln w="9525">
            <a:solidFill>
              <a:srgbClr val="3465A4"/>
            </a:solidFill>
            <a:round/>
            <a:headEnd type="none" w="sm" len="sm"/>
            <a:tailEnd type="none" w="sm" len="sm"/>
          </a:ln>
          <a:extLst>
            <a:ext uri="{909E8E84-426E-40DD-AFC4-6F175D3DCCD1}">
              <a14:hiddenFill xmlns:a14="http://schemas.microsoft.com/office/drawing/2010/main">
                <a:solidFill>
                  <a:srgbClr val="FFFFFF"/>
                </a:solidFill>
              </a14:hiddenFill>
            </a:ext>
          </a:extLst>
        </p:spPr>
      </p:pic>
      <p:pic>
        <p:nvPicPr>
          <p:cNvPr id="8" name="Picture 7" descr="Deaths">
            <a:extLst>
              <a:ext uri="{FF2B5EF4-FFF2-40B4-BE49-F238E27FC236}">
                <a16:creationId xmlns="" xmlns:a16="http://schemas.microsoft.com/office/drawing/2014/main" id="{4B620772-926E-43B6-BDB0-98AC20CE57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6076" y="3295732"/>
            <a:ext cx="2349592" cy="2739301"/>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9" name="Text Box 2">
            <a:extLst>
              <a:ext uri="{FF2B5EF4-FFF2-40B4-BE49-F238E27FC236}">
                <a16:creationId xmlns="" xmlns:a16="http://schemas.microsoft.com/office/drawing/2014/main" id="{234C2CD5-7865-4082-9633-DFBFA6DBE963}"/>
              </a:ext>
            </a:extLst>
          </p:cNvPr>
          <p:cNvSpPr txBox="1">
            <a:spLocks noChangeArrowheads="1"/>
          </p:cNvSpPr>
          <p:nvPr/>
        </p:nvSpPr>
        <p:spPr bwMode="auto">
          <a:xfrm>
            <a:off x="6613874" y="6125815"/>
            <a:ext cx="2419388" cy="615553"/>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38100">
                <a:solidFill>
                  <a:srgbClr val="969696"/>
                </a:solidFill>
                <a:miter lim="800000"/>
                <a:headEnd/>
                <a:tailEnd/>
              </a14:hiddenLine>
            </a:ext>
          </a:extLst>
        </p:spPr>
        <p:txBody>
          <a:bodyPr wrap="square" anchor="t" anchorCtr="0">
            <a:spAutoFit/>
          </a:bodyPr>
          <a:lstStyle>
            <a:lvl1pPr algn="ctr" eaLnBrk="0" hangingPunct="0">
              <a:spcBef>
                <a:spcPct val="20000"/>
              </a:spcBef>
              <a:buFont typeface="Arial" panose="020B0604020202020204" pitchFamily="34" charset="0"/>
              <a:defRPr sz="3200">
                <a:solidFill>
                  <a:schemeClr val="tx1"/>
                </a:solidFill>
                <a:latin typeface="Calibri" panose="020F0502020204030204" pitchFamily="34" charset="0"/>
                <a:ea typeface="MS PGothic" panose="020B0600070205080204" pitchFamily="34" charset="-128"/>
              </a:defRPr>
            </a:lvl1pPr>
            <a:lvl2pPr marL="742950" indent="-285750" algn="ct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2pPr>
            <a:lvl3pPr marL="1143000" indent="-228600" algn="ctr"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3pPr>
            <a:lvl4pPr marL="1600200" indent="-228600" algn="ctr"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4pPr>
            <a:lvl5pPr marL="2057400" indent="-228600" algn="ctr"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5pPr>
            <a:lvl6pPr marL="25146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6pPr>
            <a:lvl7pPr marL="29718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7pPr>
            <a:lvl8pPr marL="34290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8pPr>
            <a:lvl9pPr marL="38862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9pPr>
          </a:lstStyle>
          <a:p>
            <a:pPr defTabSz="5486583" eaLnBrk="1" hangingPunct="1">
              <a:spcBef>
                <a:spcPct val="0"/>
              </a:spcBef>
            </a:pPr>
            <a:r>
              <a:rPr lang="en-GB" altLang="ca-ES" sz="2000" dirty="0">
                <a:latin typeface="+mn-lt"/>
                <a:cs typeface="Times New Roman" panose="02020603050405020304" pitchFamily="18" charset="0"/>
              </a:rPr>
              <a:t>Risk of Death</a:t>
            </a:r>
          </a:p>
          <a:p>
            <a:pPr defTabSz="5486583" eaLnBrk="1" hangingPunct="1">
              <a:spcBef>
                <a:spcPct val="0"/>
              </a:spcBef>
            </a:pPr>
            <a:r>
              <a:rPr lang="en-GB" altLang="ca-ES" sz="1400" i="1" dirty="0">
                <a:latin typeface="+mn-lt"/>
                <a:cs typeface="Times New Roman" panose="02020603050405020304" pitchFamily="18" charset="0"/>
              </a:rPr>
              <a:t>from Epidemiological Models</a:t>
            </a:r>
          </a:p>
        </p:txBody>
      </p:sp>
      <p:sp>
        <p:nvSpPr>
          <p:cNvPr id="10" name="Text Box 2">
            <a:extLst>
              <a:ext uri="{FF2B5EF4-FFF2-40B4-BE49-F238E27FC236}">
                <a16:creationId xmlns="" xmlns:a16="http://schemas.microsoft.com/office/drawing/2014/main" id="{B577505F-C858-4048-89A7-1F4D6036AC1A}"/>
              </a:ext>
            </a:extLst>
          </p:cNvPr>
          <p:cNvSpPr txBox="1">
            <a:spLocks noChangeArrowheads="1"/>
          </p:cNvSpPr>
          <p:nvPr/>
        </p:nvSpPr>
        <p:spPr bwMode="auto">
          <a:xfrm>
            <a:off x="899592" y="6125815"/>
            <a:ext cx="2831512" cy="615553"/>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38100">
                <a:solidFill>
                  <a:srgbClr val="969696"/>
                </a:solidFill>
                <a:miter lim="800000"/>
                <a:headEnd/>
                <a:tailEnd/>
              </a14:hiddenLine>
            </a:ext>
          </a:extLst>
        </p:spPr>
        <p:txBody>
          <a:bodyPr wrap="square" anchor="t" anchorCtr="0">
            <a:spAutoFit/>
          </a:bodyPr>
          <a:lstStyle>
            <a:lvl1pPr algn="ctr" eaLnBrk="0" hangingPunct="0">
              <a:spcBef>
                <a:spcPct val="20000"/>
              </a:spcBef>
              <a:buFont typeface="Arial" panose="020B0604020202020204" pitchFamily="34" charset="0"/>
              <a:defRPr sz="3200">
                <a:solidFill>
                  <a:schemeClr val="tx1"/>
                </a:solidFill>
                <a:latin typeface="Calibri" panose="020F0502020204030204" pitchFamily="34" charset="0"/>
                <a:ea typeface="MS PGothic" panose="020B0600070205080204" pitchFamily="34" charset="-128"/>
              </a:defRPr>
            </a:lvl1pPr>
            <a:lvl2pPr marL="742950" indent="-285750" algn="ct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2pPr>
            <a:lvl3pPr marL="1143000" indent="-228600" algn="ctr"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3pPr>
            <a:lvl4pPr marL="1600200" indent="-228600" algn="ctr"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4pPr>
            <a:lvl5pPr marL="2057400" indent="-228600" algn="ctr"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5pPr>
            <a:lvl6pPr marL="25146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6pPr>
            <a:lvl7pPr marL="29718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7pPr>
            <a:lvl8pPr marL="34290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8pPr>
            <a:lvl9pPr marL="38862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9pPr>
          </a:lstStyle>
          <a:p>
            <a:pPr defTabSz="5486583" eaLnBrk="1" hangingPunct="1">
              <a:spcBef>
                <a:spcPct val="0"/>
              </a:spcBef>
            </a:pPr>
            <a:r>
              <a:rPr lang="en-GB" altLang="ca-ES" sz="2000" dirty="0">
                <a:latin typeface="+mn-lt"/>
                <a:cs typeface="Times New Roman" panose="02020603050405020304" pitchFamily="18" charset="0"/>
              </a:rPr>
              <a:t>High-Res. Temperature</a:t>
            </a:r>
          </a:p>
          <a:p>
            <a:pPr defTabSz="5486583" eaLnBrk="1" hangingPunct="1">
              <a:spcBef>
                <a:spcPct val="0"/>
              </a:spcBef>
            </a:pPr>
            <a:r>
              <a:rPr lang="en-GB" altLang="ca-ES" sz="1400" i="1" dirty="0">
                <a:latin typeface="+mn-lt"/>
                <a:cs typeface="Times New Roman" panose="02020603050405020304" pitchFamily="18" charset="0"/>
              </a:rPr>
              <a:t>from Urban Climate Models</a:t>
            </a:r>
          </a:p>
        </p:txBody>
      </p:sp>
      <p:sp>
        <p:nvSpPr>
          <p:cNvPr id="11" name="Text Box 2">
            <a:extLst>
              <a:ext uri="{FF2B5EF4-FFF2-40B4-BE49-F238E27FC236}">
                <a16:creationId xmlns="" xmlns:a16="http://schemas.microsoft.com/office/drawing/2014/main" id="{7EB9D5B7-C690-4CB8-9090-653CFD2EADE8}"/>
              </a:ext>
            </a:extLst>
          </p:cNvPr>
          <p:cNvSpPr txBox="1">
            <a:spLocks noChangeArrowheads="1"/>
          </p:cNvSpPr>
          <p:nvPr/>
        </p:nvSpPr>
        <p:spPr bwMode="auto">
          <a:xfrm>
            <a:off x="3996076" y="6125815"/>
            <a:ext cx="2349592" cy="615553"/>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38100">
                <a:solidFill>
                  <a:srgbClr val="969696"/>
                </a:solidFill>
                <a:miter lim="800000"/>
                <a:headEnd/>
                <a:tailEnd/>
              </a14:hiddenLine>
            </a:ext>
          </a:extLst>
        </p:spPr>
        <p:txBody>
          <a:bodyPr wrap="square" anchor="t" anchorCtr="0">
            <a:spAutoFit/>
          </a:bodyPr>
          <a:lstStyle>
            <a:lvl1pPr algn="ctr" eaLnBrk="0" hangingPunct="0">
              <a:spcBef>
                <a:spcPct val="20000"/>
              </a:spcBef>
              <a:buFont typeface="Arial" panose="020B0604020202020204" pitchFamily="34" charset="0"/>
              <a:defRPr sz="3200">
                <a:solidFill>
                  <a:schemeClr val="tx1"/>
                </a:solidFill>
                <a:latin typeface="Calibri" panose="020F0502020204030204" pitchFamily="34" charset="0"/>
                <a:ea typeface="MS PGothic" panose="020B0600070205080204" pitchFamily="34" charset="-128"/>
              </a:defRPr>
            </a:lvl1pPr>
            <a:lvl2pPr marL="742950" indent="-285750" algn="ct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2pPr>
            <a:lvl3pPr marL="1143000" indent="-228600" algn="ctr"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3pPr>
            <a:lvl4pPr marL="1600200" indent="-228600" algn="ctr"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4pPr>
            <a:lvl5pPr marL="2057400" indent="-228600" algn="ctr"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5pPr>
            <a:lvl6pPr marL="25146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6pPr>
            <a:lvl7pPr marL="29718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7pPr>
            <a:lvl8pPr marL="34290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8pPr>
            <a:lvl9pPr marL="38862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9pPr>
          </a:lstStyle>
          <a:p>
            <a:pPr defTabSz="5486583" eaLnBrk="1" hangingPunct="1">
              <a:spcBef>
                <a:spcPct val="0"/>
              </a:spcBef>
            </a:pPr>
            <a:r>
              <a:rPr lang="en-GB" altLang="ca-ES" sz="2000" dirty="0">
                <a:latin typeface="+mn-lt"/>
                <a:cs typeface="Times New Roman" panose="02020603050405020304" pitchFamily="18" charset="0"/>
              </a:rPr>
              <a:t>Deaths</a:t>
            </a:r>
          </a:p>
          <a:p>
            <a:pPr defTabSz="5486583" eaLnBrk="1" hangingPunct="1">
              <a:spcBef>
                <a:spcPct val="0"/>
              </a:spcBef>
            </a:pPr>
            <a:r>
              <a:rPr lang="en-GB" altLang="ca-ES" sz="1400" i="1" dirty="0">
                <a:latin typeface="+mn-lt"/>
                <a:cs typeface="Times New Roman" panose="02020603050405020304" pitchFamily="18" charset="0"/>
              </a:rPr>
              <a:t>from Individual Records</a:t>
            </a:r>
          </a:p>
        </p:txBody>
      </p:sp>
      <p:sp>
        <p:nvSpPr>
          <p:cNvPr id="16" name="Pladsholder til indhold 2">
            <a:extLst>
              <a:ext uri="{FF2B5EF4-FFF2-40B4-BE49-F238E27FC236}">
                <a16:creationId xmlns="" xmlns:a16="http://schemas.microsoft.com/office/drawing/2014/main" id="{6BF7F7DB-F603-4351-BBEE-35B87BA8C978}"/>
              </a:ext>
            </a:extLst>
          </p:cNvPr>
          <p:cNvSpPr txBox="1">
            <a:spLocks/>
          </p:cNvSpPr>
          <p:nvPr/>
        </p:nvSpPr>
        <p:spPr>
          <a:xfrm>
            <a:off x="971600" y="1052737"/>
            <a:ext cx="7920880" cy="192052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700" dirty="0"/>
              <a:t>There is a boom in climate services for health.</a:t>
            </a:r>
          </a:p>
          <a:p>
            <a:pPr marL="0" indent="0">
              <a:buFont typeface="Arial" panose="020B0604020202020204" pitchFamily="34" charset="0"/>
              <a:buNone/>
            </a:pPr>
            <a:r>
              <a:rPr lang="en-US" sz="2700" dirty="0"/>
              <a:t>Climate forecasts and predictions are used with no assessment of their skill.</a:t>
            </a:r>
          </a:p>
          <a:p>
            <a:pPr marL="0" indent="0">
              <a:buFont typeface="Arial" panose="020B0604020202020204" pitchFamily="34" charset="0"/>
              <a:buNone/>
            </a:pPr>
            <a:r>
              <a:rPr lang="en-US" sz="2700" dirty="0"/>
              <a:t>Gap: Spatiotemporal scales of health predictability.</a:t>
            </a:r>
          </a:p>
        </p:txBody>
      </p:sp>
      <p:pic>
        <p:nvPicPr>
          <p:cNvPr id="17" name="Picture 16">
            <a:extLst>
              <a:ext uri="{FF2B5EF4-FFF2-40B4-BE49-F238E27FC236}">
                <a16:creationId xmlns="" xmlns:a16="http://schemas.microsoft.com/office/drawing/2014/main" id="{3DE44060-7E58-42F8-9D92-79B9FB5698C9}"/>
              </a:ext>
            </a:extLst>
          </p:cNvPr>
          <p:cNvPicPr>
            <a:picLocks noChangeAspect="1"/>
          </p:cNvPicPr>
          <p:nvPr/>
        </p:nvPicPr>
        <p:blipFill>
          <a:blip r:embed="rId5"/>
          <a:stretch>
            <a:fillRect/>
          </a:stretch>
        </p:blipFill>
        <p:spPr>
          <a:xfrm>
            <a:off x="6617108" y="3295732"/>
            <a:ext cx="2419388" cy="2739301"/>
          </a:xfrm>
          <a:prstGeom prst="rect">
            <a:avLst/>
          </a:prstGeom>
          <a:noFill/>
          <a:ln w="3175">
            <a:solidFill>
              <a:schemeClr val="tx1"/>
            </a:solidFill>
          </a:ln>
        </p:spPr>
      </p:pic>
      <p:pic>
        <p:nvPicPr>
          <p:cNvPr id="18" name="Picture 17">
            <a:extLst>
              <a:ext uri="{FF2B5EF4-FFF2-40B4-BE49-F238E27FC236}">
                <a16:creationId xmlns="" xmlns:a16="http://schemas.microsoft.com/office/drawing/2014/main" id="{34CF6DDE-C692-4D21-972B-9E54B92652C6}"/>
              </a:ext>
            </a:extLst>
          </p:cNvPr>
          <p:cNvPicPr>
            <a:picLocks noChangeAspect="1"/>
          </p:cNvPicPr>
          <p:nvPr/>
        </p:nvPicPr>
        <p:blipFill>
          <a:blip r:embed="rId6"/>
          <a:stretch>
            <a:fillRect/>
          </a:stretch>
        </p:blipFill>
        <p:spPr>
          <a:xfrm>
            <a:off x="8489078" y="5269413"/>
            <a:ext cx="547418" cy="765620"/>
          </a:xfrm>
          <a:prstGeom prst="rect">
            <a:avLst/>
          </a:prstGeom>
        </p:spPr>
      </p:pic>
      <p:sp>
        <p:nvSpPr>
          <p:cNvPr id="20" name="Text Box 2">
            <a:extLst>
              <a:ext uri="{FF2B5EF4-FFF2-40B4-BE49-F238E27FC236}">
                <a16:creationId xmlns="" xmlns:a16="http://schemas.microsoft.com/office/drawing/2014/main" id="{27131A87-B3A8-4FC2-B84D-1A2082CB68CB}"/>
              </a:ext>
            </a:extLst>
          </p:cNvPr>
          <p:cNvSpPr txBox="1">
            <a:spLocks noChangeArrowheads="1"/>
          </p:cNvSpPr>
          <p:nvPr/>
        </p:nvSpPr>
        <p:spPr bwMode="auto">
          <a:xfrm>
            <a:off x="3673229" y="4390594"/>
            <a:ext cx="385690" cy="584775"/>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38100">
                <a:solidFill>
                  <a:srgbClr val="969696"/>
                </a:solidFill>
                <a:miter lim="800000"/>
                <a:headEnd/>
                <a:tailEnd/>
              </a14:hiddenLine>
            </a:ext>
          </a:extLst>
        </p:spPr>
        <p:txBody>
          <a:bodyPr wrap="square" anchor="t" anchorCtr="0">
            <a:spAutoFit/>
          </a:bodyPr>
          <a:lstStyle>
            <a:lvl1pPr algn="ctr" eaLnBrk="0" hangingPunct="0">
              <a:spcBef>
                <a:spcPct val="20000"/>
              </a:spcBef>
              <a:buFont typeface="Arial" panose="020B0604020202020204" pitchFamily="34" charset="0"/>
              <a:defRPr sz="3200">
                <a:solidFill>
                  <a:schemeClr val="tx1"/>
                </a:solidFill>
                <a:latin typeface="Calibri" panose="020F0502020204030204" pitchFamily="34" charset="0"/>
                <a:ea typeface="MS PGothic" panose="020B0600070205080204" pitchFamily="34" charset="-128"/>
              </a:defRPr>
            </a:lvl1pPr>
            <a:lvl2pPr marL="742950" indent="-285750" algn="ct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2pPr>
            <a:lvl3pPr marL="1143000" indent="-228600" algn="ctr"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3pPr>
            <a:lvl4pPr marL="1600200" indent="-228600" algn="ctr"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4pPr>
            <a:lvl5pPr marL="2057400" indent="-228600" algn="ctr"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5pPr>
            <a:lvl6pPr marL="25146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6pPr>
            <a:lvl7pPr marL="29718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7pPr>
            <a:lvl8pPr marL="34290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8pPr>
            <a:lvl9pPr marL="38862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9pPr>
          </a:lstStyle>
          <a:p>
            <a:pPr defTabSz="5486583" eaLnBrk="1" hangingPunct="1">
              <a:spcBef>
                <a:spcPct val="0"/>
              </a:spcBef>
            </a:pPr>
            <a:r>
              <a:rPr lang="en-GB" altLang="ca-ES" dirty="0">
                <a:latin typeface="+mn-lt"/>
                <a:cs typeface="Times New Roman" panose="02020603050405020304" pitchFamily="18" charset="0"/>
              </a:rPr>
              <a:t>+</a:t>
            </a:r>
            <a:endParaRPr lang="en-GB" altLang="ca-ES" sz="2000" i="1" dirty="0">
              <a:latin typeface="+mn-lt"/>
              <a:cs typeface="Times New Roman" panose="02020603050405020304" pitchFamily="18" charset="0"/>
            </a:endParaRPr>
          </a:p>
        </p:txBody>
      </p:sp>
      <p:sp>
        <p:nvSpPr>
          <p:cNvPr id="21" name="Text Box 2">
            <a:extLst>
              <a:ext uri="{FF2B5EF4-FFF2-40B4-BE49-F238E27FC236}">
                <a16:creationId xmlns="" xmlns:a16="http://schemas.microsoft.com/office/drawing/2014/main" id="{A07827D0-6FB8-4BA9-AC71-C3E2DB4FEA26}"/>
              </a:ext>
            </a:extLst>
          </p:cNvPr>
          <p:cNvSpPr txBox="1">
            <a:spLocks noChangeArrowheads="1"/>
          </p:cNvSpPr>
          <p:nvPr/>
        </p:nvSpPr>
        <p:spPr bwMode="auto">
          <a:xfrm>
            <a:off x="6294862" y="4390594"/>
            <a:ext cx="385690" cy="584775"/>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38100">
                <a:solidFill>
                  <a:srgbClr val="969696"/>
                </a:solidFill>
                <a:miter lim="800000"/>
                <a:headEnd/>
                <a:tailEnd/>
              </a14:hiddenLine>
            </a:ext>
          </a:extLst>
        </p:spPr>
        <p:txBody>
          <a:bodyPr wrap="square" anchor="t" anchorCtr="0">
            <a:spAutoFit/>
          </a:bodyPr>
          <a:lstStyle>
            <a:lvl1pPr algn="ctr" eaLnBrk="0" hangingPunct="0">
              <a:spcBef>
                <a:spcPct val="20000"/>
              </a:spcBef>
              <a:buFont typeface="Arial" panose="020B0604020202020204" pitchFamily="34" charset="0"/>
              <a:defRPr sz="3200">
                <a:solidFill>
                  <a:schemeClr val="tx1"/>
                </a:solidFill>
                <a:latin typeface="Calibri" panose="020F0502020204030204" pitchFamily="34" charset="0"/>
                <a:ea typeface="MS PGothic" panose="020B0600070205080204" pitchFamily="34" charset="-128"/>
              </a:defRPr>
            </a:lvl1pPr>
            <a:lvl2pPr marL="742950" indent="-285750" algn="ct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2pPr>
            <a:lvl3pPr marL="1143000" indent="-228600" algn="ctr"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3pPr>
            <a:lvl4pPr marL="1600200" indent="-228600" algn="ctr"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4pPr>
            <a:lvl5pPr marL="2057400" indent="-228600" algn="ctr"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5pPr>
            <a:lvl6pPr marL="25146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6pPr>
            <a:lvl7pPr marL="29718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7pPr>
            <a:lvl8pPr marL="34290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8pPr>
            <a:lvl9pPr marL="38862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9pPr>
          </a:lstStyle>
          <a:p>
            <a:pPr defTabSz="5486583" eaLnBrk="1" hangingPunct="1">
              <a:spcBef>
                <a:spcPct val="0"/>
              </a:spcBef>
            </a:pPr>
            <a:r>
              <a:rPr lang="en-GB" altLang="ca-ES" dirty="0">
                <a:latin typeface="+mn-lt"/>
                <a:cs typeface="Times New Roman" panose="02020603050405020304" pitchFamily="18" charset="0"/>
              </a:rPr>
              <a:t>=</a:t>
            </a:r>
            <a:endParaRPr lang="en-GB" altLang="ca-ES" sz="2000" i="1" dirty="0">
              <a:latin typeface="+mn-lt"/>
              <a:cs typeface="Times New Roman" panose="02020603050405020304" pitchFamily="18" charset="0"/>
            </a:endParaRPr>
          </a:p>
        </p:txBody>
      </p:sp>
    </p:spTree>
    <p:extLst>
      <p:ext uri="{BB962C8B-B14F-4D97-AF65-F5344CB8AC3E}">
        <p14:creationId xmlns:p14="http://schemas.microsoft.com/office/powerpoint/2010/main" val="2915074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Integration of Environmental Factors</a:t>
            </a:r>
            <a:endParaRPr lang="en-GB" dirty="0"/>
          </a:p>
        </p:txBody>
      </p:sp>
      <p:pic>
        <p:nvPicPr>
          <p:cNvPr id="17" name="Picture 16">
            <a:extLst>
              <a:ext uri="{FF2B5EF4-FFF2-40B4-BE49-F238E27FC236}">
                <a16:creationId xmlns="" xmlns:a16="http://schemas.microsoft.com/office/drawing/2014/main" id="{1415E079-235C-4D53-8548-6FD3A6E57D02}"/>
              </a:ext>
            </a:extLst>
          </p:cNvPr>
          <p:cNvPicPr>
            <a:picLocks noChangeAspect="1"/>
          </p:cNvPicPr>
          <p:nvPr/>
        </p:nvPicPr>
        <p:blipFill rotWithShape="1">
          <a:blip r:embed="rId3"/>
          <a:srcRect l="-2632" t="-12397" r="-2632" b="-9219"/>
          <a:stretch/>
        </p:blipFill>
        <p:spPr>
          <a:xfrm>
            <a:off x="3386736" y="4747613"/>
            <a:ext cx="1513727" cy="1513728"/>
          </a:xfrm>
          <a:prstGeom prst="rect">
            <a:avLst/>
          </a:prstGeom>
          <a:solidFill>
            <a:schemeClr val="bg1"/>
          </a:solidFill>
          <a:ln w="25400">
            <a:solidFill>
              <a:schemeClr val="tx1"/>
            </a:solidFill>
          </a:ln>
        </p:spPr>
      </p:pic>
      <p:pic>
        <p:nvPicPr>
          <p:cNvPr id="18" name="Picture 17">
            <a:extLst>
              <a:ext uri="{FF2B5EF4-FFF2-40B4-BE49-F238E27FC236}">
                <a16:creationId xmlns="" xmlns:a16="http://schemas.microsoft.com/office/drawing/2014/main" id="{CEAB2CBB-8B81-4BD3-ACB5-5619654B3B58}"/>
              </a:ext>
            </a:extLst>
          </p:cNvPr>
          <p:cNvPicPr>
            <a:picLocks noChangeAspect="1"/>
          </p:cNvPicPr>
          <p:nvPr/>
        </p:nvPicPr>
        <p:blipFill rotWithShape="1">
          <a:blip r:embed="rId4"/>
          <a:srcRect l="-3704" t="-3704" r="-3704" b="-3704"/>
          <a:stretch/>
        </p:blipFill>
        <p:spPr>
          <a:xfrm>
            <a:off x="6486510" y="4747613"/>
            <a:ext cx="1513727" cy="1513728"/>
          </a:xfrm>
          <a:prstGeom prst="rect">
            <a:avLst/>
          </a:prstGeom>
          <a:solidFill>
            <a:schemeClr val="bg1"/>
          </a:solidFill>
          <a:ln w="25400">
            <a:solidFill>
              <a:schemeClr val="tx1"/>
            </a:solidFill>
          </a:ln>
        </p:spPr>
      </p:pic>
      <p:pic>
        <p:nvPicPr>
          <p:cNvPr id="19" name="Picture 18">
            <a:extLst>
              <a:ext uri="{FF2B5EF4-FFF2-40B4-BE49-F238E27FC236}">
                <a16:creationId xmlns="" xmlns:a16="http://schemas.microsoft.com/office/drawing/2014/main" id="{C2952768-BA85-463D-B1FC-81C345E84368}"/>
              </a:ext>
            </a:extLst>
          </p:cNvPr>
          <p:cNvPicPr>
            <a:picLocks noChangeAspect="1"/>
          </p:cNvPicPr>
          <p:nvPr/>
        </p:nvPicPr>
        <p:blipFill>
          <a:blip r:embed="rId5"/>
          <a:stretch>
            <a:fillRect/>
          </a:stretch>
        </p:blipFill>
        <p:spPr>
          <a:xfrm>
            <a:off x="1835696" y="2767993"/>
            <a:ext cx="1513727" cy="1513728"/>
          </a:xfrm>
          <a:prstGeom prst="rect">
            <a:avLst/>
          </a:prstGeom>
          <a:solidFill>
            <a:schemeClr val="bg1"/>
          </a:solidFill>
          <a:ln w="25400">
            <a:solidFill>
              <a:schemeClr val="tx1"/>
            </a:solidFill>
          </a:ln>
        </p:spPr>
      </p:pic>
      <p:pic>
        <p:nvPicPr>
          <p:cNvPr id="20" name="Picture 19">
            <a:extLst>
              <a:ext uri="{FF2B5EF4-FFF2-40B4-BE49-F238E27FC236}">
                <a16:creationId xmlns="" xmlns:a16="http://schemas.microsoft.com/office/drawing/2014/main" id="{D4742B9B-4801-4E7D-894D-540FB5C01F31}"/>
              </a:ext>
            </a:extLst>
          </p:cNvPr>
          <p:cNvPicPr>
            <a:picLocks noChangeAspect="1"/>
          </p:cNvPicPr>
          <p:nvPr/>
        </p:nvPicPr>
        <p:blipFill rotWithShape="1">
          <a:blip r:embed="rId6"/>
          <a:srcRect l="-5970" t="-5769" r="-5970" b="-5769"/>
          <a:stretch/>
        </p:blipFill>
        <p:spPr>
          <a:xfrm>
            <a:off x="1835403" y="4747613"/>
            <a:ext cx="1519178" cy="1513728"/>
          </a:xfrm>
          <a:prstGeom prst="rect">
            <a:avLst/>
          </a:prstGeom>
          <a:solidFill>
            <a:schemeClr val="bg1"/>
          </a:solidFill>
          <a:ln w="25400">
            <a:solidFill>
              <a:schemeClr val="tx1"/>
            </a:solidFill>
          </a:ln>
        </p:spPr>
      </p:pic>
      <p:pic>
        <p:nvPicPr>
          <p:cNvPr id="21" name="Picture 20">
            <a:extLst>
              <a:ext uri="{FF2B5EF4-FFF2-40B4-BE49-F238E27FC236}">
                <a16:creationId xmlns="" xmlns:a16="http://schemas.microsoft.com/office/drawing/2014/main" id="{F2007AD6-A972-46BA-B00A-CCC02412192D}"/>
              </a:ext>
            </a:extLst>
          </p:cNvPr>
          <p:cNvPicPr>
            <a:picLocks noChangeAspect="1"/>
          </p:cNvPicPr>
          <p:nvPr/>
        </p:nvPicPr>
        <p:blipFill>
          <a:blip r:embed="rId7"/>
          <a:stretch>
            <a:fillRect/>
          </a:stretch>
        </p:blipFill>
        <p:spPr>
          <a:xfrm>
            <a:off x="4934746" y="4747613"/>
            <a:ext cx="1513727" cy="1513728"/>
          </a:xfrm>
          <a:prstGeom prst="rect">
            <a:avLst/>
          </a:prstGeom>
          <a:ln w="25400">
            <a:solidFill>
              <a:schemeClr val="tx1"/>
            </a:solidFill>
          </a:ln>
        </p:spPr>
      </p:pic>
      <p:pic>
        <p:nvPicPr>
          <p:cNvPr id="23" name="Picture 22">
            <a:extLst>
              <a:ext uri="{FF2B5EF4-FFF2-40B4-BE49-F238E27FC236}">
                <a16:creationId xmlns="" xmlns:a16="http://schemas.microsoft.com/office/drawing/2014/main" id="{C90CC48F-15A1-49A3-94FF-312612CBA96E}"/>
              </a:ext>
            </a:extLst>
          </p:cNvPr>
          <p:cNvPicPr>
            <a:picLocks noChangeAspect="1"/>
          </p:cNvPicPr>
          <p:nvPr/>
        </p:nvPicPr>
        <p:blipFill>
          <a:blip r:embed="rId8"/>
          <a:stretch>
            <a:fillRect/>
          </a:stretch>
        </p:blipFill>
        <p:spPr>
          <a:xfrm>
            <a:off x="4935169" y="2767993"/>
            <a:ext cx="1512139" cy="1513728"/>
          </a:xfrm>
          <a:prstGeom prst="rect">
            <a:avLst/>
          </a:prstGeom>
          <a:solidFill>
            <a:schemeClr val="bg1"/>
          </a:solidFill>
          <a:ln w="25400">
            <a:solidFill>
              <a:schemeClr val="tx1"/>
            </a:solidFill>
          </a:ln>
        </p:spPr>
      </p:pic>
      <p:pic>
        <p:nvPicPr>
          <p:cNvPr id="24" name="Picture 23">
            <a:extLst>
              <a:ext uri="{FF2B5EF4-FFF2-40B4-BE49-F238E27FC236}">
                <a16:creationId xmlns="" xmlns:a16="http://schemas.microsoft.com/office/drawing/2014/main" id="{82F5FB02-9552-4557-89A9-D3B315F2D4E6}"/>
              </a:ext>
            </a:extLst>
          </p:cNvPr>
          <p:cNvPicPr>
            <a:picLocks noChangeAspect="1"/>
          </p:cNvPicPr>
          <p:nvPr/>
        </p:nvPicPr>
        <p:blipFill rotWithShape="1">
          <a:blip r:embed="rId9"/>
          <a:srcRect l="4313" t="-6250" r="26456" b="-6250"/>
          <a:stretch/>
        </p:blipFill>
        <p:spPr>
          <a:xfrm>
            <a:off x="6486080" y="2768209"/>
            <a:ext cx="1513727" cy="1513728"/>
          </a:xfrm>
          <a:prstGeom prst="rect">
            <a:avLst/>
          </a:prstGeom>
          <a:solidFill>
            <a:schemeClr val="bg1"/>
          </a:solidFill>
          <a:ln w="25400">
            <a:solidFill>
              <a:schemeClr val="tx1"/>
            </a:solidFill>
          </a:ln>
        </p:spPr>
      </p:pic>
      <p:pic>
        <p:nvPicPr>
          <p:cNvPr id="25" name="Picture 24">
            <a:extLst>
              <a:ext uri="{FF2B5EF4-FFF2-40B4-BE49-F238E27FC236}">
                <a16:creationId xmlns="" xmlns:a16="http://schemas.microsoft.com/office/drawing/2014/main" id="{01E7EC5D-9973-4FD0-AA22-41BE5E93236F}"/>
              </a:ext>
            </a:extLst>
          </p:cNvPr>
          <p:cNvPicPr>
            <a:picLocks noChangeAspect="1"/>
          </p:cNvPicPr>
          <p:nvPr/>
        </p:nvPicPr>
        <p:blipFill rotWithShape="1">
          <a:blip r:embed="rId10"/>
          <a:srcRect t="-10556" b="-12520"/>
          <a:stretch/>
        </p:blipFill>
        <p:spPr>
          <a:xfrm>
            <a:off x="3386736" y="2768209"/>
            <a:ext cx="1513727" cy="1513728"/>
          </a:xfrm>
          <a:prstGeom prst="rect">
            <a:avLst/>
          </a:prstGeom>
          <a:solidFill>
            <a:schemeClr val="bg1"/>
          </a:solidFill>
          <a:ln w="25400">
            <a:solidFill>
              <a:schemeClr val="tx1"/>
            </a:solidFill>
          </a:ln>
        </p:spPr>
      </p:pic>
      <p:sp>
        <p:nvSpPr>
          <p:cNvPr id="26" name="Text Box 2">
            <a:extLst>
              <a:ext uri="{FF2B5EF4-FFF2-40B4-BE49-F238E27FC236}">
                <a16:creationId xmlns="" xmlns:a16="http://schemas.microsoft.com/office/drawing/2014/main" id="{1E861450-AAA8-488D-94BA-4E216A338323}"/>
              </a:ext>
            </a:extLst>
          </p:cNvPr>
          <p:cNvSpPr txBox="1">
            <a:spLocks noChangeArrowheads="1"/>
          </p:cNvSpPr>
          <p:nvPr/>
        </p:nvSpPr>
        <p:spPr bwMode="auto">
          <a:xfrm>
            <a:off x="3378274" y="4209849"/>
            <a:ext cx="1524735" cy="598589"/>
          </a:xfrm>
          <a:prstGeom prst="rect">
            <a:avLst/>
          </a:prstGeom>
          <a:noFill/>
          <a:ln>
            <a:noFill/>
          </a:ln>
          <a:effectLst/>
          <a:extLst/>
        </p:spPr>
        <p:txBody>
          <a:bodyPr wrap="square" lIns="0" tIns="144000" rIns="0" bIns="144000" anchor="t" anchorCtr="0">
            <a:spAutoFit/>
          </a:bodyPr>
          <a:lstStyle>
            <a:lvl1pPr algn="ctr" eaLnBrk="0" hangingPunct="0">
              <a:spcBef>
                <a:spcPct val="20000"/>
              </a:spcBef>
              <a:buFont typeface="Arial" panose="020B0604020202020204" pitchFamily="34" charset="0"/>
              <a:defRPr sz="3200">
                <a:solidFill>
                  <a:schemeClr val="tx1"/>
                </a:solidFill>
                <a:latin typeface="Calibri" panose="020F0502020204030204" pitchFamily="34" charset="0"/>
                <a:ea typeface="MS PGothic" panose="020B0600070205080204" pitchFamily="34" charset="-128"/>
              </a:defRPr>
            </a:lvl1pPr>
            <a:lvl2pPr marL="742950" indent="-285750" algn="ct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2pPr>
            <a:lvl3pPr marL="1143000" indent="-228600" algn="ctr"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3pPr>
            <a:lvl4pPr marL="1600200" indent="-228600" algn="ctr"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4pPr>
            <a:lvl5pPr marL="2057400" indent="-228600" algn="ctr"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5pPr>
            <a:lvl6pPr marL="25146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6pPr>
            <a:lvl7pPr marL="29718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7pPr>
            <a:lvl8pPr marL="34290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8pPr>
            <a:lvl9pPr marL="38862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9pPr>
          </a:lstStyle>
          <a:p>
            <a:pPr defTabSz="5486583" eaLnBrk="1" hangingPunct="1">
              <a:spcBef>
                <a:spcPct val="0"/>
              </a:spcBef>
            </a:pPr>
            <a:r>
              <a:rPr lang="en-GB" altLang="ca-ES" sz="2000" dirty="0">
                <a:latin typeface="+mn-lt"/>
              </a:rPr>
              <a:t>Morbidity</a:t>
            </a:r>
          </a:p>
        </p:txBody>
      </p:sp>
      <p:sp>
        <p:nvSpPr>
          <p:cNvPr id="27" name="Text Box 2">
            <a:extLst>
              <a:ext uri="{FF2B5EF4-FFF2-40B4-BE49-F238E27FC236}">
                <a16:creationId xmlns="" xmlns:a16="http://schemas.microsoft.com/office/drawing/2014/main" id="{A31D1212-49A0-4652-85BC-7576D75CFD5C}"/>
              </a:ext>
            </a:extLst>
          </p:cNvPr>
          <p:cNvSpPr txBox="1">
            <a:spLocks noChangeArrowheads="1"/>
          </p:cNvSpPr>
          <p:nvPr/>
        </p:nvSpPr>
        <p:spPr bwMode="auto">
          <a:xfrm>
            <a:off x="1829847" y="4210065"/>
            <a:ext cx="1524735" cy="598589"/>
          </a:xfrm>
          <a:prstGeom prst="rect">
            <a:avLst/>
          </a:prstGeom>
          <a:noFill/>
          <a:ln>
            <a:noFill/>
          </a:ln>
          <a:effectLst/>
          <a:extLst/>
        </p:spPr>
        <p:txBody>
          <a:bodyPr wrap="square" lIns="0" tIns="144000" rIns="0" bIns="144000" anchor="t" anchorCtr="0">
            <a:spAutoFit/>
          </a:bodyPr>
          <a:lstStyle>
            <a:lvl1pPr algn="ctr" eaLnBrk="0" hangingPunct="0">
              <a:spcBef>
                <a:spcPct val="20000"/>
              </a:spcBef>
              <a:buFont typeface="Arial" panose="020B0604020202020204" pitchFamily="34" charset="0"/>
              <a:defRPr sz="3200">
                <a:solidFill>
                  <a:schemeClr val="tx1"/>
                </a:solidFill>
                <a:latin typeface="Calibri" panose="020F0502020204030204" pitchFamily="34" charset="0"/>
                <a:ea typeface="MS PGothic" panose="020B0600070205080204" pitchFamily="34" charset="-128"/>
              </a:defRPr>
            </a:lvl1pPr>
            <a:lvl2pPr marL="742950" indent="-285750" algn="ct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2pPr>
            <a:lvl3pPr marL="1143000" indent="-228600" algn="ctr"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3pPr>
            <a:lvl4pPr marL="1600200" indent="-228600" algn="ctr"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4pPr>
            <a:lvl5pPr marL="2057400" indent="-228600" algn="ctr"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5pPr>
            <a:lvl6pPr marL="25146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6pPr>
            <a:lvl7pPr marL="29718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7pPr>
            <a:lvl8pPr marL="34290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8pPr>
            <a:lvl9pPr marL="38862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9pPr>
          </a:lstStyle>
          <a:p>
            <a:pPr defTabSz="5486583" eaLnBrk="1" hangingPunct="1">
              <a:spcBef>
                <a:spcPct val="0"/>
              </a:spcBef>
            </a:pPr>
            <a:r>
              <a:rPr lang="en-GB" altLang="ca-ES" sz="2000" dirty="0">
                <a:latin typeface="+mn-lt"/>
              </a:rPr>
              <a:t>Mortality</a:t>
            </a:r>
          </a:p>
        </p:txBody>
      </p:sp>
      <p:sp>
        <p:nvSpPr>
          <p:cNvPr id="28" name="Text Box 2">
            <a:extLst>
              <a:ext uri="{FF2B5EF4-FFF2-40B4-BE49-F238E27FC236}">
                <a16:creationId xmlns="" xmlns:a16="http://schemas.microsoft.com/office/drawing/2014/main" id="{E15F3F7B-64EE-4E7C-A25E-C22A62A3E2D0}"/>
              </a:ext>
            </a:extLst>
          </p:cNvPr>
          <p:cNvSpPr txBox="1">
            <a:spLocks noChangeArrowheads="1"/>
          </p:cNvSpPr>
          <p:nvPr/>
        </p:nvSpPr>
        <p:spPr bwMode="auto">
          <a:xfrm>
            <a:off x="4925817" y="4217845"/>
            <a:ext cx="1512139" cy="598589"/>
          </a:xfrm>
          <a:prstGeom prst="rect">
            <a:avLst/>
          </a:prstGeom>
          <a:noFill/>
          <a:ln>
            <a:noFill/>
          </a:ln>
          <a:effectLst/>
          <a:extLst/>
        </p:spPr>
        <p:txBody>
          <a:bodyPr wrap="square" lIns="0" tIns="144000" rIns="0" bIns="144000" anchor="t" anchorCtr="0">
            <a:spAutoFit/>
          </a:bodyPr>
          <a:lstStyle>
            <a:lvl1pPr algn="ctr" eaLnBrk="0" hangingPunct="0">
              <a:spcBef>
                <a:spcPct val="20000"/>
              </a:spcBef>
              <a:buFont typeface="Arial" panose="020B0604020202020204" pitchFamily="34" charset="0"/>
              <a:defRPr sz="3200">
                <a:solidFill>
                  <a:schemeClr val="tx1"/>
                </a:solidFill>
                <a:latin typeface="Calibri" panose="020F0502020204030204" pitchFamily="34" charset="0"/>
                <a:ea typeface="MS PGothic" panose="020B0600070205080204" pitchFamily="34" charset="-128"/>
              </a:defRPr>
            </a:lvl1pPr>
            <a:lvl2pPr marL="742950" indent="-285750" algn="ct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2pPr>
            <a:lvl3pPr marL="1143000" indent="-228600" algn="ctr"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3pPr>
            <a:lvl4pPr marL="1600200" indent="-228600" algn="ctr"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4pPr>
            <a:lvl5pPr marL="2057400" indent="-228600" algn="ctr"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5pPr>
            <a:lvl6pPr marL="25146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6pPr>
            <a:lvl7pPr marL="29718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7pPr>
            <a:lvl8pPr marL="34290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8pPr>
            <a:lvl9pPr marL="38862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9pPr>
          </a:lstStyle>
          <a:p>
            <a:pPr defTabSz="5486583" eaLnBrk="1" hangingPunct="1">
              <a:spcBef>
                <a:spcPct val="0"/>
              </a:spcBef>
            </a:pPr>
            <a:r>
              <a:rPr lang="en-GB" altLang="ca-ES" sz="2000" dirty="0">
                <a:latin typeface="+mn-lt"/>
              </a:rPr>
              <a:t>Births</a:t>
            </a:r>
          </a:p>
        </p:txBody>
      </p:sp>
      <p:sp>
        <p:nvSpPr>
          <p:cNvPr id="29" name="Text Box 2">
            <a:extLst>
              <a:ext uri="{FF2B5EF4-FFF2-40B4-BE49-F238E27FC236}">
                <a16:creationId xmlns="" xmlns:a16="http://schemas.microsoft.com/office/drawing/2014/main" id="{53C2C76E-9FB8-48A8-93BB-7A7D28A4D9F4}"/>
              </a:ext>
            </a:extLst>
          </p:cNvPr>
          <p:cNvSpPr txBox="1">
            <a:spLocks noChangeArrowheads="1"/>
          </p:cNvSpPr>
          <p:nvPr/>
        </p:nvSpPr>
        <p:spPr bwMode="auto">
          <a:xfrm>
            <a:off x="6477616" y="4217845"/>
            <a:ext cx="1512139" cy="598589"/>
          </a:xfrm>
          <a:prstGeom prst="rect">
            <a:avLst/>
          </a:prstGeom>
          <a:noFill/>
          <a:ln>
            <a:noFill/>
          </a:ln>
          <a:effectLst/>
          <a:extLst/>
        </p:spPr>
        <p:txBody>
          <a:bodyPr wrap="square" lIns="0" tIns="144000" rIns="0" bIns="144000" anchor="t" anchorCtr="0">
            <a:spAutoFit/>
          </a:bodyPr>
          <a:lstStyle>
            <a:lvl1pPr algn="ctr" eaLnBrk="0" hangingPunct="0">
              <a:spcBef>
                <a:spcPct val="20000"/>
              </a:spcBef>
              <a:buFont typeface="Arial" panose="020B0604020202020204" pitchFamily="34" charset="0"/>
              <a:defRPr sz="3200">
                <a:solidFill>
                  <a:schemeClr val="tx1"/>
                </a:solidFill>
                <a:latin typeface="Calibri" panose="020F0502020204030204" pitchFamily="34" charset="0"/>
                <a:ea typeface="MS PGothic" panose="020B0600070205080204" pitchFamily="34" charset="-128"/>
              </a:defRPr>
            </a:lvl1pPr>
            <a:lvl2pPr marL="742950" indent="-285750" algn="ct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2pPr>
            <a:lvl3pPr marL="1143000" indent="-228600" algn="ctr"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3pPr>
            <a:lvl4pPr marL="1600200" indent="-228600" algn="ctr"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4pPr>
            <a:lvl5pPr marL="2057400" indent="-228600" algn="ctr"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5pPr>
            <a:lvl6pPr marL="25146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6pPr>
            <a:lvl7pPr marL="29718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7pPr>
            <a:lvl8pPr marL="34290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8pPr>
            <a:lvl9pPr marL="38862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9pPr>
          </a:lstStyle>
          <a:p>
            <a:pPr defTabSz="5486583" eaLnBrk="1" hangingPunct="1">
              <a:spcBef>
                <a:spcPct val="0"/>
              </a:spcBef>
            </a:pPr>
            <a:r>
              <a:rPr lang="en-GB" altLang="ca-ES" sz="2000" dirty="0">
                <a:latin typeface="+mn-lt"/>
              </a:rPr>
              <a:t>Occupational</a:t>
            </a:r>
          </a:p>
        </p:txBody>
      </p:sp>
      <p:sp>
        <p:nvSpPr>
          <p:cNvPr id="30" name="Text Box 2">
            <a:extLst>
              <a:ext uri="{FF2B5EF4-FFF2-40B4-BE49-F238E27FC236}">
                <a16:creationId xmlns="" xmlns:a16="http://schemas.microsoft.com/office/drawing/2014/main" id="{EEC8101F-ED17-4DE8-BDF6-508B0978B703}"/>
              </a:ext>
            </a:extLst>
          </p:cNvPr>
          <p:cNvSpPr txBox="1">
            <a:spLocks noChangeArrowheads="1"/>
          </p:cNvSpPr>
          <p:nvPr/>
        </p:nvSpPr>
        <p:spPr bwMode="auto">
          <a:xfrm>
            <a:off x="3380277" y="6191711"/>
            <a:ext cx="1517065" cy="598589"/>
          </a:xfrm>
          <a:prstGeom prst="rect">
            <a:avLst/>
          </a:prstGeom>
          <a:noFill/>
          <a:ln>
            <a:noFill/>
          </a:ln>
          <a:effectLst/>
          <a:extLst/>
        </p:spPr>
        <p:txBody>
          <a:bodyPr wrap="square" lIns="0" tIns="144000" rIns="0" bIns="144000" anchor="t" anchorCtr="0">
            <a:spAutoFit/>
          </a:bodyPr>
          <a:lstStyle>
            <a:lvl1pPr algn="ctr" eaLnBrk="0" hangingPunct="0">
              <a:spcBef>
                <a:spcPct val="20000"/>
              </a:spcBef>
              <a:buFont typeface="Arial" panose="020B0604020202020204" pitchFamily="34" charset="0"/>
              <a:defRPr sz="3200">
                <a:solidFill>
                  <a:schemeClr val="tx1"/>
                </a:solidFill>
                <a:latin typeface="Calibri" panose="020F0502020204030204" pitchFamily="34" charset="0"/>
                <a:ea typeface="MS PGothic" panose="020B0600070205080204" pitchFamily="34" charset="-128"/>
              </a:defRPr>
            </a:lvl1pPr>
            <a:lvl2pPr marL="742950" indent="-285750" algn="ct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2pPr>
            <a:lvl3pPr marL="1143000" indent="-228600" algn="ctr"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3pPr>
            <a:lvl4pPr marL="1600200" indent="-228600" algn="ctr"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4pPr>
            <a:lvl5pPr marL="2057400" indent="-228600" algn="ctr"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5pPr>
            <a:lvl6pPr marL="25146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6pPr>
            <a:lvl7pPr marL="29718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7pPr>
            <a:lvl8pPr marL="34290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8pPr>
            <a:lvl9pPr marL="38862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9pPr>
          </a:lstStyle>
          <a:p>
            <a:pPr defTabSz="5486583" eaLnBrk="1" hangingPunct="1">
              <a:spcBef>
                <a:spcPct val="0"/>
              </a:spcBef>
            </a:pPr>
            <a:r>
              <a:rPr lang="en-GB" altLang="ca-ES" sz="2000" dirty="0">
                <a:latin typeface="+mn-lt"/>
              </a:rPr>
              <a:t>Air Pollution</a:t>
            </a:r>
          </a:p>
        </p:txBody>
      </p:sp>
      <p:sp>
        <p:nvSpPr>
          <p:cNvPr id="31" name="Text Box 2">
            <a:extLst>
              <a:ext uri="{FF2B5EF4-FFF2-40B4-BE49-F238E27FC236}">
                <a16:creationId xmlns="" xmlns:a16="http://schemas.microsoft.com/office/drawing/2014/main" id="{5C6BA9D1-64CE-47C3-A8CB-45B5B798CB00}"/>
              </a:ext>
            </a:extLst>
          </p:cNvPr>
          <p:cNvSpPr txBox="1">
            <a:spLocks noChangeArrowheads="1"/>
          </p:cNvSpPr>
          <p:nvPr/>
        </p:nvSpPr>
        <p:spPr bwMode="auto">
          <a:xfrm>
            <a:off x="1831852" y="6191711"/>
            <a:ext cx="1522729" cy="598589"/>
          </a:xfrm>
          <a:prstGeom prst="rect">
            <a:avLst/>
          </a:prstGeom>
          <a:noFill/>
          <a:ln>
            <a:noFill/>
          </a:ln>
          <a:effectLst/>
          <a:extLst/>
        </p:spPr>
        <p:txBody>
          <a:bodyPr wrap="square" lIns="0" tIns="144000" rIns="0" bIns="144000" anchor="t" anchorCtr="0">
            <a:spAutoFit/>
          </a:bodyPr>
          <a:lstStyle>
            <a:lvl1pPr algn="ctr" eaLnBrk="0" hangingPunct="0">
              <a:spcBef>
                <a:spcPct val="20000"/>
              </a:spcBef>
              <a:buFont typeface="Arial" panose="020B0604020202020204" pitchFamily="34" charset="0"/>
              <a:defRPr sz="3200">
                <a:solidFill>
                  <a:schemeClr val="tx1"/>
                </a:solidFill>
                <a:latin typeface="Calibri" panose="020F0502020204030204" pitchFamily="34" charset="0"/>
                <a:ea typeface="MS PGothic" panose="020B0600070205080204" pitchFamily="34" charset="-128"/>
              </a:defRPr>
            </a:lvl1pPr>
            <a:lvl2pPr marL="742950" indent="-285750" algn="ct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2pPr>
            <a:lvl3pPr marL="1143000" indent="-228600" algn="ctr"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3pPr>
            <a:lvl4pPr marL="1600200" indent="-228600" algn="ctr"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4pPr>
            <a:lvl5pPr marL="2057400" indent="-228600" algn="ctr"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5pPr>
            <a:lvl6pPr marL="25146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6pPr>
            <a:lvl7pPr marL="29718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7pPr>
            <a:lvl8pPr marL="34290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8pPr>
            <a:lvl9pPr marL="38862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9pPr>
          </a:lstStyle>
          <a:p>
            <a:pPr defTabSz="5486583" eaLnBrk="1" hangingPunct="1">
              <a:spcBef>
                <a:spcPct val="0"/>
              </a:spcBef>
            </a:pPr>
            <a:r>
              <a:rPr lang="en-GB" altLang="ca-ES" sz="2000" dirty="0">
                <a:latin typeface="+mn-lt"/>
              </a:rPr>
              <a:t>Climate</a:t>
            </a:r>
          </a:p>
        </p:txBody>
      </p:sp>
      <p:sp>
        <p:nvSpPr>
          <p:cNvPr id="32" name="Text Box 2">
            <a:extLst>
              <a:ext uri="{FF2B5EF4-FFF2-40B4-BE49-F238E27FC236}">
                <a16:creationId xmlns="" xmlns:a16="http://schemas.microsoft.com/office/drawing/2014/main" id="{0F074E16-7920-4143-8051-5511E62DF36F}"/>
              </a:ext>
            </a:extLst>
          </p:cNvPr>
          <p:cNvSpPr txBox="1">
            <a:spLocks noChangeArrowheads="1"/>
          </p:cNvSpPr>
          <p:nvPr/>
        </p:nvSpPr>
        <p:spPr bwMode="auto">
          <a:xfrm>
            <a:off x="4927820" y="6191711"/>
            <a:ext cx="1520654" cy="598589"/>
          </a:xfrm>
          <a:prstGeom prst="rect">
            <a:avLst/>
          </a:prstGeom>
          <a:noFill/>
          <a:ln>
            <a:noFill/>
          </a:ln>
          <a:effectLst/>
          <a:extLst/>
        </p:spPr>
        <p:txBody>
          <a:bodyPr wrap="square" lIns="0" tIns="144000" rIns="0" bIns="144000" anchor="t" anchorCtr="0">
            <a:spAutoFit/>
          </a:bodyPr>
          <a:lstStyle>
            <a:lvl1pPr algn="ctr" eaLnBrk="0" hangingPunct="0">
              <a:spcBef>
                <a:spcPct val="20000"/>
              </a:spcBef>
              <a:buFont typeface="Arial" panose="020B0604020202020204" pitchFamily="34" charset="0"/>
              <a:defRPr sz="3200">
                <a:solidFill>
                  <a:schemeClr val="tx1"/>
                </a:solidFill>
                <a:latin typeface="Calibri" panose="020F0502020204030204" pitchFamily="34" charset="0"/>
                <a:ea typeface="MS PGothic" panose="020B0600070205080204" pitchFamily="34" charset="-128"/>
              </a:defRPr>
            </a:lvl1pPr>
            <a:lvl2pPr marL="742950" indent="-285750" algn="ct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2pPr>
            <a:lvl3pPr marL="1143000" indent="-228600" algn="ctr"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3pPr>
            <a:lvl4pPr marL="1600200" indent="-228600" algn="ctr"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4pPr>
            <a:lvl5pPr marL="2057400" indent="-228600" algn="ctr"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5pPr>
            <a:lvl6pPr marL="25146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6pPr>
            <a:lvl7pPr marL="29718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7pPr>
            <a:lvl8pPr marL="34290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8pPr>
            <a:lvl9pPr marL="38862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9pPr>
          </a:lstStyle>
          <a:p>
            <a:pPr defTabSz="5486583" eaLnBrk="1" hangingPunct="1">
              <a:spcBef>
                <a:spcPct val="0"/>
              </a:spcBef>
            </a:pPr>
            <a:r>
              <a:rPr lang="en-GB" altLang="ca-ES" sz="2000" dirty="0">
                <a:latin typeface="+mn-lt"/>
              </a:rPr>
              <a:t>Desert Dust</a:t>
            </a:r>
          </a:p>
        </p:txBody>
      </p:sp>
      <p:sp>
        <p:nvSpPr>
          <p:cNvPr id="33" name="Text Box 2">
            <a:extLst>
              <a:ext uri="{FF2B5EF4-FFF2-40B4-BE49-F238E27FC236}">
                <a16:creationId xmlns="" xmlns:a16="http://schemas.microsoft.com/office/drawing/2014/main" id="{0A48129D-7ED8-432B-B862-61C792369007}"/>
              </a:ext>
            </a:extLst>
          </p:cNvPr>
          <p:cNvSpPr txBox="1">
            <a:spLocks noChangeArrowheads="1"/>
          </p:cNvSpPr>
          <p:nvPr/>
        </p:nvSpPr>
        <p:spPr bwMode="auto">
          <a:xfrm>
            <a:off x="6479621" y="6191711"/>
            <a:ext cx="1520617" cy="598589"/>
          </a:xfrm>
          <a:prstGeom prst="rect">
            <a:avLst/>
          </a:prstGeom>
          <a:noFill/>
          <a:ln>
            <a:noFill/>
          </a:ln>
          <a:effectLst/>
          <a:extLst/>
        </p:spPr>
        <p:txBody>
          <a:bodyPr wrap="square" lIns="0" tIns="144000" rIns="0" bIns="144000" anchor="t" anchorCtr="0">
            <a:spAutoFit/>
          </a:bodyPr>
          <a:lstStyle>
            <a:lvl1pPr algn="ctr" eaLnBrk="0" hangingPunct="0">
              <a:spcBef>
                <a:spcPct val="20000"/>
              </a:spcBef>
              <a:buFont typeface="Arial" panose="020B0604020202020204" pitchFamily="34" charset="0"/>
              <a:defRPr sz="3200">
                <a:solidFill>
                  <a:schemeClr val="tx1"/>
                </a:solidFill>
                <a:latin typeface="Calibri" panose="020F0502020204030204" pitchFamily="34" charset="0"/>
                <a:ea typeface="MS PGothic" panose="020B0600070205080204" pitchFamily="34" charset="-128"/>
              </a:defRPr>
            </a:lvl1pPr>
            <a:lvl2pPr marL="742950" indent="-285750" algn="ct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2pPr>
            <a:lvl3pPr marL="1143000" indent="-228600" algn="ctr"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3pPr>
            <a:lvl4pPr marL="1600200" indent="-228600" algn="ctr"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4pPr>
            <a:lvl5pPr marL="2057400" indent="-228600" algn="ctr"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5pPr>
            <a:lvl6pPr marL="25146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6pPr>
            <a:lvl7pPr marL="29718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7pPr>
            <a:lvl8pPr marL="34290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8pPr>
            <a:lvl9pPr marL="38862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9pPr>
          </a:lstStyle>
          <a:p>
            <a:pPr defTabSz="5486583" eaLnBrk="1" hangingPunct="1">
              <a:spcBef>
                <a:spcPct val="0"/>
              </a:spcBef>
            </a:pPr>
            <a:r>
              <a:rPr lang="en-GB" altLang="ca-ES" sz="2000" dirty="0">
                <a:latin typeface="+mn-lt"/>
              </a:rPr>
              <a:t>Influenza</a:t>
            </a:r>
          </a:p>
        </p:txBody>
      </p:sp>
      <p:sp>
        <p:nvSpPr>
          <p:cNvPr id="37" name="Pladsholder til indhold 2">
            <a:extLst>
              <a:ext uri="{FF2B5EF4-FFF2-40B4-BE49-F238E27FC236}">
                <a16:creationId xmlns="" xmlns:a16="http://schemas.microsoft.com/office/drawing/2014/main" id="{956CCCBF-DC8E-4A22-9EC7-D0E56FE72E27}"/>
              </a:ext>
            </a:extLst>
          </p:cNvPr>
          <p:cNvSpPr txBox="1">
            <a:spLocks/>
          </p:cNvSpPr>
          <p:nvPr/>
        </p:nvSpPr>
        <p:spPr>
          <a:xfrm>
            <a:off x="971600" y="1052737"/>
            <a:ext cx="7920880" cy="1505027"/>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700" dirty="0"/>
              <a:t>Environmental health is a multi-factorial discipline.</a:t>
            </a:r>
          </a:p>
          <a:p>
            <a:pPr marL="0" indent="0">
              <a:buFont typeface="Arial" panose="020B0604020202020204" pitchFamily="34" charset="0"/>
              <a:buNone/>
            </a:pPr>
            <a:r>
              <a:rPr lang="en-US" sz="2700" dirty="0"/>
              <a:t>Climate services are biased if factors are not integrated.</a:t>
            </a:r>
          </a:p>
          <a:p>
            <a:pPr marL="0" indent="0">
              <a:buFont typeface="Arial" panose="020B0604020202020204" pitchFamily="34" charset="0"/>
              <a:buNone/>
            </a:pPr>
            <a:r>
              <a:rPr lang="en-US" sz="2700" dirty="0"/>
              <a:t>Challenge: multi-factorial forecast scheme of health.</a:t>
            </a:r>
          </a:p>
        </p:txBody>
      </p:sp>
    </p:spTree>
    <p:extLst>
      <p:ext uri="{BB962C8B-B14F-4D97-AF65-F5344CB8AC3E}">
        <p14:creationId xmlns:p14="http://schemas.microsoft.com/office/powerpoint/2010/main" val="872486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Social Dimension of Climate Change Adaptation</a:t>
            </a:r>
            <a:endParaRPr lang="en-GB" dirty="0"/>
          </a:p>
        </p:txBody>
      </p:sp>
      <p:sp>
        <p:nvSpPr>
          <p:cNvPr id="6" name="Pladsholder til indhold 2">
            <a:extLst>
              <a:ext uri="{FF2B5EF4-FFF2-40B4-BE49-F238E27FC236}">
                <a16:creationId xmlns="" xmlns:a16="http://schemas.microsoft.com/office/drawing/2014/main" id="{AE6AE75B-0AA2-4C07-AE39-889039DB35BD}"/>
              </a:ext>
            </a:extLst>
          </p:cNvPr>
          <p:cNvSpPr txBox="1">
            <a:spLocks/>
          </p:cNvSpPr>
          <p:nvPr/>
        </p:nvSpPr>
        <p:spPr>
          <a:xfrm>
            <a:off x="971600" y="1052737"/>
            <a:ext cx="7920880" cy="1505027"/>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700" dirty="0"/>
              <a:t>Societal factors shape human health vulnerability.</a:t>
            </a:r>
          </a:p>
          <a:p>
            <a:pPr marL="0" indent="0">
              <a:buNone/>
            </a:pPr>
            <a:r>
              <a:rPr lang="en-US" sz="2700" dirty="0"/>
              <a:t>Adaptation might increase health inequalities.</a:t>
            </a:r>
          </a:p>
          <a:p>
            <a:pPr marL="0" indent="0">
              <a:buFont typeface="Arial" panose="020B0604020202020204" pitchFamily="34" charset="0"/>
              <a:buNone/>
            </a:pPr>
            <a:r>
              <a:rPr lang="en-US" sz="2700" dirty="0"/>
              <a:t>Current projections do not integrate social factors.</a:t>
            </a:r>
          </a:p>
        </p:txBody>
      </p:sp>
      <p:pic>
        <p:nvPicPr>
          <p:cNvPr id="9" name="Picture 8">
            <a:extLst>
              <a:ext uri="{FF2B5EF4-FFF2-40B4-BE49-F238E27FC236}">
                <a16:creationId xmlns="" xmlns:a16="http://schemas.microsoft.com/office/drawing/2014/main" id="{BBA3EFEE-700B-4B89-BAF7-4A63397FE534}"/>
              </a:ext>
            </a:extLst>
          </p:cNvPr>
          <p:cNvPicPr>
            <a:picLocks noChangeAspect="1"/>
          </p:cNvPicPr>
          <p:nvPr/>
        </p:nvPicPr>
        <p:blipFill>
          <a:blip r:embed="rId3"/>
          <a:stretch>
            <a:fillRect/>
          </a:stretch>
        </p:blipFill>
        <p:spPr>
          <a:xfrm>
            <a:off x="1835696" y="2767993"/>
            <a:ext cx="1513727" cy="1513728"/>
          </a:xfrm>
          <a:prstGeom prst="rect">
            <a:avLst/>
          </a:prstGeom>
          <a:solidFill>
            <a:schemeClr val="bg1"/>
          </a:solidFill>
          <a:ln w="25400">
            <a:solidFill>
              <a:schemeClr val="tx1"/>
            </a:solidFill>
          </a:ln>
        </p:spPr>
      </p:pic>
      <p:pic>
        <p:nvPicPr>
          <p:cNvPr id="12" name="Picture 11">
            <a:extLst>
              <a:ext uri="{FF2B5EF4-FFF2-40B4-BE49-F238E27FC236}">
                <a16:creationId xmlns="" xmlns:a16="http://schemas.microsoft.com/office/drawing/2014/main" id="{D18E319F-9505-4B13-BDD5-E3DFE219C59C}"/>
              </a:ext>
            </a:extLst>
          </p:cNvPr>
          <p:cNvPicPr>
            <a:picLocks noChangeAspect="1"/>
          </p:cNvPicPr>
          <p:nvPr/>
        </p:nvPicPr>
        <p:blipFill>
          <a:blip r:embed="rId4"/>
          <a:stretch>
            <a:fillRect/>
          </a:stretch>
        </p:blipFill>
        <p:spPr>
          <a:xfrm>
            <a:off x="4935169" y="2767993"/>
            <a:ext cx="1512139" cy="1513728"/>
          </a:xfrm>
          <a:prstGeom prst="rect">
            <a:avLst/>
          </a:prstGeom>
          <a:solidFill>
            <a:schemeClr val="bg1"/>
          </a:solidFill>
          <a:ln w="25400">
            <a:solidFill>
              <a:schemeClr val="tx1"/>
            </a:solidFill>
          </a:ln>
        </p:spPr>
      </p:pic>
      <p:pic>
        <p:nvPicPr>
          <p:cNvPr id="13" name="Picture 12">
            <a:extLst>
              <a:ext uri="{FF2B5EF4-FFF2-40B4-BE49-F238E27FC236}">
                <a16:creationId xmlns="" xmlns:a16="http://schemas.microsoft.com/office/drawing/2014/main" id="{DBF45580-8F11-4E33-BFD9-6075D1167C06}"/>
              </a:ext>
            </a:extLst>
          </p:cNvPr>
          <p:cNvPicPr>
            <a:picLocks noChangeAspect="1"/>
          </p:cNvPicPr>
          <p:nvPr/>
        </p:nvPicPr>
        <p:blipFill rotWithShape="1">
          <a:blip r:embed="rId5"/>
          <a:srcRect l="4313" t="-6250" r="26456" b="-6250"/>
          <a:stretch/>
        </p:blipFill>
        <p:spPr>
          <a:xfrm>
            <a:off x="6486080" y="2768209"/>
            <a:ext cx="1513727" cy="1513728"/>
          </a:xfrm>
          <a:prstGeom prst="rect">
            <a:avLst/>
          </a:prstGeom>
          <a:solidFill>
            <a:schemeClr val="bg1"/>
          </a:solidFill>
          <a:ln w="25400">
            <a:solidFill>
              <a:schemeClr val="tx1"/>
            </a:solidFill>
          </a:ln>
        </p:spPr>
      </p:pic>
      <p:pic>
        <p:nvPicPr>
          <p:cNvPr id="14" name="Picture 13">
            <a:extLst>
              <a:ext uri="{FF2B5EF4-FFF2-40B4-BE49-F238E27FC236}">
                <a16:creationId xmlns="" xmlns:a16="http://schemas.microsoft.com/office/drawing/2014/main" id="{F8E02631-8C5F-488A-80B3-EA27BA71B313}"/>
              </a:ext>
            </a:extLst>
          </p:cNvPr>
          <p:cNvPicPr>
            <a:picLocks noChangeAspect="1"/>
          </p:cNvPicPr>
          <p:nvPr/>
        </p:nvPicPr>
        <p:blipFill rotWithShape="1">
          <a:blip r:embed="rId6"/>
          <a:srcRect t="-10556" b="-12520"/>
          <a:stretch/>
        </p:blipFill>
        <p:spPr>
          <a:xfrm>
            <a:off x="3386736" y="2768209"/>
            <a:ext cx="1513727" cy="1513728"/>
          </a:xfrm>
          <a:prstGeom prst="rect">
            <a:avLst/>
          </a:prstGeom>
          <a:solidFill>
            <a:schemeClr val="bg1"/>
          </a:solidFill>
          <a:ln w="25400">
            <a:solidFill>
              <a:schemeClr val="tx1"/>
            </a:solidFill>
          </a:ln>
        </p:spPr>
      </p:pic>
      <p:sp>
        <p:nvSpPr>
          <p:cNvPr id="15" name="Text Box 2">
            <a:extLst>
              <a:ext uri="{FF2B5EF4-FFF2-40B4-BE49-F238E27FC236}">
                <a16:creationId xmlns="" xmlns:a16="http://schemas.microsoft.com/office/drawing/2014/main" id="{3D84AF99-1740-4468-BABE-BFB6A2AA6993}"/>
              </a:ext>
            </a:extLst>
          </p:cNvPr>
          <p:cNvSpPr txBox="1">
            <a:spLocks noChangeArrowheads="1"/>
          </p:cNvSpPr>
          <p:nvPr/>
        </p:nvSpPr>
        <p:spPr bwMode="auto">
          <a:xfrm>
            <a:off x="3378274" y="4209849"/>
            <a:ext cx="1524735" cy="598589"/>
          </a:xfrm>
          <a:prstGeom prst="rect">
            <a:avLst/>
          </a:prstGeom>
          <a:noFill/>
          <a:ln>
            <a:noFill/>
          </a:ln>
          <a:effectLst/>
          <a:extLst/>
        </p:spPr>
        <p:txBody>
          <a:bodyPr wrap="square" lIns="0" tIns="144000" rIns="0" bIns="144000" anchor="t" anchorCtr="0">
            <a:spAutoFit/>
          </a:bodyPr>
          <a:lstStyle>
            <a:lvl1pPr algn="ctr" eaLnBrk="0" hangingPunct="0">
              <a:spcBef>
                <a:spcPct val="20000"/>
              </a:spcBef>
              <a:buFont typeface="Arial" panose="020B0604020202020204" pitchFamily="34" charset="0"/>
              <a:defRPr sz="3200">
                <a:solidFill>
                  <a:schemeClr val="tx1"/>
                </a:solidFill>
                <a:latin typeface="Calibri" panose="020F0502020204030204" pitchFamily="34" charset="0"/>
                <a:ea typeface="MS PGothic" panose="020B0600070205080204" pitchFamily="34" charset="-128"/>
              </a:defRPr>
            </a:lvl1pPr>
            <a:lvl2pPr marL="742950" indent="-285750" algn="ct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2pPr>
            <a:lvl3pPr marL="1143000" indent="-228600" algn="ctr"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3pPr>
            <a:lvl4pPr marL="1600200" indent="-228600" algn="ctr"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4pPr>
            <a:lvl5pPr marL="2057400" indent="-228600" algn="ctr"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5pPr>
            <a:lvl6pPr marL="25146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6pPr>
            <a:lvl7pPr marL="29718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7pPr>
            <a:lvl8pPr marL="34290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8pPr>
            <a:lvl9pPr marL="38862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9pPr>
          </a:lstStyle>
          <a:p>
            <a:pPr defTabSz="5486583" eaLnBrk="1" hangingPunct="1">
              <a:spcBef>
                <a:spcPct val="0"/>
              </a:spcBef>
            </a:pPr>
            <a:r>
              <a:rPr lang="en-GB" altLang="ca-ES" sz="2000" dirty="0">
                <a:latin typeface="+mn-lt"/>
              </a:rPr>
              <a:t>Morbidity</a:t>
            </a:r>
          </a:p>
        </p:txBody>
      </p:sp>
      <p:sp>
        <p:nvSpPr>
          <p:cNvPr id="16" name="Text Box 2">
            <a:extLst>
              <a:ext uri="{FF2B5EF4-FFF2-40B4-BE49-F238E27FC236}">
                <a16:creationId xmlns="" xmlns:a16="http://schemas.microsoft.com/office/drawing/2014/main" id="{DF6D12F8-DB06-4200-845C-3CAA1055C2C3}"/>
              </a:ext>
            </a:extLst>
          </p:cNvPr>
          <p:cNvSpPr txBox="1">
            <a:spLocks noChangeArrowheads="1"/>
          </p:cNvSpPr>
          <p:nvPr/>
        </p:nvSpPr>
        <p:spPr bwMode="auto">
          <a:xfrm>
            <a:off x="1829847" y="4210065"/>
            <a:ext cx="1524735" cy="598589"/>
          </a:xfrm>
          <a:prstGeom prst="rect">
            <a:avLst/>
          </a:prstGeom>
          <a:noFill/>
          <a:ln>
            <a:noFill/>
          </a:ln>
          <a:effectLst/>
          <a:extLst/>
        </p:spPr>
        <p:txBody>
          <a:bodyPr wrap="square" lIns="0" tIns="144000" rIns="0" bIns="144000" anchor="t" anchorCtr="0">
            <a:spAutoFit/>
          </a:bodyPr>
          <a:lstStyle>
            <a:lvl1pPr algn="ctr" eaLnBrk="0" hangingPunct="0">
              <a:spcBef>
                <a:spcPct val="20000"/>
              </a:spcBef>
              <a:buFont typeface="Arial" panose="020B0604020202020204" pitchFamily="34" charset="0"/>
              <a:defRPr sz="3200">
                <a:solidFill>
                  <a:schemeClr val="tx1"/>
                </a:solidFill>
                <a:latin typeface="Calibri" panose="020F0502020204030204" pitchFamily="34" charset="0"/>
                <a:ea typeface="MS PGothic" panose="020B0600070205080204" pitchFamily="34" charset="-128"/>
              </a:defRPr>
            </a:lvl1pPr>
            <a:lvl2pPr marL="742950" indent="-285750" algn="ct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2pPr>
            <a:lvl3pPr marL="1143000" indent="-228600" algn="ctr"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3pPr>
            <a:lvl4pPr marL="1600200" indent="-228600" algn="ctr"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4pPr>
            <a:lvl5pPr marL="2057400" indent="-228600" algn="ctr"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5pPr>
            <a:lvl6pPr marL="25146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6pPr>
            <a:lvl7pPr marL="29718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7pPr>
            <a:lvl8pPr marL="34290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8pPr>
            <a:lvl9pPr marL="38862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9pPr>
          </a:lstStyle>
          <a:p>
            <a:pPr defTabSz="5486583" eaLnBrk="1" hangingPunct="1">
              <a:spcBef>
                <a:spcPct val="0"/>
              </a:spcBef>
            </a:pPr>
            <a:r>
              <a:rPr lang="en-GB" altLang="ca-ES" sz="2000" dirty="0">
                <a:latin typeface="+mn-lt"/>
              </a:rPr>
              <a:t>Mortality</a:t>
            </a:r>
          </a:p>
        </p:txBody>
      </p:sp>
      <p:sp>
        <p:nvSpPr>
          <p:cNvPr id="17" name="Text Box 2">
            <a:extLst>
              <a:ext uri="{FF2B5EF4-FFF2-40B4-BE49-F238E27FC236}">
                <a16:creationId xmlns="" xmlns:a16="http://schemas.microsoft.com/office/drawing/2014/main" id="{8C2D41B8-5E91-4BF5-98E9-85E46838313E}"/>
              </a:ext>
            </a:extLst>
          </p:cNvPr>
          <p:cNvSpPr txBox="1">
            <a:spLocks noChangeArrowheads="1"/>
          </p:cNvSpPr>
          <p:nvPr/>
        </p:nvSpPr>
        <p:spPr bwMode="auto">
          <a:xfrm>
            <a:off x="4925817" y="4217845"/>
            <a:ext cx="1512139" cy="598589"/>
          </a:xfrm>
          <a:prstGeom prst="rect">
            <a:avLst/>
          </a:prstGeom>
          <a:noFill/>
          <a:ln>
            <a:noFill/>
          </a:ln>
          <a:effectLst/>
          <a:extLst/>
        </p:spPr>
        <p:txBody>
          <a:bodyPr wrap="square" lIns="0" tIns="144000" rIns="0" bIns="144000" anchor="t" anchorCtr="0">
            <a:spAutoFit/>
          </a:bodyPr>
          <a:lstStyle>
            <a:lvl1pPr algn="ctr" eaLnBrk="0" hangingPunct="0">
              <a:spcBef>
                <a:spcPct val="20000"/>
              </a:spcBef>
              <a:buFont typeface="Arial" panose="020B0604020202020204" pitchFamily="34" charset="0"/>
              <a:defRPr sz="3200">
                <a:solidFill>
                  <a:schemeClr val="tx1"/>
                </a:solidFill>
                <a:latin typeface="Calibri" panose="020F0502020204030204" pitchFamily="34" charset="0"/>
                <a:ea typeface="MS PGothic" panose="020B0600070205080204" pitchFamily="34" charset="-128"/>
              </a:defRPr>
            </a:lvl1pPr>
            <a:lvl2pPr marL="742950" indent="-285750" algn="ct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2pPr>
            <a:lvl3pPr marL="1143000" indent="-228600" algn="ctr"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3pPr>
            <a:lvl4pPr marL="1600200" indent="-228600" algn="ctr"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4pPr>
            <a:lvl5pPr marL="2057400" indent="-228600" algn="ctr"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5pPr>
            <a:lvl6pPr marL="25146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6pPr>
            <a:lvl7pPr marL="29718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7pPr>
            <a:lvl8pPr marL="34290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8pPr>
            <a:lvl9pPr marL="38862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9pPr>
          </a:lstStyle>
          <a:p>
            <a:pPr defTabSz="5486583" eaLnBrk="1" hangingPunct="1">
              <a:spcBef>
                <a:spcPct val="0"/>
              </a:spcBef>
            </a:pPr>
            <a:r>
              <a:rPr lang="en-GB" altLang="ca-ES" sz="2000" dirty="0">
                <a:latin typeface="+mn-lt"/>
              </a:rPr>
              <a:t>Births</a:t>
            </a:r>
          </a:p>
        </p:txBody>
      </p:sp>
      <p:sp>
        <p:nvSpPr>
          <p:cNvPr id="18" name="Text Box 2">
            <a:extLst>
              <a:ext uri="{FF2B5EF4-FFF2-40B4-BE49-F238E27FC236}">
                <a16:creationId xmlns="" xmlns:a16="http://schemas.microsoft.com/office/drawing/2014/main" id="{7FD8987E-6190-457A-A47E-A0C77DC683C4}"/>
              </a:ext>
            </a:extLst>
          </p:cNvPr>
          <p:cNvSpPr txBox="1">
            <a:spLocks noChangeArrowheads="1"/>
          </p:cNvSpPr>
          <p:nvPr/>
        </p:nvSpPr>
        <p:spPr bwMode="auto">
          <a:xfrm>
            <a:off x="6477616" y="4217845"/>
            <a:ext cx="1512139" cy="598589"/>
          </a:xfrm>
          <a:prstGeom prst="rect">
            <a:avLst/>
          </a:prstGeom>
          <a:noFill/>
          <a:ln>
            <a:noFill/>
          </a:ln>
          <a:effectLst/>
          <a:extLst/>
        </p:spPr>
        <p:txBody>
          <a:bodyPr wrap="square" lIns="0" tIns="144000" rIns="0" bIns="144000" anchor="t" anchorCtr="0">
            <a:spAutoFit/>
          </a:bodyPr>
          <a:lstStyle>
            <a:lvl1pPr algn="ctr" eaLnBrk="0" hangingPunct="0">
              <a:spcBef>
                <a:spcPct val="20000"/>
              </a:spcBef>
              <a:buFont typeface="Arial" panose="020B0604020202020204" pitchFamily="34" charset="0"/>
              <a:defRPr sz="3200">
                <a:solidFill>
                  <a:schemeClr val="tx1"/>
                </a:solidFill>
                <a:latin typeface="Calibri" panose="020F0502020204030204" pitchFamily="34" charset="0"/>
                <a:ea typeface="MS PGothic" panose="020B0600070205080204" pitchFamily="34" charset="-128"/>
              </a:defRPr>
            </a:lvl1pPr>
            <a:lvl2pPr marL="742950" indent="-285750" algn="ct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2pPr>
            <a:lvl3pPr marL="1143000" indent="-228600" algn="ctr"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3pPr>
            <a:lvl4pPr marL="1600200" indent="-228600" algn="ctr"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4pPr>
            <a:lvl5pPr marL="2057400" indent="-228600" algn="ctr"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5pPr>
            <a:lvl6pPr marL="25146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6pPr>
            <a:lvl7pPr marL="29718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7pPr>
            <a:lvl8pPr marL="34290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8pPr>
            <a:lvl9pPr marL="38862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9pPr>
          </a:lstStyle>
          <a:p>
            <a:pPr defTabSz="5486583" eaLnBrk="1" hangingPunct="1">
              <a:spcBef>
                <a:spcPct val="0"/>
              </a:spcBef>
            </a:pPr>
            <a:r>
              <a:rPr lang="en-GB" altLang="ca-ES" sz="2000" dirty="0">
                <a:latin typeface="+mn-lt"/>
              </a:rPr>
              <a:t>Occupational</a:t>
            </a:r>
          </a:p>
        </p:txBody>
      </p:sp>
      <p:pic>
        <p:nvPicPr>
          <p:cNvPr id="24" name="Picture 31" descr="Sin título-1">
            <a:extLst>
              <a:ext uri="{FF2B5EF4-FFF2-40B4-BE49-F238E27FC236}">
                <a16:creationId xmlns="" xmlns:a16="http://schemas.microsoft.com/office/drawing/2014/main" id="{3DC68E33-8430-4765-BC2A-E16EA31D856E}"/>
              </a:ext>
            </a:extLst>
          </p:cNvPr>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47853" y="4763472"/>
            <a:ext cx="1507170" cy="1507170"/>
          </a:xfrm>
          <a:prstGeom prst="rect">
            <a:avLst/>
          </a:prstGeom>
          <a:solidFill>
            <a:schemeClr val="bg1"/>
          </a:solidFill>
          <a:ln w="25400">
            <a:solidFill>
              <a:schemeClr val="tx1"/>
            </a:solidFill>
            <a:miter lim="800000"/>
            <a:headEnd/>
            <a:tailEnd/>
          </a:ln>
          <a:extLst/>
        </p:spPr>
      </p:pic>
      <p:pic>
        <p:nvPicPr>
          <p:cNvPr id="25" name="Picture 34" descr="Sin título-2">
            <a:extLst>
              <a:ext uri="{FF2B5EF4-FFF2-40B4-BE49-F238E27FC236}">
                <a16:creationId xmlns="" xmlns:a16="http://schemas.microsoft.com/office/drawing/2014/main" id="{E58DDB2A-A06A-46E4-9568-847997010310}"/>
              </a:ext>
            </a:extLst>
          </p:cNvPr>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92208" y="4763472"/>
            <a:ext cx="1507170" cy="1507170"/>
          </a:xfrm>
          <a:prstGeom prst="rect">
            <a:avLst/>
          </a:prstGeom>
          <a:solidFill>
            <a:schemeClr val="bg1"/>
          </a:solidFill>
          <a:ln w="25400">
            <a:solidFill>
              <a:schemeClr val="tx1"/>
            </a:solidFill>
            <a:miter lim="800000"/>
            <a:headEnd/>
            <a:tailEnd/>
          </a:ln>
          <a:extLst/>
        </p:spPr>
      </p:pic>
      <p:pic>
        <p:nvPicPr>
          <p:cNvPr id="26" name="Picture 25">
            <a:extLst>
              <a:ext uri="{FF2B5EF4-FFF2-40B4-BE49-F238E27FC236}">
                <a16:creationId xmlns="" xmlns:a16="http://schemas.microsoft.com/office/drawing/2014/main" id="{0DFF390F-8AB7-47A3-93F2-A649D56DB4CE}"/>
              </a:ext>
            </a:extLst>
          </p:cNvPr>
          <p:cNvPicPr>
            <a:picLocks noChangeAspect="1"/>
          </p:cNvPicPr>
          <p:nvPr/>
        </p:nvPicPr>
        <p:blipFill>
          <a:blip r:embed="rId9"/>
          <a:stretch>
            <a:fillRect/>
          </a:stretch>
        </p:blipFill>
        <p:spPr>
          <a:xfrm>
            <a:off x="3406289" y="4763472"/>
            <a:ext cx="1507170" cy="1507170"/>
          </a:xfrm>
          <a:prstGeom prst="rect">
            <a:avLst/>
          </a:prstGeom>
          <a:solidFill>
            <a:schemeClr val="bg1"/>
          </a:solidFill>
          <a:ln w="25400">
            <a:solidFill>
              <a:schemeClr val="tx1"/>
            </a:solidFill>
          </a:ln>
        </p:spPr>
      </p:pic>
      <p:pic>
        <p:nvPicPr>
          <p:cNvPr id="27" name="Picture 26">
            <a:extLst>
              <a:ext uri="{FF2B5EF4-FFF2-40B4-BE49-F238E27FC236}">
                <a16:creationId xmlns="" xmlns:a16="http://schemas.microsoft.com/office/drawing/2014/main" id="{A97DF6AA-C37B-4E4E-A4B6-9986F3296FF9}"/>
              </a:ext>
            </a:extLst>
          </p:cNvPr>
          <p:cNvPicPr preferRelativeResize="0">
            <a:picLocks noChangeAspect="1"/>
          </p:cNvPicPr>
          <p:nvPr/>
        </p:nvPicPr>
        <p:blipFill rotWithShape="1">
          <a:blip r:embed="rId10"/>
          <a:srcRect l="-5769" t="-5769" r="-5769" b="-5769"/>
          <a:stretch/>
        </p:blipFill>
        <p:spPr>
          <a:xfrm>
            <a:off x="1861968" y="4763472"/>
            <a:ext cx="1507170" cy="1507170"/>
          </a:xfrm>
          <a:prstGeom prst="rect">
            <a:avLst/>
          </a:prstGeom>
          <a:solidFill>
            <a:srgbClr val="FFFFFF"/>
          </a:solidFill>
          <a:ln w="25400">
            <a:solidFill>
              <a:schemeClr val="tx1"/>
            </a:solidFill>
          </a:ln>
        </p:spPr>
      </p:pic>
      <p:sp>
        <p:nvSpPr>
          <p:cNvPr id="28" name="Text Box 2">
            <a:extLst>
              <a:ext uri="{FF2B5EF4-FFF2-40B4-BE49-F238E27FC236}">
                <a16:creationId xmlns="" xmlns:a16="http://schemas.microsoft.com/office/drawing/2014/main" id="{7748A1EF-BEE0-400E-B627-DB536105D40F}"/>
              </a:ext>
            </a:extLst>
          </p:cNvPr>
          <p:cNvSpPr txBox="1">
            <a:spLocks noChangeArrowheads="1"/>
          </p:cNvSpPr>
          <p:nvPr/>
        </p:nvSpPr>
        <p:spPr bwMode="auto">
          <a:xfrm>
            <a:off x="3399859" y="6280215"/>
            <a:ext cx="1510494" cy="677177"/>
          </a:xfrm>
          <a:prstGeom prst="rect">
            <a:avLst/>
          </a:prstGeom>
          <a:noFill/>
          <a:ln>
            <a:noFill/>
          </a:ln>
          <a:effectLst/>
          <a:extLst/>
        </p:spPr>
        <p:txBody>
          <a:bodyPr wrap="square" lIns="0" tIns="144000" rIns="0" bIns="144000" anchor="t" anchorCtr="0">
            <a:spAutoFit/>
          </a:bodyPr>
          <a:lstStyle>
            <a:lvl1pPr algn="ctr" eaLnBrk="0" hangingPunct="0">
              <a:spcBef>
                <a:spcPct val="20000"/>
              </a:spcBef>
              <a:buFont typeface="Arial" panose="020B0604020202020204" pitchFamily="34" charset="0"/>
              <a:defRPr sz="3200">
                <a:solidFill>
                  <a:schemeClr val="tx1"/>
                </a:solidFill>
                <a:latin typeface="Calibri" panose="020F0502020204030204" pitchFamily="34" charset="0"/>
                <a:ea typeface="MS PGothic" panose="020B0600070205080204" pitchFamily="34" charset="-128"/>
              </a:defRPr>
            </a:lvl1pPr>
            <a:lvl2pPr marL="742950" indent="-285750" algn="ct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2pPr>
            <a:lvl3pPr marL="1143000" indent="-228600" algn="ctr"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3pPr>
            <a:lvl4pPr marL="1600200" indent="-228600" algn="ctr"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4pPr>
            <a:lvl5pPr marL="2057400" indent="-228600" algn="ctr"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5pPr>
            <a:lvl6pPr marL="25146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6pPr>
            <a:lvl7pPr marL="29718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7pPr>
            <a:lvl8pPr marL="34290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8pPr>
            <a:lvl9pPr marL="38862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9pPr>
          </a:lstStyle>
          <a:p>
            <a:pPr defTabSz="5486583" eaLnBrk="1" hangingPunct="1">
              <a:spcBef>
                <a:spcPct val="0"/>
              </a:spcBef>
            </a:pPr>
            <a:r>
              <a:rPr lang="en-GB" altLang="ca-ES" sz="2000" dirty="0">
                <a:latin typeface="+mn-lt"/>
                <a:cs typeface="Times New Roman" panose="02020603050405020304" pitchFamily="18" charset="0"/>
              </a:rPr>
              <a:t>Recessions</a:t>
            </a:r>
          </a:p>
        </p:txBody>
      </p:sp>
      <p:sp>
        <p:nvSpPr>
          <p:cNvPr id="29" name="Text Box 2">
            <a:extLst>
              <a:ext uri="{FF2B5EF4-FFF2-40B4-BE49-F238E27FC236}">
                <a16:creationId xmlns="" xmlns:a16="http://schemas.microsoft.com/office/drawing/2014/main" id="{134E93B1-C12A-4915-B0F7-78B81EAE311A}"/>
              </a:ext>
            </a:extLst>
          </p:cNvPr>
          <p:cNvSpPr txBox="1">
            <a:spLocks noChangeArrowheads="1"/>
          </p:cNvSpPr>
          <p:nvPr/>
        </p:nvSpPr>
        <p:spPr bwMode="auto">
          <a:xfrm>
            <a:off x="1850717" y="6280215"/>
            <a:ext cx="1518129" cy="677177"/>
          </a:xfrm>
          <a:prstGeom prst="rect">
            <a:avLst/>
          </a:prstGeom>
          <a:noFill/>
          <a:ln>
            <a:noFill/>
          </a:ln>
          <a:effectLst/>
          <a:extLst/>
        </p:spPr>
        <p:txBody>
          <a:bodyPr wrap="square" lIns="0" tIns="144000" rIns="0" bIns="144000" anchor="t" anchorCtr="0">
            <a:spAutoFit/>
          </a:bodyPr>
          <a:lstStyle>
            <a:lvl1pPr algn="ctr" eaLnBrk="0" hangingPunct="0">
              <a:spcBef>
                <a:spcPct val="20000"/>
              </a:spcBef>
              <a:buFont typeface="Arial" panose="020B0604020202020204" pitchFamily="34" charset="0"/>
              <a:defRPr sz="3200">
                <a:solidFill>
                  <a:schemeClr val="tx1"/>
                </a:solidFill>
                <a:latin typeface="Calibri" panose="020F0502020204030204" pitchFamily="34" charset="0"/>
                <a:ea typeface="MS PGothic" panose="020B0600070205080204" pitchFamily="34" charset="-128"/>
              </a:defRPr>
            </a:lvl1pPr>
            <a:lvl2pPr marL="742950" indent="-285750" algn="ct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2pPr>
            <a:lvl3pPr marL="1143000" indent="-228600" algn="ctr"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3pPr>
            <a:lvl4pPr marL="1600200" indent="-228600" algn="ctr"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4pPr>
            <a:lvl5pPr marL="2057400" indent="-228600" algn="ctr"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5pPr>
            <a:lvl6pPr marL="25146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6pPr>
            <a:lvl7pPr marL="29718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7pPr>
            <a:lvl8pPr marL="34290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8pPr>
            <a:lvl9pPr marL="38862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9pPr>
          </a:lstStyle>
          <a:p>
            <a:pPr defTabSz="5486583" eaLnBrk="1" hangingPunct="1">
              <a:spcBef>
                <a:spcPct val="0"/>
              </a:spcBef>
            </a:pPr>
            <a:r>
              <a:rPr lang="en-GB" altLang="ca-ES" sz="2000" dirty="0">
                <a:latin typeface="+mn-lt"/>
                <a:cs typeface="Times New Roman" panose="02020603050405020304" pitchFamily="18" charset="0"/>
              </a:rPr>
              <a:t>Economy</a:t>
            </a:r>
          </a:p>
        </p:txBody>
      </p:sp>
      <p:sp>
        <p:nvSpPr>
          <p:cNvPr id="30" name="Text Box 2">
            <a:extLst>
              <a:ext uri="{FF2B5EF4-FFF2-40B4-BE49-F238E27FC236}">
                <a16:creationId xmlns="" xmlns:a16="http://schemas.microsoft.com/office/drawing/2014/main" id="{642A619D-6392-4C32-8CC1-B127BD81A9FA}"/>
              </a:ext>
            </a:extLst>
          </p:cNvPr>
          <p:cNvSpPr txBox="1">
            <a:spLocks noChangeArrowheads="1"/>
          </p:cNvSpPr>
          <p:nvPr/>
        </p:nvSpPr>
        <p:spPr bwMode="auto">
          <a:xfrm>
            <a:off x="4940699" y="6280215"/>
            <a:ext cx="1514066" cy="677177"/>
          </a:xfrm>
          <a:prstGeom prst="rect">
            <a:avLst/>
          </a:prstGeom>
          <a:noFill/>
          <a:ln>
            <a:noFill/>
          </a:ln>
          <a:effectLst/>
          <a:extLst/>
        </p:spPr>
        <p:txBody>
          <a:bodyPr wrap="square" lIns="0" tIns="144000" rIns="0" bIns="144000" anchor="t" anchorCtr="0">
            <a:spAutoFit/>
          </a:bodyPr>
          <a:lstStyle>
            <a:lvl1pPr algn="ctr" eaLnBrk="0" hangingPunct="0">
              <a:spcBef>
                <a:spcPct val="20000"/>
              </a:spcBef>
              <a:buFont typeface="Arial" panose="020B0604020202020204" pitchFamily="34" charset="0"/>
              <a:defRPr sz="3200">
                <a:solidFill>
                  <a:schemeClr val="tx1"/>
                </a:solidFill>
                <a:latin typeface="Calibri" panose="020F0502020204030204" pitchFamily="34" charset="0"/>
                <a:ea typeface="MS PGothic" panose="020B0600070205080204" pitchFamily="34" charset="-128"/>
              </a:defRPr>
            </a:lvl1pPr>
            <a:lvl2pPr marL="742950" indent="-285750" algn="ct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2pPr>
            <a:lvl3pPr marL="1143000" indent="-228600" algn="ctr"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3pPr>
            <a:lvl4pPr marL="1600200" indent="-228600" algn="ctr"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4pPr>
            <a:lvl5pPr marL="2057400" indent="-228600" algn="ctr"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5pPr>
            <a:lvl6pPr marL="25146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6pPr>
            <a:lvl7pPr marL="29718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7pPr>
            <a:lvl8pPr marL="34290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8pPr>
            <a:lvl9pPr marL="38862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9pPr>
          </a:lstStyle>
          <a:p>
            <a:pPr defTabSz="5486583" eaLnBrk="1" hangingPunct="1">
              <a:spcBef>
                <a:spcPct val="0"/>
              </a:spcBef>
            </a:pPr>
            <a:r>
              <a:rPr lang="en-GB" altLang="ca-ES" sz="2000" dirty="0">
                <a:latin typeface="+mn-lt"/>
                <a:cs typeface="Times New Roman" panose="02020603050405020304" pitchFamily="18" charset="0"/>
              </a:rPr>
              <a:t>Demography</a:t>
            </a:r>
          </a:p>
        </p:txBody>
      </p:sp>
      <p:sp>
        <p:nvSpPr>
          <p:cNvPr id="31" name="Text Box 2">
            <a:extLst>
              <a:ext uri="{FF2B5EF4-FFF2-40B4-BE49-F238E27FC236}">
                <a16:creationId xmlns="" xmlns:a16="http://schemas.microsoft.com/office/drawing/2014/main" id="{A2F8824E-1346-47D4-B61F-DF6E29131034}"/>
              </a:ext>
            </a:extLst>
          </p:cNvPr>
          <p:cNvSpPr txBox="1">
            <a:spLocks noChangeArrowheads="1"/>
          </p:cNvSpPr>
          <p:nvPr/>
        </p:nvSpPr>
        <p:spPr bwMode="auto">
          <a:xfrm>
            <a:off x="6485778" y="6280215"/>
            <a:ext cx="1514029" cy="677177"/>
          </a:xfrm>
          <a:prstGeom prst="rect">
            <a:avLst/>
          </a:prstGeom>
          <a:noFill/>
          <a:ln>
            <a:noFill/>
          </a:ln>
          <a:effectLst/>
          <a:extLst/>
        </p:spPr>
        <p:txBody>
          <a:bodyPr wrap="square" lIns="0" tIns="144000" rIns="0" bIns="144000" anchor="t" anchorCtr="0">
            <a:spAutoFit/>
          </a:bodyPr>
          <a:lstStyle>
            <a:lvl1pPr algn="ctr" eaLnBrk="0" hangingPunct="0">
              <a:spcBef>
                <a:spcPct val="20000"/>
              </a:spcBef>
              <a:buFont typeface="Arial" panose="020B0604020202020204" pitchFamily="34" charset="0"/>
              <a:defRPr sz="3200">
                <a:solidFill>
                  <a:schemeClr val="tx1"/>
                </a:solidFill>
                <a:latin typeface="Calibri" panose="020F0502020204030204" pitchFamily="34" charset="0"/>
                <a:ea typeface="MS PGothic" panose="020B0600070205080204" pitchFamily="34" charset="-128"/>
              </a:defRPr>
            </a:lvl1pPr>
            <a:lvl2pPr marL="742950" indent="-285750" algn="ct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2pPr>
            <a:lvl3pPr marL="1143000" indent="-228600" algn="ctr"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3pPr>
            <a:lvl4pPr marL="1600200" indent="-228600" algn="ctr"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4pPr>
            <a:lvl5pPr marL="2057400" indent="-228600" algn="ctr"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5pPr>
            <a:lvl6pPr marL="25146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6pPr>
            <a:lvl7pPr marL="29718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7pPr>
            <a:lvl8pPr marL="34290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8pPr>
            <a:lvl9pPr marL="3886200" indent="-228600" algn="ctr"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9pPr>
          </a:lstStyle>
          <a:p>
            <a:pPr defTabSz="5486583" eaLnBrk="1" hangingPunct="1">
              <a:spcBef>
                <a:spcPct val="0"/>
              </a:spcBef>
            </a:pPr>
            <a:r>
              <a:rPr lang="en-GB" altLang="ca-ES" sz="2000" dirty="0">
                <a:latin typeface="+mn-lt"/>
                <a:cs typeface="Times New Roman" panose="02020603050405020304" pitchFamily="18" charset="0"/>
              </a:rPr>
              <a:t>Inequalities</a:t>
            </a:r>
          </a:p>
        </p:txBody>
      </p:sp>
    </p:spTree>
    <p:extLst>
      <p:ext uri="{BB962C8B-B14F-4D97-AF65-F5344CB8AC3E}">
        <p14:creationId xmlns:p14="http://schemas.microsoft.com/office/powerpoint/2010/main" val="22984236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a:t>Thank</a:t>
            </a:r>
            <a:r>
              <a:rPr lang="da-DK" dirty="0"/>
              <a:t> </a:t>
            </a:r>
            <a:r>
              <a:rPr lang="da-DK" dirty="0" err="1"/>
              <a:t>you</a:t>
            </a:r>
            <a:r>
              <a:rPr lang="da-DK" dirty="0"/>
              <a:t>!</a:t>
            </a:r>
          </a:p>
        </p:txBody>
      </p:sp>
      <p:sp>
        <p:nvSpPr>
          <p:cNvPr id="3" name="Content Placeholder 2"/>
          <p:cNvSpPr>
            <a:spLocks noGrp="1"/>
          </p:cNvSpPr>
          <p:nvPr>
            <p:ph idx="1"/>
          </p:nvPr>
        </p:nvSpPr>
        <p:spPr>
          <a:xfrm>
            <a:off x="3347864" y="1052736"/>
            <a:ext cx="5338936" cy="5073427"/>
          </a:xfrm>
        </p:spPr>
        <p:txBody>
          <a:bodyPr/>
          <a:lstStyle/>
          <a:p>
            <a:pPr marL="0" indent="0">
              <a:buNone/>
            </a:pPr>
            <a:r>
              <a:rPr lang="en-US" dirty="0"/>
              <a:t>The Blue-Action project has received funding from the European Union’s Horizon 2020 research and innovation </a:t>
            </a:r>
            <a:r>
              <a:rPr lang="en-US" dirty="0" err="1"/>
              <a:t>programme</a:t>
            </a:r>
            <a:r>
              <a:rPr lang="en-US" dirty="0"/>
              <a:t> under grant agreement No 727852  </a:t>
            </a:r>
          </a:p>
          <a:p>
            <a:pPr marL="0" indent="0">
              <a:buNone/>
            </a:pPr>
            <a:r>
              <a:rPr lang="en-US" dirty="0"/>
              <a:t>Twitter: @BG10Blueaction </a:t>
            </a:r>
          </a:p>
          <a:p>
            <a:pPr marL="0" indent="0">
              <a:buNone/>
            </a:pPr>
            <a:r>
              <a:rPr lang="da-DK" dirty="0"/>
              <a:t>Zenodo: https://www.zenodo.org/communities/blue-actionh2020 </a:t>
            </a:r>
          </a:p>
          <a:p>
            <a:pPr marL="0" indent="0">
              <a:buNone/>
            </a:pPr>
            <a:r>
              <a:rPr lang="en-US" dirty="0"/>
              <a:t>www.blue-action.eu  </a:t>
            </a:r>
          </a:p>
          <a:p>
            <a:pPr marL="0" indent="0">
              <a:buNone/>
            </a:pPr>
            <a:endParaRPr lang="en-US" dirty="0"/>
          </a:p>
          <a:p>
            <a:pPr marL="0" indent="0">
              <a:buNone/>
            </a:pPr>
            <a:endParaRPr lang="da-DK"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5022" y="5232001"/>
            <a:ext cx="1968568" cy="75173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7766" y="3349537"/>
            <a:ext cx="1015567" cy="101556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1640" y="4365104"/>
            <a:ext cx="1971950" cy="86689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1696" y="1247039"/>
            <a:ext cx="2191894" cy="1461881"/>
          </a:xfrm>
          <a:prstGeom prst="rect">
            <a:avLst/>
          </a:prstGeom>
        </p:spPr>
      </p:pic>
      <p:sp>
        <p:nvSpPr>
          <p:cNvPr id="39" name="Slide Number Placeholder 38"/>
          <p:cNvSpPr>
            <a:spLocks noGrp="1"/>
          </p:cNvSpPr>
          <p:nvPr>
            <p:ph type="sldNum" sz="quarter" idx="12"/>
          </p:nvPr>
        </p:nvSpPr>
        <p:spPr/>
        <p:txBody>
          <a:bodyPr/>
          <a:lstStyle/>
          <a:p>
            <a:fld id="{487245F7-DC11-47C8-A6D7-8919831ACB7C}" type="slidenum">
              <a:rPr lang="da-DK" smtClean="0"/>
              <a:pPr/>
              <a:t>18</a:t>
            </a:fld>
            <a:endParaRPr lang="da-DK"/>
          </a:p>
        </p:txBody>
      </p:sp>
    </p:spTree>
    <p:extLst>
      <p:ext uri="{BB962C8B-B14F-4D97-AF65-F5344CB8AC3E}">
        <p14:creationId xmlns:p14="http://schemas.microsoft.com/office/powerpoint/2010/main" val="18275503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b="1" dirty="0" smtClean="0"/>
              <a:t>Policy briefings 2018 and 2019</a:t>
            </a:r>
            <a:endParaRPr lang="en-GB" b="1" dirty="0"/>
          </a:p>
        </p:txBody>
      </p:sp>
      <p:sp>
        <p:nvSpPr>
          <p:cNvPr id="4" name="Rectangle 3"/>
          <p:cNvSpPr/>
          <p:nvPr/>
        </p:nvSpPr>
        <p:spPr>
          <a:xfrm>
            <a:off x="1115616" y="888133"/>
            <a:ext cx="3528392" cy="3077204"/>
          </a:xfrm>
          <a:prstGeom prst="rect">
            <a:avLst/>
          </a:prstGeom>
          <a:solidFill>
            <a:srgbClr val="63CA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004048" y="908719"/>
            <a:ext cx="3528392" cy="3056617"/>
          </a:xfrm>
          <a:prstGeom prst="rect">
            <a:avLst/>
          </a:prstGeom>
          <a:solidFill>
            <a:srgbClr val="63CA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177925" y="1025355"/>
            <a:ext cx="3240360" cy="1015663"/>
          </a:xfrm>
          <a:prstGeom prst="rect">
            <a:avLst/>
          </a:prstGeom>
          <a:noFill/>
        </p:spPr>
        <p:txBody>
          <a:bodyPr wrap="square" rtlCol="0">
            <a:spAutoFit/>
          </a:bodyPr>
          <a:lstStyle/>
          <a:p>
            <a:pPr algn="ctr"/>
            <a:r>
              <a:rPr lang="da-DK" sz="2000" b="1" dirty="0"/>
              <a:t>For policy-makers: </a:t>
            </a:r>
            <a:endParaRPr lang="da-DK" sz="2000" b="1" dirty="0" smtClean="0"/>
          </a:p>
          <a:p>
            <a:pPr algn="ctr"/>
            <a:r>
              <a:rPr lang="da-DK" sz="2000" dirty="0" smtClean="0"/>
              <a:t>Briefing </a:t>
            </a:r>
            <a:r>
              <a:rPr lang="da-DK" sz="2000" dirty="0"/>
              <a:t>on the Slowing Gulf Stream with </a:t>
            </a:r>
            <a:r>
              <a:rPr lang="da-DK" sz="2000" dirty="0" smtClean="0"/>
              <a:t>SEARICA</a:t>
            </a:r>
            <a:endParaRPr lang="en-GB" dirty="0"/>
          </a:p>
        </p:txBody>
      </p:sp>
      <p:sp>
        <p:nvSpPr>
          <p:cNvPr id="9" name="TextBox 8"/>
          <p:cNvSpPr txBox="1"/>
          <p:nvPr/>
        </p:nvSpPr>
        <p:spPr>
          <a:xfrm>
            <a:off x="5148064" y="1025355"/>
            <a:ext cx="3240360" cy="1015663"/>
          </a:xfrm>
          <a:prstGeom prst="rect">
            <a:avLst/>
          </a:prstGeom>
          <a:noFill/>
        </p:spPr>
        <p:txBody>
          <a:bodyPr wrap="square" rtlCol="0">
            <a:spAutoFit/>
          </a:bodyPr>
          <a:lstStyle/>
          <a:p>
            <a:pPr algn="ctr"/>
            <a:r>
              <a:rPr lang="da-DK" sz="2000" b="1" dirty="0"/>
              <a:t>For societal engagement: </a:t>
            </a:r>
            <a:r>
              <a:rPr lang="da-DK" sz="2000" dirty="0" smtClean="0"/>
              <a:t>Briefing </a:t>
            </a:r>
            <a:r>
              <a:rPr lang="da-DK" sz="2000" dirty="0"/>
              <a:t>on ocean observations and </a:t>
            </a:r>
            <a:r>
              <a:rPr lang="da-DK" sz="2000" dirty="0" smtClean="0"/>
              <a:t>predictions</a:t>
            </a:r>
            <a:endParaRPr lang="en-GB" dirty="0"/>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t="18890" b="20770"/>
          <a:stretch/>
        </p:blipFill>
        <p:spPr>
          <a:xfrm>
            <a:off x="5366692" y="2132855"/>
            <a:ext cx="2880000" cy="1080121"/>
          </a:xfrm>
          <a:prstGeom prst="rect">
            <a:avLst/>
          </a:prstGeom>
        </p:spPr>
      </p:pic>
      <p:sp>
        <p:nvSpPr>
          <p:cNvPr id="17" name="AutoShape 2" descr="https://www.britishecologicalsociety.org/wp-content/uploads/2019/12/xClaudia-B-with-group-710x356.jpg.pagespeed.ic.bSPV-0k2XR.webp"/>
          <p:cNvSpPr>
            <a:spLocks noChangeAspect="1" noChangeArrowheads="1"/>
          </p:cNvSpPr>
          <p:nvPr/>
        </p:nvSpPr>
        <p:spPr bwMode="auto">
          <a:xfrm>
            <a:off x="155575" y="-1622425"/>
            <a:ext cx="6762750" cy="3390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4928" y="2041018"/>
            <a:ext cx="2952328" cy="1924319"/>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525111">
            <a:off x="1372139" y="4045449"/>
            <a:ext cx="2056835" cy="2472308"/>
          </a:xfrm>
          <a:prstGeom prst="rect">
            <a:avLst/>
          </a:prstGeom>
        </p:spPr>
      </p:pic>
      <p:pic>
        <p:nvPicPr>
          <p:cNvPr id="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295679">
            <a:off x="2569360" y="4487578"/>
            <a:ext cx="1548695" cy="2074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590350">
            <a:off x="6971642" y="5146293"/>
            <a:ext cx="1968108" cy="1348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218129">
            <a:off x="5237078" y="3789977"/>
            <a:ext cx="1864566" cy="2400300"/>
          </a:xfrm>
          <a:prstGeom prst="rect">
            <a:avLst/>
          </a:prstGeom>
        </p:spPr>
      </p:pic>
    </p:spTree>
    <p:extLst>
      <p:ext uri="{BB962C8B-B14F-4D97-AF65-F5344CB8AC3E}">
        <p14:creationId xmlns:p14="http://schemas.microsoft.com/office/powerpoint/2010/main" val="4016213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b="1" dirty="0" err="1"/>
              <a:t>Thematic</a:t>
            </a:r>
            <a:r>
              <a:rPr lang="da-DK" b="1" dirty="0"/>
              <a:t> </a:t>
            </a:r>
            <a:r>
              <a:rPr lang="da-DK" b="1" dirty="0" err="1"/>
              <a:t>blocks</a:t>
            </a:r>
            <a:r>
              <a:rPr lang="da-DK" b="1" dirty="0"/>
              <a:t> </a:t>
            </a:r>
            <a:br>
              <a:rPr lang="da-DK" b="1" dirty="0"/>
            </a:br>
            <a:r>
              <a:rPr lang="da-DK" b="1" dirty="0"/>
              <a:t>Horizon Europe </a:t>
            </a:r>
            <a:r>
              <a:rPr lang="da-DK" b="1" dirty="0" err="1"/>
              <a:t>Pillar</a:t>
            </a:r>
            <a:r>
              <a:rPr lang="da-DK" b="1" dirty="0"/>
              <a:t> 2 Clusters</a:t>
            </a:r>
            <a:endParaRPr lang="en-GB" dirty="0"/>
          </a:p>
        </p:txBody>
      </p:sp>
      <p:sp>
        <p:nvSpPr>
          <p:cNvPr id="4" name="Pladsholder til diasnummer 3"/>
          <p:cNvSpPr>
            <a:spLocks noGrp="1"/>
          </p:cNvSpPr>
          <p:nvPr>
            <p:ph type="sldNum" sz="quarter" idx="12"/>
          </p:nvPr>
        </p:nvSpPr>
        <p:spPr/>
        <p:txBody>
          <a:bodyPr/>
          <a:lstStyle/>
          <a:p>
            <a:fld id="{487245F7-DC11-47C8-A6D7-8919831ACB7C}" type="slidenum">
              <a:rPr lang="da-DK" smtClean="0"/>
              <a:pPr/>
              <a:t>2</a:t>
            </a:fld>
            <a:endParaRPr lang="da-DK"/>
          </a:p>
        </p:txBody>
      </p:sp>
      <p:sp>
        <p:nvSpPr>
          <p:cNvPr id="5" name="Content Placeholder 2"/>
          <p:cNvSpPr>
            <a:spLocks noGrp="1"/>
          </p:cNvSpPr>
          <p:nvPr>
            <p:ph idx="1"/>
          </p:nvPr>
        </p:nvSpPr>
        <p:spPr>
          <a:xfrm>
            <a:off x="853561" y="5552403"/>
            <a:ext cx="1944216" cy="453467"/>
          </a:xfrm>
        </p:spPr>
        <p:txBody>
          <a:bodyPr>
            <a:normAutofit/>
          </a:bodyPr>
          <a:lstStyle/>
          <a:p>
            <a:pPr marL="0" indent="0">
              <a:buNone/>
            </a:pPr>
            <a:r>
              <a:rPr lang="en-GB" sz="2000" b="1" dirty="0"/>
              <a:t>Human Health</a:t>
            </a:r>
          </a:p>
          <a:p>
            <a:pPr marL="0" indent="0">
              <a:buNone/>
            </a:pPr>
            <a:endParaRPr lang="en-GB" sz="3200" b="1" dirty="0"/>
          </a:p>
          <a:p>
            <a:pPr marL="0" indent="0">
              <a:buNone/>
            </a:pPr>
            <a:endParaRPr lang="en-GB" sz="3200" b="1" dirty="0"/>
          </a:p>
          <a:p>
            <a:pPr marL="0" indent="0">
              <a:buNone/>
            </a:pPr>
            <a:endParaRPr lang="da-DK" sz="3200" b="1" dirty="0" smtClean="0"/>
          </a:p>
          <a:p>
            <a:endParaRPr lang="da-DK" sz="3200" b="1" dirty="0" smtClean="0"/>
          </a:p>
        </p:txBody>
      </p:sp>
      <p:sp>
        <p:nvSpPr>
          <p:cNvPr id="6" name="Content Placeholder 2"/>
          <p:cNvSpPr txBox="1">
            <a:spLocks/>
          </p:cNvSpPr>
          <p:nvPr/>
        </p:nvSpPr>
        <p:spPr>
          <a:xfrm>
            <a:off x="1043608" y="2204864"/>
            <a:ext cx="2160240" cy="13681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da-DK" i="1" dirty="0" smtClean="0"/>
          </a:p>
        </p:txBody>
      </p:sp>
      <p:sp>
        <p:nvSpPr>
          <p:cNvPr id="7" name="Content Placeholder 2"/>
          <p:cNvSpPr txBox="1">
            <a:spLocks/>
          </p:cNvSpPr>
          <p:nvPr/>
        </p:nvSpPr>
        <p:spPr>
          <a:xfrm>
            <a:off x="985649" y="5867400"/>
            <a:ext cx="2613055" cy="68877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da-DK" dirty="0" smtClean="0"/>
          </a:p>
        </p:txBody>
      </p:sp>
      <p:sp>
        <p:nvSpPr>
          <p:cNvPr id="8" name="Content Placeholder 2"/>
          <p:cNvSpPr txBox="1">
            <a:spLocks/>
          </p:cNvSpPr>
          <p:nvPr/>
        </p:nvSpPr>
        <p:spPr>
          <a:xfrm>
            <a:off x="1046188" y="4503572"/>
            <a:ext cx="2160240" cy="13681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da-DK" dirty="0" smtClean="0"/>
          </a:p>
        </p:txBody>
      </p:sp>
      <p:pic>
        <p:nvPicPr>
          <p:cNvPr id="9" name="Picture 18"/>
          <p:cNvPicPr/>
          <p:nvPr/>
        </p:nvPicPr>
        <p:blipFill>
          <a:blip r:embed="rId2">
            <a:extLst>
              <a:ext uri="{28A0092B-C50C-407E-A947-70E740481C1C}">
                <a14:useLocalDpi xmlns:a14="http://schemas.microsoft.com/office/drawing/2010/main" val="0"/>
              </a:ext>
            </a:extLst>
          </a:blip>
          <a:stretch>
            <a:fillRect/>
          </a:stretch>
        </p:blipFill>
        <p:spPr>
          <a:xfrm>
            <a:off x="3581072" y="1301603"/>
            <a:ext cx="1201693" cy="1204473"/>
          </a:xfrm>
          <a:prstGeom prst="rect">
            <a:avLst/>
          </a:prstGeom>
        </p:spPr>
      </p:pic>
      <p:pic>
        <p:nvPicPr>
          <p:cNvPr id="10" name="Picture 19"/>
          <p:cNvPicPr/>
          <p:nvPr/>
        </p:nvPicPr>
        <p:blipFill>
          <a:blip r:embed="rId2">
            <a:extLst>
              <a:ext uri="{28A0092B-C50C-407E-A947-70E740481C1C}">
                <a14:useLocalDpi xmlns:a14="http://schemas.microsoft.com/office/drawing/2010/main" val="0"/>
              </a:ext>
            </a:extLst>
          </a:blip>
          <a:stretch>
            <a:fillRect/>
          </a:stretch>
        </p:blipFill>
        <p:spPr>
          <a:xfrm>
            <a:off x="3607088" y="2746881"/>
            <a:ext cx="1201693" cy="1204473"/>
          </a:xfrm>
          <a:prstGeom prst="rect">
            <a:avLst/>
          </a:prstGeom>
        </p:spPr>
      </p:pic>
      <p:pic>
        <p:nvPicPr>
          <p:cNvPr id="11" name="Picture 20"/>
          <p:cNvPicPr/>
          <p:nvPr/>
        </p:nvPicPr>
        <p:blipFill>
          <a:blip r:embed="rId2">
            <a:extLst>
              <a:ext uri="{28A0092B-C50C-407E-A947-70E740481C1C}">
                <a14:useLocalDpi xmlns:a14="http://schemas.microsoft.com/office/drawing/2010/main" val="0"/>
              </a:ext>
            </a:extLst>
          </a:blip>
          <a:stretch>
            <a:fillRect/>
          </a:stretch>
        </p:blipFill>
        <p:spPr>
          <a:xfrm>
            <a:off x="3581071" y="4254637"/>
            <a:ext cx="1201693" cy="1204473"/>
          </a:xfrm>
          <a:prstGeom prst="rect">
            <a:avLst/>
          </a:prstGeom>
        </p:spPr>
      </p:pic>
      <p:pic>
        <p:nvPicPr>
          <p:cNvPr id="12" name="Picture 21"/>
          <p:cNvPicPr/>
          <p:nvPr/>
        </p:nvPicPr>
        <p:blipFill>
          <a:blip r:embed="rId2">
            <a:extLst>
              <a:ext uri="{28A0092B-C50C-407E-A947-70E740481C1C}">
                <a14:useLocalDpi xmlns:a14="http://schemas.microsoft.com/office/drawing/2010/main" val="0"/>
              </a:ext>
            </a:extLst>
          </a:blip>
          <a:stretch>
            <a:fillRect/>
          </a:stretch>
        </p:blipFill>
        <p:spPr>
          <a:xfrm>
            <a:off x="3581070" y="5636521"/>
            <a:ext cx="1201693" cy="1204473"/>
          </a:xfrm>
          <a:prstGeom prst="rect">
            <a:avLst/>
          </a:prstGeom>
        </p:spPr>
      </p:pic>
      <p:pic>
        <p:nvPicPr>
          <p:cNvPr id="13" name="Picture 22"/>
          <p:cNvPicPr/>
          <p:nvPr/>
        </p:nvPicPr>
        <p:blipFill>
          <a:blip r:embed="rId3">
            <a:extLst>
              <a:ext uri="{28A0092B-C50C-407E-A947-70E740481C1C}">
                <a14:useLocalDpi xmlns:a14="http://schemas.microsoft.com/office/drawing/2010/main" val="0"/>
              </a:ext>
            </a:extLst>
          </a:blip>
          <a:stretch>
            <a:fillRect/>
          </a:stretch>
        </p:blipFill>
        <p:spPr>
          <a:xfrm>
            <a:off x="4790940" y="1223669"/>
            <a:ext cx="1220663" cy="1309326"/>
          </a:xfrm>
          <a:prstGeom prst="rect">
            <a:avLst/>
          </a:prstGeom>
        </p:spPr>
      </p:pic>
      <p:pic>
        <p:nvPicPr>
          <p:cNvPr id="14" name="Picture 24"/>
          <p:cNvPicPr/>
          <p:nvPr/>
        </p:nvPicPr>
        <p:blipFill>
          <a:blip r:embed="rId3">
            <a:extLst>
              <a:ext uri="{28A0092B-C50C-407E-A947-70E740481C1C}">
                <a14:useLocalDpi xmlns:a14="http://schemas.microsoft.com/office/drawing/2010/main" val="0"/>
              </a:ext>
            </a:extLst>
          </a:blip>
          <a:stretch>
            <a:fillRect/>
          </a:stretch>
        </p:blipFill>
        <p:spPr>
          <a:xfrm>
            <a:off x="4790940" y="4202211"/>
            <a:ext cx="1220663" cy="1309326"/>
          </a:xfrm>
          <a:prstGeom prst="rect">
            <a:avLst/>
          </a:prstGeom>
        </p:spPr>
      </p:pic>
      <p:pic>
        <p:nvPicPr>
          <p:cNvPr id="15" name="Picture 25"/>
          <p:cNvPicPr/>
          <p:nvPr/>
        </p:nvPicPr>
        <p:blipFill>
          <a:blip r:embed="rId4">
            <a:extLst>
              <a:ext uri="{28A0092B-C50C-407E-A947-70E740481C1C}">
                <a14:useLocalDpi xmlns:a14="http://schemas.microsoft.com/office/drawing/2010/main" val="0"/>
              </a:ext>
            </a:extLst>
          </a:blip>
          <a:stretch>
            <a:fillRect/>
          </a:stretch>
        </p:blipFill>
        <p:spPr>
          <a:xfrm>
            <a:off x="6003426" y="1274682"/>
            <a:ext cx="1220663" cy="1258313"/>
          </a:xfrm>
          <a:prstGeom prst="rect">
            <a:avLst/>
          </a:prstGeom>
        </p:spPr>
      </p:pic>
      <p:pic>
        <p:nvPicPr>
          <p:cNvPr id="16" name="Picture 26"/>
          <p:cNvPicPr/>
          <p:nvPr/>
        </p:nvPicPr>
        <p:blipFill>
          <a:blip r:embed="rId4">
            <a:extLst>
              <a:ext uri="{28A0092B-C50C-407E-A947-70E740481C1C}">
                <a14:useLocalDpi xmlns:a14="http://schemas.microsoft.com/office/drawing/2010/main" val="0"/>
              </a:ext>
            </a:extLst>
          </a:blip>
          <a:stretch>
            <a:fillRect/>
          </a:stretch>
        </p:blipFill>
        <p:spPr>
          <a:xfrm>
            <a:off x="5991799" y="2706984"/>
            <a:ext cx="1220663" cy="1258313"/>
          </a:xfrm>
          <a:prstGeom prst="rect">
            <a:avLst/>
          </a:prstGeom>
        </p:spPr>
      </p:pic>
      <p:pic>
        <p:nvPicPr>
          <p:cNvPr id="17" name="Picture 27"/>
          <p:cNvPicPr/>
          <p:nvPr/>
        </p:nvPicPr>
        <p:blipFill>
          <a:blip r:embed="rId4">
            <a:extLst>
              <a:ext uri="{28A0092B-C50C-407E-A947-70E740481C1C}">
                <a14:useLocalDpi xmlns:a14="http://schemas.microsoft.com/office/drawing/2010/main" val="0"/>
              </a:ext>
            </a:extLst>
          </a:blip>
          <a:stretch>
            <a:fillRect/>
          </a:stretch>
        </p:blipFill>
        <p:spPr>
          <a:xfrm>
            <a:off x="5991799" y="4228541"/>
            <a:ext cx="1220663" cy="1258313"/>
          </a:xfrm>
          <a:prstGeom prst="rect">
            <a:avLst/>
          </a:prstGeom>
        </p:spPr>
      </p:pic>
      <p:pic>
        <p:nvPicPr>
          <p:cNvPr id="18" name="Picture 28"/>
          <p:cNvPicPr/>
          <p:nvPr/>
        </p:nvPicPr>
        <p:blipFill>
          <a:blip r:embed="rId4">
            <a:extLst>
              <a:ext uri="{28A0092B-C50C-407E-A947-70E740481C1C}">
                <a14:useLocalDpi xmlns:a14="http://schemas.microsoft.com/office/drawing/2010/main" val="0"/>
              </a:ext>
            </a:extLst>
          </a:blip>
          <a:stretch>
            <a:fillRect/>
          </a:stretch>
        </p:blipFill>
        <p:spPr>
          <a:xfrm>
            <a:off x="6003426" y="5626606"/>
            <a:ext cx="1220663" cy="1258313"/>
          </a:xfrm>
          <a:prstGeom prst="rect">
            <a:avLst/>
          </a:prstGeom>
        </p:spPr>
      </p:pic>
      <p:pic>
        <p:nvPicPr>
          <p:cNvPr id="19" name="Picture 29"/>
          <p:cNvPicPr/>
          <p:nvPr/>
        </p:nvPicPr>
        <p:blipFill>
          <a:blip r:embed="rId5">
            <a:extLst>
              <a:ext uri="{28A0092B-C50C-407E-A947-70E740481C1C}">
                <a14:useLocalDpi xmlns:a14="http://schemas.microsoft.com/office/drawing/2010/main" val="0"/>
              </a:ext>
            </a:extLst>
          </a:blip>
          <a:stretch>
            <a:fillRect/>
          </a:stretch>
        </p:blipFill>
        <p:spPr>
          <a:xfrm>
            <a:off x="7241166" y="5643609"/>
            <a:ext cx="1220663" cy="1224305"/>
          </a:xfrm>
          <a:prstGeom prst="rect">
            <a:avLst/>
          </a:prstGeom>
        </p:spPr>
      </p:pic>
      <p:sp>
        <p:nvSpPr>
          <p:cNvPr id="20" name="Rectangle 1"/>
          <p:cNvSpPr>
            <a:spLocks noChangeArrowheads="1"/>
          </p:cNvSpPr>
          <p:nvPr/>
        </p:nvSpPr>
        <p:spPr bwMode="auto">
          <a:xfrm>
            <a:off x="972750" y="1876920"/>
            <a:ext cx="292489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5734050" algn="r"/>
              </a:tabLst>
              <a:defRPr>
                <a:solidFill>
                  <a:schemeClr val="tx1"/>
                </a:solidFill>
                <a:latin typeface="Arial" pitchFamily="34" charset="0"/>
                <a:cs typeface="Arial" pitchFamily="34" charset="0"/>
              </a:defRPr>
            </a:lvl1pPr>
            <a:lvl2pPr fontAlgn="base">
              <a:spcBef>
                <a:spcPct val="0"/>
              </a:spcBef>
              <a:spcAft>
                <a:spcPct val="0"/>
              </a:spcAft>
              <a:tabLst>
                <a:tab pos="5734050" algn="r"/>
              </a:tabLst>
              <a:defRPr>
                <a:solidFill>
                  <a:schemeClr val="tx1"/>
                </a:solidFill>
                <a:latin typeface="Arial" pitchFamily="34" charset="0"/>
                <a:cs typeface="Arial" pitchFamily="34" charset="0"/>
              </a:defRPr>
            </a:lvl2pPr>
            <a:lvl3pPr fontAlgn="base">
              <a:spcBef>
                <a:spcPct val="0"/>
              </a:spcBef>
              <a:spcAft>
                <a:spcPct val="0"/>
              </a:spcAft>
              <a:tabLst>
                <a:tab pos="5734050" algn="r"/>
              </a:tabLst>
              <a:defRPr>
                <a:solidFill>
                  <a:schemeClr val="tx1"/>
                </a:solidFill>
                <a:latin typeface="Arial" pitchFamily="34" charset="0"/>
                <a:cs typeface="Arial" pitchFamily="34" charset="0"/>
              </a:defRPr>
            </a:lvl3pPr>
            <a:lvl4pPr fontAlgn="base">
              <a:spcBef>
                <a:spcPct val="0"/>
              </a:spcBef>
              <a:spcAft>
                <a:spcPct val="0"/>
              </a:spcAft>
              <a:tabLst>
                <a:tab pos="5734050" algn="r"/>
              </a:tabLst>
              <a:defRPr>
                <a:solidFill>
                  <a:schemeClr val="tx1"/>
                </a:solidFill>
                <a:latin typeface="Arial" pitchFamily="34" charset="0"/>
                <a:cs typeface="Arial" pitchFamily="34" charset="0"/>
              </a:defRPr>
            </a:lvl4pPr>
            <a:lvl5pPr fontAlgn="base">
              <a:spcBef>
                <a:spcPct val="0"/>
              </a:spcBef>
              <a:spcAft>
                <a:spcPct val="0"/>
              </a:spcAft>
              <a:tabLst>
                <a:tab pos="5734050" algn="r"/>
              </a:tabLst>
              <a:defRPr>
                <a:solidFill>
                  <a:schemeClr val="tx1"/>
                </a:solidFill>
                <a:latin typeface="Arial" pitchFamily="34" charset="0"/>
                <a:cs typeface="Arial" pitchFamily="34" charset="0"/>
              </a:defRPr>
            </a:lvl5pPr>
            <a:lvl6pPr fontAlgn="base">
              <a:spcBef>
                <a:spcPct val="0"/>
              </a:spcBef>
              <a:spcAft>
                <a:spcPct val="0"/>
              </a:spcAft>
              <a:tabLst>
                <a:tab pos="5734050" algn="r"/>
              </a:tabLst>
              <a:defRPr>
                <a:solidFill>
                  <a:schemeClr val="tx1"/>
                </a:solidFill>
                <a:latin typeface="Arial" pitchFamily="34" charset="0"/>
                <a:cs typeface="Arial" pitchFamily="34" charset="0"/>
              </a:defRPr>
            </a:lvl6pPr>
            <a:lvl7pPr fontAlgn="base">
              <a:spcBef>
                <a:spcPct val="0"/>
              </a:spcBef>
              <a:spcAft>
                <a:spcPct val="0"/>
              </a:spcAft>
              <a:tabLst>
                <a:tab pos="5734050" algn="r"/>
              </a:tabLst>
              <a:defRPr>
                <a:solidFill>
                  <a:schemeClr val="tx1"/>
                </a:solidFill>
                <a:latin typeface="Arial" pitchFamily="34" charset="0"/>
                <a:cs typeface="Arial" pitchFamily="34" charset="0"/>
              </a:defRPr>
            </a:lvl7pPr>
            <a:lvl8pPr fontAlgn="base">
              <a:spcBef>
                <a:spcPct val="0"/>
              </a:spcBef>
              <a:spcAft>
                <a:spcPct val="0"/>
              </a:spcAft>
              <a:tabLst>
                <a:tab pos="5734050" algn="r"/>
              </a:tabLst>
              <a:defRPr>
                <a:solidFill>
                  <a:schemeClr val="tx1"/>
                </a:solidFill>
                <a:latin typeface="Arial" pitchFamily="34" charset="0"/>
                <a:cs typeface="Arial" pitchFamily="34" charset="0"/>
              </a:defRPr>
            </a:lvl8pPr>
            <a:lvl9pPr fontAlgn="base">
              <a:spcBef>
                <a:spcPct val="0"/>
              </a:spcBef>
              <a:spcAft>
                <a:spcPct val="0"/>
              </a:spcAft>
              <a:tabLst>
                <a:tab pos="5734050"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5734050" algn="r"/>
              </a:tabLst>
            </a:pPr>
            <a:r>
              <a:rPr kumimoji="0" lang="da-DK" altLang="en-US" sz="1400" i="0" u="none" strike="noStrike" cap="none" normalizeH="0" baseline="0" dirty="0" smtClean="0">
                <a:ln>
                  <a:noFill/>
                </a:ln>
                <a:solidFill>
                  <a:srgbClr val="002060"/>
                </a:solidFill>
                <a:effectLst/>
                <a:latin typeface="+mj-lt"/>
                <a:ea typeface="Arial" pitchFamily="34" charset="0"/>
              </a:rPr>
              <a:t>AMOC fingerprints</a:t>
            </a:r>
            <a:endParaRPr kumimoji="0" lang="en-GB" altLang="en-US" sz="1000" i="0" u="none" strike="noStrike" cap="none" normalizeH="0" baseline="0" dirty="0" smtClean="0">
              <a:ln>
                <a:noFill/>
              </a:ln>
              <a:solidFill>
                <a:srgbClr val="002060"/>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5734050" algn="r"/>
              </a:tabLst>
            </a:pPr>
            <a:r>
              <a:rPr kumimoji="0" lang="da-DK" altLang="en-US" sz="1400" i="0" u="none" strike="noStrike" cap="none" normalizeH="0" baseline="0" dirty="0" err="1" smtClean="0">
                <a:ln>
                  <a:noFill/>
                </a:ln>
                <a:solidFill>
                  <a:srgbClr val="002060"/>
                </a:solidFill>
                <a:effectLst/>
                <a:latin typeface="+mj-lt"/>
                <a:ea typeface="Arial" pitchFamily="34" charset="0"/>
              </a:rPr>
              <a:t>Observing</a:t>
            </a:r>
            <a:r>
              <a:rPr kumimoji="0" lang="da-DK" altLang="en-US" sz="1400" i="0" u="none" strike="noStrike" cap="none" normalizeH="0" baseline="0" dirty="0" smtClean="0">
                <a:ln>
                  <a:noFill/>
                </a:ln>
                <a:solidFill>
                  <a:srgbClr val="002060"/>
                </a:solidFill>
                <a:effectLst/>
                <a:latin typeface="+mj-lt"/>
                <a:ea typeface="Arial" pitchFamily="34" charset="0"/>
              </a:rPr>
              <a:t> the AMOC</a:t>
            </a:r>
          </a:p>
          <a:p>
            <a:pPr marL="0" marR="0" lvl="0" indent="0" algn="l" defTabSz="914400" rtl="0" eaLnBrk="0" fontAlgn="base" latinLnBrk="0" hangingPunct="0">
              <a:lnSpc>
                <a:spcPct val="100000"/>
              </a:lnSpc>
              <a:spcBef>
                <a:spcPct val="0"/>
              </a:spcBef>
              <a:spcAft>
                <a:spcPct val="0"/>
              </a:spcAft>
              <a:buClrTx/>
              <a:buSzTx/>
              <a:buFontTx/>
              <a:buNone/>
              <a:tabLst>
                <a:tab pos="5734050" algn="r"/>
              </a:tabLst>
            </a:pPr>
            <a:r>
              <a:rPr lang="da-DK" altLang="en-US" sz="1400" dirty="0">
                <a:solidFill>
                  <a:srgbClr val="002060"/>
                </a:solidFill>
                <a:latin typeface="+mj-lt"/>
                <a:ea typeface="Arial" pitchFamily="34" charset="0"/>
              </a:rPr>
              <a:t>B</a:t>
            </a:r>
            <a:r>
              <a:rPr kumimoji="0" lang="da-DK" altLang="en-US" sz="1400" i="0" u="none" strike="noStrike" cap="none" normalizeH="0" baseline="0" dirty="0" smtClean="0">
                <a:ln>
                  <a:noFill/>
                </a:ln>
                <a:solidFill>
                  <a:srgbClr val="002060"/>
                </a:solidFill>
                <a:effectLst/>
                <a:latin typeface="+mj-lt"/>
                <a:ea typeface="Arial" pitchFamily="34" charset="0"/>
              </a:rPr>
              <a:t>eyond the AMOC</a:t>
            </a:r>
            <a:r>
              <a:rPr kumimoji="0" lang="en-GB" altLang="en-US" sz="1000" i="0" u="none" strike="noStrike" cap="none" normalizeH="0" baseline="0" dirty="0" smtClean="0">
                <a:ln>
                  <a:noFill/>
                </a:ln>
                <a:solidFill>
                  <a:srgbClr val="002060"/>
                </a:solidFill>
                <a:effectLst/>
                <a:latin typeface="+mj-lt"/>
              </a:rPr>
              <a:t> </a:t>
            </a:r>
            <a:endParaRPr kumimoji="0" lang="en-GB" altLang="en-US" sz="2400" i="0" u="none" strike="noStrike" cap="none" normalizeH="0" baseline="0" dirty="0" smtClean="0">
              <a:ln>
                <a:noFill/>
              </a:ln>
              <a:solidFill>
                <a:srgbClr val="002060"/>
              </a:solidFill>
              <a:effectLst/>
              <a:latin typeface="+mj-lt"/>
            </a:endParaRPr>
          </a:p>
        </p:txBody>
      </p:sp>
      <p:sp>
        <p:nvSpPr>
          <p:cNvPr id="21" name="Rectangle 4"/>
          <p:cNvSpPr/>
          <p:nvPr/>
        </p:nvSpPr>
        <p:spPr>
          <a:xfrm>
            <a:off x="844325" y="1196752"/>
            <a:ext cx="3096344" cy="707886"/>
          </a:xfrm>
          <a:prstGeom prst="rect">
            <a:avLst/>
          </a:prstGeom>
        </p:spPr>
        <p:txBody>
          <a:bodyPr wrap="square">
            <a:spAutoFit/>
          </a:bodyPr>
          <a:lstStyle/>
          <a:p>
            <a:r>
              <a:rPr lang="da-DK" sz="2000" b="1" dirty="0"/>
              <a:t>AMOC and Ocean Observations</a:t>
            </a:r>
          </a:p>
        </p:txBody>
      </p:sp>
      <p:sp>
        <p:nvSpPr>
          <p:cNvPr id="22" name="Rectangle 6"/>
          <p:cNvSpPr/>
          <p:nvPr/>
        </p:nvSpPr>
        <p:spPr>
          <a:xfrm>
            <a:off x="844325" y="4342036"/>
            <a:ext cx="1920654" cy="707886"/>
          </a:xfrm>
          <a:prstGeom prst="rect">
            <a:avLst/>
          </a:prstGeom>
        </p:spPr>
        <p:txBody>
          <a:bodyPr wrap="none">
            <a:spAutoFit/>
          </a:bodyPr>
          <a:lstStyle/>
          <a:p>
            <a:r>
              <a:rPr lang="en-GB" sz="2000" b="1" dirty="0" smtClean="0"/>
              <a:t>Scalability of </a:t>
            </a:r>
          </a:p>
          <a:p>
            <a:r>
              <a:rPr lang="en-GB" sz="2000" b="1" dirty="0" smtClean="0"/>
              <a:t>Climate Services</a:t>
            </a:r>
            <a:endParaRPr lang="en-GB" sz="2000" b="1" dirty="0"/>
          </a:p>
        </p:txBody>
      </p:sp>
      <p:sp>
        <p:nvSpPr>
          <p:cNvPr id="23" name="Rectangle 1"/>
          <p:cNvSpPr>
            <a:spLocks noChangeArrowheads="1"/>
          </p:cNvSpPr>
          <p:nvPr/>
        </p:nvSpPr>
        <p:spPr bwMode="auto">
          <a:xfrm>
            <a:off x="985648" y="3168537"/>
            <a:ext cx="3154303"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5734050" algn="r"/>
              </a:tabLst>
              <a:defRPr>
                <a:solidFill>
                  <a:schemeClr val="tx1"/>
                </a:solidFill>
                <a:latin typeface="Arial" pitchFamily="34" charset="0"/>
                <a:cs typeface="Arial" pitchFamily="34" charset="0"/>
              </a:defRPr>
            </a:lvl1pPr>
            <a:lvl2pPr fontAlgn="base">
              <a:spcBef>
                <a:spcPct val="0"/>
              </a:spcBef>
              <a:spcAft>
                <a:spcPct val="0"/>
              </a:spcAft>
              <a:tabLst>
                <a:tab pos="5734050" algn="r"/>
              </a:tabLst>
              <a:defRPr>
                <a:solidFill>
                  <a:schemeClr val="tx1"/>
                </a:solidFill>
                <a:latin typeface="Arial" pitchFamily="34" charset="0"/>
                <a:cs typeface="Arial" pitchFamily="34" charset="0"/>
              </a:defRPr>
            </a:lvl2pPr>
            <a:lvl3pPr fontAlgn="base">
              <a:spcBef>
                <a:spcPct val="0"/>
              </a:spcBef>
              <a:spcAft>
                <a:spcPct val="0"/>
              </a:spcAft>
              <a:tabLst>
                <a:tab pos="5734050" algn="r"/>
              </a:tabLst>
              <a:defRPr>
                <a:solidFill>
                  <a:schemeClr val="tx1"/>
                </a:solidFill>
                <a:latin typeface="Arial" pitchFamily="34" charset="0"/>
                <a:cs typeface="Arial" pitchFamily="34" charset="0"/>
              </a:defRPr>
            </a:lvl3pPr>
            <a:lvl4pPr fontAlgn="base">
              <a:spcBef>
                <a:spcPct val="0"/>
              </a:spcBef>
              <a:spcAft>
                <a:spcPct val="0"/>
              </a:spcAft>
              <a:tabLst>
                <a:tab pos="5734050" algn="r"/>
              </a:tabLst>
              <a:defRPr>
                <a:solidFill>
                  <a:schemeClr val="tx1"/>
                </a:solidFill>
                <a:latin typeface="Arial" pitchFamily="34" charset="0"/>
                <a:cs typeface="Arial" pitchFamily="34" charset="0"/>
              </a:defRPr>
            </a:lvl4pPr>
            <a:lvl5pPr fontAlgn="base">
              <a:spcBef>
                <a:spcPct val="0"/>
              </a:spcBef>
              <a:spcAft>
                <a:spcPct val="0"/>
              </a:spcAft>
              <a:tabLst>
                <a:tab pos="5734050" algn="r"/>
              </a:tabLst>
              <a:defRPr>
                <a:solidFill>
                  <a:schemeClr val="tx1"/>
                </a:solidFill>
                <a:latin typeface="Arial" pitchFamily="34" charset="0"/>
                <a:cs typeface="Arial" pitchFamily="34" charset="0"/>
              </a:defRPr>
            </a:lvl5pPr>
            <a:lvl6pPr fontAlgn="base">
              <a:spcBef>
                <a:spcPct val="0"/>
              </a:spcBef>
              <a:spcAft>
                <a:spcPct val="0"/>
              </a:spcAft>
              <a:tabLst>
                <a:tab pos="5734050" algn="r"/>
              </a:tabLst>
              <a:defRPr>
                <a:solidFill>
                  <a:schemeClr val="tx1"/>
                </a:solidFill>
                <a:latin typeface="Arial" pitchFamily="34" charset="0"/>
                <a:cs typeface="Arial" pitchFamily="34" charset="0"/>
              </a:defRPr>
            </a:lvl6pPr>
            <a:lvl7pPr fontAlgn="base">
              <a:spcBef>
                <a:spcPct val="0"/>
              </a:spcBef>
              <a:spcAft>
                <a:spcPct val="0"/>
              </a:spcAft>
              <a:tabLst>
                <a:tab pos="5734050" algn="r"/>
              </a:tabLst>
              <a:defRPr>
                <a:solidFill>
                  <a:schemeClr val="tx1"/>
                </a:solidFill>
                <a:latin typeface="Arial" pitchFamily="34" charset="0"/>
                <a:cs typeface="Arial" pitchFamily="34" charset="0"/>
              </a:defRPr>
            </a:lvl7pPr>
            <a:lvl8pPr fontAlgn="base">
              <a:spcBef>
                <a:spcPct val="0"/>
              </a:spcBef>
              <a:spcAft>
                <a:spcPct val="0"/>
              </a:spcAft>
              <a:tabLst>
                <a:tab pos="5734050" algn="r"/>
              </a:tabLst>
              <a:defRPr>
                <a:solidFill>
                  <a:schemeClr val="tx1"/>
                </a:solidFill>
                <a:latin typeface="Arial" pitchFamily="34" charset="0"/>
                <a:cs typeface="Arial" pitchFamily="34" charset="0"/>
              </a:defRPr>
            </a:lvl8pPr>
            <a:lvl9pPr fontAlgn="base">
              <a:spcBef>
                <a:spcPct val="0"/>
              </a:spcBef>
              <a:spcAft>
                <a:spcPct val="0"/>
              </a:spcAft>
              <a:tabLst>
                <a:tab pos="5734050" algn="r"/>
              </a:tabLst>
              <a:defRPr>
                <a:solidFill>
                  <a:schemeClr val="tx1"/>
                </a:solidFill>
                <a:latin typeface="Arial" pitchFamily="34" charset="0"/>
                <a:cs typeface="Arial" pitchFamily="34" charset="0"/>
              </a:defRPr>
            </a:lvl9pPr>
          </a:lstStyle>
          <a:p>
            <a:pPr lvl="0"/>
            <a:r>
              <a:rPr lang="en-GB" altLang="en-US" sz="1400" dirty="0">
                <a:solidFill>
                  <a:srgbClr val="002060"/>
                </a:solidFill>
                <a:latin typeface="+mj-lt"/>
                <a:ea typeface="Arial" pitchFamily="34" charset="0"/>
              </a:rPr>
              <a:t>Arctic weather systems and their </a:t>
            </a:r>
            <a:r>
              <a:rPr lang="en-GB" altLang="en-US" sz="1400" dirty="0" smtClean="0">
                <a:solidFill>
                  <a:srgbClr val="002060"/>
                </a:solidFill>
                <a:latin typeface="+mj-lt"/>
                <a:ea typeface="Arial" pitchFamily="34" charset="0"/>
              </a:rPr>
              <a:t>extremes</a:t>
            </a:r>
            <a:endParaRPr lang="en-GB" altLang="en-US" sz="1400" dirty="0">
              <a:solidFill>
                <a:srgbClr val="002060"/>
              </a:solidFill>
              <a:latin typeface="+mj-lt"/>
              <a:ea typeface="Arial" pitchFamily="34" charset="0"/>
            </a:endParaRPr>
          </a:p>
          <a:p>
            <a:pPr lvl="0"/>
            <a:r>
              <a:rPr lang="en-GB" altLang="en-US" sz="1400" dirty="0">
                <a:solidFill>
                  <a:srgbClr val="002060"/>
                </a:solidFill>
                <a:latin typeface="+mj-lt"/>
                <a:ea typeface="Arial" pitchFamily="34" charset="0"/>
              </a:rPr>
              <a:t>Arctic </a:t>
            </a:r>
            <a:r>
              <a:rPr lang="en-GB" altLang="en-US" sz="1400" dirty="0" smtClean="0">
                <a:solidFill>
                  <a:srgbClr val="002060"/>
                </a:solidFill>
                <a:latin typeface="+mj-lt"/>
                <a:ea typeface="Arial" pitchFamily="34" charset="0"/>
              </a:rPr>
              <a:t>(Polar</a:t>
            </a:r>
            <a:r>
              <a:rPr lang="en-GB" altLang="en-US" sz="1400" dirty="0">
                <a:solidFill>
                  <a:srgbClr val="002060"/>
                </a:solidFill>
                <a:latin typeface="+mj-lt"/>
                <a:ea typeface="Arial" pitchFamily="34" charset="0"/>
              </a:rPr>
              <a:t>) </a:t>
            </a:r>
            <a:r>
              <a:rPr lang="en-GB" altLang="en-US" sz="1400" dirty="0" smtClean="0">
                <a:solidFill>
                  <a:srgbClr val="002060"/>
                </a:solidFill>
                <a:latin typeface="+mj-lt"/>
                <a:ea typeface="Arial" pitchFamily="34" charset="0"/>
              </a:rPr>
              <a:t>warming</a:t>
            </a:r>
          </a:p>
          <a:p>
            <a:pPr lvl="0"/>
            <a:r>
              <a:rPr lang="en-GB" altLang="en-US" sz="1400" dirty="0" smtClean="0">
                <a:solidFill>
                  <a:srgbClr val="002060"/>
                </a:solidFill>
                <a:latin typeface="+mj-lt"/>
                <a:ea typeface="Arial" pitchFamily="34" charset="0"/>
              </a:rPr>
              <a:t>Predictability </a:t>
            </a:r>
            <a:r>
              <a:rPr lang="en-GB" altLang="en-US" sz="1400" dirty="0">
                <a:solidFill>
                  <a:srgbClr val="002060"/>
                </a:solidFill>
                <a:latin typeface="+mj-lt"/>
                <a:ea typeface="Arial" pitchFamily="34" charset="0"/>
              </a:rPr>
              <a:t>and </a:t>
            </a:r>
            <a:r>
              <a:rPr lang="en-GB" altLang="en-US" sz="1400" dirty="0" smtClean="0">
                <a:solidFill>
                  <a:srgbClr val="002060"/>
                </a:solidFill>
                <a:latin typeface="+mj-lt"/>
                <a:ea typeface="Arial" pitchFamily="34" charset="0"/>
              </a:rPr>
              <a:t>Model </a:t>
            </a:r>
            <a:r>
              <a:rPr lang="en-GB" altLang="en-US" sz="1400" dirty="0">
                <a:solidFill>
                  <a:srgbClr val="002060"/>
                </a:solidFill>
                <a:latin typeface="+mj-lt"/>
                <a:ea typeface="Arial" pitchFamily="34" charset="0"/>
              </a:rPr>
              <a:t>U</a:t>
            </a:r>
            <a:r>
              <a:rPr lang="en-GB" altLang="en-US" sz="1400" dirty="0" smtClean="0">
                <a:solidFill>
                  <a:srgbClr val="002060"/>
                </a:solidFill>
                <a:latin typeface="+mj-lt"/>
                <a:ea typeface="Arial" pitchFamily="34" charset="0"/>
              </a:rPr>
              <a:t>ncertainty</a:t>
            </a:r>
          </a:p>
          <a:p>
            <a:pPr lvl="0"/>
            <a:r>
              <a:rPr lang="en-GB" altLang="en-US" sz="1400" dirty="0" smtClean="0">
                <a:solidFill>
                  <a:srgbClr val="002060"/>
                </a:solidFill>
                <a:latin typeface="+mj-lt"/>
                <a:ea typeface="Arial" pitchFamily="34" charset="0"/>
              </a:rPr>
              <a:t>Safe </a:t>
            </a:r>
            <a:r>
              <a:rPr lang="en-GB" altLang="en-US" sz="1400" dirty="0">
                <a:solidFill>
                  <a:srgbClr val="002060"/>
                </a:solidFill>
                <a:latin typeface="+mj-lt"/>
                <a:ea typeface="Arial" pitchFamily="34" charset="0"/>
              </a:rPr>
              <a:t>Operations in the Arctic</a:t>
            </a:r>
            <a:r>
              <a:rPr lang="en-GB" altLang="en-US" sz="1200" dirty="0">
                <a:solidFill>
                  <a:srgbClr val="002060"/>
                </a:solidFill>
                <a:latin typeface="+mj-lt"/>
                <a:ea typeface="Arial" pitchFamily="34" charset="0"/>
              </a:rPr>
              <a:t>	</a:t>
            </a:r>
          </a:p>
        </p:txBody>
      </p:sp>
      <p:sp>
        <p:nvSpPr>
          <p:cNvPr id="24" name="Rectangle 1"/>
          <p:cNvSpPr>
            <a:spLocks noChangeArrowheads="1"/>
          </p:cNvSpPr>
          <p:nvPr/>
        </p:nvSpPr>
        <p:spPr bwMode="auto">
          <a:xfrm>
            <a:off x="894295" y="5031092"/>
            <a:ext cx="29964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5734050" algn="r"/>
              </a:tabLst>
              <a:defRPr>
                <a:solidFill>
                  <a:schemeClr val="tx1"/>
                </a:solidFill>
                <a:latin typeface="Arial" pitchFamily="34" charset="0"/>
                <a:cs typeface="Arial" pitchFamily="34" charset="0"/>
              </a:defRPr>
            </a:lvl1pPr>
            <a:lvl2pPr fontAlgn="base">
              <a:spcBef>
                <a:spcPct val="0"/>
              </a:spcBef>
              <a:spcAft>
                <a:spcPct val="0"/>
              </a:spcAft>
              <a:tabLst>
                <a:tab pos="5734050" algn="r"/>
              </a:tabLst>
              <a:defRPr>
                <a:solidFill>
                  <a:schemeClr val="tx1"/>
                </a:solidFill>
                <a:latin typeface="Arial" pitchFamily="34" charset="0"/>
                <a:cs typeface="Arial" pitchFamily="34" charset="0"/>
              </a:defRPr>
            </a:lvl2pPr>
            <a:lvl3pPr fontAlgn="base">
              <a:spcBef>
                <a:spcPct val="0"/>
              </a:spcBef>
              <a:spcAft>
                <a:spcPct val="0"/>
              </a:spcAft>
              <a:tabLst>
                <a:tab pos="5734050" algn="r"/>
              </a:tabLst>
              <a:defRPr>
                <a:solidFill>
                  <a:schemeClr val="tx1"/>
                </a:solidFill>
                <a:latin typeface="Arial" pitchFamily="34" charset="0"/>
                <a:cs typeface="Arial" pitchFamily="34" charset="0"/>
              </a:defRPr>
            </a:lvl3pPr>
            <a:lvl4pPr fontAlgn="base">
              <a:spcBef>
                <a:spcPct val="0"/>
              </a:spcBef>
              <a:spcAft>
                <a:spcPct val="0"/>
              </a:spcAft>
              <a:tabLst>
                <a:tab pos="5734050" algn="r"/>
              </a:tabLst>
              <a:defRPr>
                <a:solidFill>
                  <a:schemeClr val="tx1"/>
                </a:solidFill>
                <a:latin typeface="Arial" pitchFamily="34" charset="0"/>
                <a:cs typeface="Arial" pitchFamily="34" charset="0"/>
              </a:defRPr>
            </a:lvl4pPr>
            <a:lvl5pPr fontAlgn="base">
              <a:spcBef>
                <a:spcPct val="0"/>
              </a:spcBef>
              <a:spcAft>
                <a:spcPct val="0"/>
              </a:spcAft>
              <a:tabLst>
                <a:tab pos="5734050" algn="r"/>
              </a:tabLst>
              <a:defRPr>
                <a:solidFill>
                  <a:schemeClr val="tx1"/>
                </a:solidFill>
                <a:latin typeface="Arial" pitchFamily="34" charset="0"/>
                <a:cs typeface="Arial" pitchFamily="34" charset="0"/>
              </a:defRPr>
            </a:lvl5pPr>
            <a:lvl6pPr fontAlgn="base">
              <a:spcBef>
                <a:spcPct val="0"/>
              </a:spcBef>
              <a:spcAft>
                <a:spcPct val="0"/>
              </a:spcAft>
              <a:tabLst>
                <a:tab pos="5734050" algn="r"/>
              </a:tabLst>
              <a:defRPr>
                <a:solidFill>
                  <a:schemeClr val="tx1"/>
                </a:solidFill>
                <a:latin typeface="Arial" pitchFamily="34" charset="0"/>
                <a:cs typeface="Arial" pitchFamily="34" charset="0"/>
              </a:defRPr>
            </a:lvl6pPr>
            <a:lvl7pPr fontAlgn="base">
              <a:spcBef>
                <a:spcPct val="0"/>
              </a:spcBef>
              <a:spcAft>
                <a:spcPct val="0"/>
              </a:spcAft>
              <a:tabLst>
                <a:tab pos="5734050" algn="r"/>
              </a:tabLst>
              <a:defRPr>
                <a:solidFill>
                  <a:schemeClr val="tx1"/>
                </a:solidFill>
                <a:latin typeface="Arial" pitchFamily="34" charset="0"/>
                <a:cs typeface="Arial" pitchFamily="34" charset="0"/>
              </a:defRPr>
            </a:lvl7pPr>
            <a:lvl8pPr fontAlgn="base">
              <a:spcBef>
                <a:spcPct val="0"/>
              </a:spcBef>
              <a:spcAft>
                <a:spcPct val="0"/>
              </a:spcAft>
              <a:tabLst>
                <a:tab pos="5734050" algn="r"/>
              </a:tabLst>
              <a:defRPr>
                <a:solidFill>
                  <a:schemeClr val="tx1"/>
                </a:solidFill>
                <a:latin typeface="Arial" pitchFamily="34" charset="0"/>
                <a:cs typeface="Arial" pitchFamily="34" charset="0"/>
              </a:defRPr>
            </a:lvl8pPr>
            <a:lvl9pPr fontAlgn="base">
              <a:spcBef>
                <a:spcPct val="0"/>
              </a:spcBef>
              <a:spcAft>
                <a:spcPct val="0"/>
              </a:spcAft>
              <a:tabLst>
                <a:tab pos="5734050" algn="r"/>
              </a:tabLst>
              <a:defRPr>
                <a:solidFill>
                  <a:schemeClr val="tx1"/>
                </a:solidFill>
                <a:latin typeface="Arial" pitchFamily="34" charset="0"/>
                <a:cs typeface="Arial" pitchFamily="34" charset="0"/>
              </a:defRPr>
            </a:lvl9pPr>
          </a:lstStyle>
          <a:p>
            <a:pPr lvl="0"/>
            <a:r>
              <a:rPr lang="en-GB" altLang="en-US" sz="1400" dirty="0" smtClean="0">
                <a:solidFill>
                  <a:srgbClr val="002060"/>
                </a:solidFill>
                <a:latin typeface="+mj-lt"/>
                <a:ea typeface="Arial" pitchFamily="34" charset="0"/>
              </a:rPr>
              <a:t>Scalability of fish forecasts</a:t>
            </a:r>
            <a:r>
              <a:rPr lang="en-GB" altLang="en-US" sz="1200" dirty="0">
                <a:solidFill>
                  <a:srgbClr val="002060"/>
                </a:solidFill>
                <a:latin typeface="+mj-lt"/>
                <a:ea typeface="Arial" pitchFamily="34" charset="0"/>
              </a:rPr>
              <a:t>	</a:t>
            </a:r>
          </a:p>
        </p:txBody>
      </p:sp>
      <p:sp>
        <p:nvSpPr>
          <p:cNvPr id="25" name="Rectangle 1"/>
          <p:cNvSpPr>
            <a:spLocks noChangeArrowheads="1"/>
          </p:cNvSpPr>
          <p:nvPr/>
        </p:nvSpPr>
        <p:spPr bwMode="auto">
          <a:xfrm>
            <a:off x="887353" y="5987445"/>
            <a:ext cx="301028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5734050" algn="r"/>
              </a:tabLst>
              <a:defRPr>
                <a:solidFill>
                  <a:schemeClr val="tx1"/>
                </a:solidFill>
                <a:latin typeface="Arial" pitchFamily="34" charset="0"/>
                <a:cs typeface="Arial" pitchFamily="34" charset="0"/>
              </a:defRPr>
            </a:lvl1pPr>
            <a:lvl2pPr fontAlgn="base">
              <a:spcBef>
                <a:spcPct val="0"/>
              </a:spcBef>
              <a:spcAft>
                <a:spcPct val="0"/>
              </a:spcAft>
              <a:tabLst>
                <a:tab pos="5734050" algn="r"/>
              </a:tabLst>
              <a:defRPr>
                <a:solidFill>
                  <a:schemeClr val="tx1"/>
                </a:solidFill>
                <a:latin typeface="Arial" pitchFamily="34" charset="0"/>
                <a:cs typeface="Arial" pitchFamily="34" charset="0"/>
              </a:defRPr>
            </a:lvl2pPr>
            <a:lvl3pPr fontAlgn="base">
              <a:spcBef>
                <a:spcPct val="0"/>
              </a:spcBef>
              <a:spcAft>
                <a:spcPct val="0"/>
              </a:spcAft>
              <a:tabLst>
                <a:tab pos="5734050" algn="r"/>
              </a:tabLst>
              <a:defRPr>
                <a:solidFill>
                  <a:schemeClr val="tx1"/>
                </a:solidFill>
                <a:latin typeface="Arial" pitchFamily="34" charset="0"/>
                <a:cs typeface="Arial" pitchFamily="34" charset="0"/>
              </a:defRPr>
            </a:lvl3pPr>
            <a:lvl4pPr fontAlgn="base">
              <a:spcBef>
                <a:spcPct val="0"/>
              </a:spcBef>
              <a:spcAft>
                <a:spcPct val="0"/>
              </a:spcAft>
              <a:tabLst>
                <a:tab pos="5734050" algn="r"/>
              </a:tabLst>
              <a:defRPr>
                <a:solidFill>
                  <a:schemeClr val="tx1"/>
                </a:solidFill>
                <a:latin typeface="Arial" pitchFamily="34" charset="0"/>
                <a:cs typeface="Arial" pitchFamily="34" charset="0"/>
              </a:defRPr>
            </a:lvl4pPr>
            <a:lvl5pPr fontAlgn="base">
              <a:spcBef>
                <a:spcPct val="0"/>
              </a:spcBef>
              <a:spcAft>
                <a:spcPct val="0"/>
              </a:spcAft>
              <a:tabLst>
                <a:tab pos="5734050" algn="r"/>
              </a:tabLst>
              <a:defRPr>
                <a:solidFill>
                  <a:schemeClr val="tx1"/>
                </a:solidFill>
                <a:latin typeface="Arial" pitchFamily="34" charset="0"/>
                <a:cs typeface="Arial" pitchFamily="34" charset="0"/>
              </a:defRPr>
            </a:lvl5pPr>
            <a:lvl6pPr fontAlgn="base">
              <a:spcBef>
                <a:spcPct val="0"/>
              </a:spcBef>
              <a:spcAft>
                <a:spcPct val="0"/>
              </a:spcAft>
              <a:tabLst>
                <a:tab pos="5734050" algn="r"/>
              </a:tabLst>
              <a:defRPr>
                <a:solidFill>
                  <a:schemeClr val="tx1"/>
                </a:solidFill>
                <a:latin typeface="Arial" pitchFamily="34" charset="0"/>
                <a:cs typeface="Arial" pitchFamily="34" charset="0"/>
              </a:defRPr>
            </a:lvl6pPr>
            <a:lvl7pPr fontAlgn="base">
              <a:spcBef>
                <a:spcPct val="0"/>
              </a:spcBef>
              <a:spcAft>
                <a:spcPct val="0"/>
              </a:spcAft>
              <a:tabLst>
                <a:tab pos="5734050" algn="r"/>
              </a:tabLst>
              <a:defRPr>
                <a:solidFill>
                  <a:schemeClr val="tx1"/>
                </a:solidFill>
                <a:latin typeface="Arial" pitchFamily="34" charset="0"/>
                <a:cs typeface="Arial" pitchFamily="34" charset="0"/>
              </a:defRPr>
            </a:lvl7pPr>
            <a:lvl8pPr fontAlgn="base">
              <a:spcBef>
                <a:spcPct val="0"/>
              </a:spcBef>
              <a:spcAft>
                <a:spcPct val="0"/>
              </a:spcAft>
              <a:tabLst>
                <a:tab pos="5734050" algn="r"/>
              </a:tabLst>
              <a:defRPr>
                <a:solidFill>
                  <a:schemeClr val="tx1"/>
                </a:solidFill>
                <a:latin typeface="Arial" pitchFamily="34" charset="0"/>
                <a:cs typeface="Arial" pitchFamily="34" charset="0"/>
              </a:defRPr>
            </a:lvl8pPr>
            <a:lvl9pPr fontAlgn="base">
              <a:spcBef>
                <a:spcPct val="0"/>
              </a:spcBef>
              <a:spcAft>
                <a:spcPct val="0"/>
              </a:spcAft>
              <a:tabLst>
                <a:tab pos="5734050" algn="r"/>
              </a:tabLst>
              <a:defRPr>
                <a:solidFill>
                  <a:schemeClr val="tx1"/>
                </a:solidFill>
                <a:latin typeface="Arial" pitchFamily="34" charset="0"/>
                <a:cs typeface="Arial" pitchFamily="34" charset="0"/>
              </a:defRPr>
            </a:lvl9pPr>
          </a:lstStyle>
          <a:p>
            <a:pPr lvl="0"/>
            <a:r>
              <a:rPr lang="en-GB" altLang="en-US" sz="1400" dirty="0">
                <a:solidFill>
                  <a:srgbClr val="002060"/>
                </a:solidFill>
                <a:latin typeface="+mj-lt"/>
                <a:ea typeface="Arial" pitchFamily="34" charset="0"/>
              </a:rPr>
              <a:t>Human health and </a:t>
            </a:r>
            <a:r>
              <a:rPr lang="en-GB" altLang="en-US" sz="1400" dirty="0" smtClean="0">
                <a:solidFill>
                  <a:srgbClr val="002060"/>
                </a:solidFill>
                <a:latin typeface="+mj-lt"/>
                <a:ea typeface="Arial" pitchFamily="34" charset="0"/>
              </a:rPr>
              <a:t>adaptation</a:t>
            </a:r>
          </a:p>
          <a:p>
            <a:pPr lvl="0"/>
            <a:r>
              <a:rPr lang="en-GB" altLang="en-US" sz="1400" dirty="0" smtClean="0">
                <a:solidFill>
                  <a:srgbClr val="002060"/>
                </a:solidFill>
                <a:latin typeface="+mj-lt"/>
                <a:ea typeface="Arial" pitchFamily="34" charset="0"/>
              </a:rPr>
              <a:t>Research </a:t>
            </a:r>
            <a:r>
              <a:rPr lang="en-GB" altLang="en-US" sz="1400" dirty="0">
                <a:solidFill>
                  <a:srgbClr val="002060"/>
                </a:solidFill>
                <a:latin typeface="+mj-lt"/>
                <a:ea typeface="Arial" pitchFamily="34" charset="0"/>
              </a:rPr>
              <a:t>&amp; indigenous </a:t>
            </a:r>
            <a:r>
              <a:rPr lang="en-GB" altLang="en-US" sz="1400" dirty="0" smtClean="0">
                <a:solidFill>
                  <a:srgbClr val="002060"/>
                </a:solidFill>
                <a:latin typeface="+mj-lt"/>
                <a:ea typeface="Arial" pitchFamily="34" charset="0"/>
              </a:rPr>
              <a:t>communities</a:t>
            </a:r>
            <a:r>
              <a:rPr lang="en-GB" altLang="en-US" sz="1600" dirty="0">
                <a:solidFill>
                  <a:srgbClr val="002060"/>
                </a:solidFill>
                <a:latin typeface="+mj-lt"/>
                <a:ea typeface="Arial" pitchFamily="34" charset="0"/>
              </a:rPr>
              <a:t>	</a:t>
            </a:r>
          </a:p>
        </p:txBody>
      </p:sp>
      <p:sp>
        <p:nvSpPr>
          <p:cNvPr id="26" name="Rectangle 5"/>
          <p:cNvSpPr/>
          <p:nvPr/>
        </p:nvSpPr>
        <p:spPr>
          <a:xfrm>
            <a:off x="828799" y="2768427"/>
            <a:ext cx="3102260" cy="400110"/>
          </a:xfrm>
          <a:prstGeom prst="rect">
            <a:avLst/>
          </a:prstGeom>
        </p:spPr>
        <p:txBody>
          <a:bodyPr wrap="none">
            <a:spAutoFit/>
          </a:bodyPr>
          <a:lstStyle/>
          <a:p>
            <a:r>
              <a:rPr lang="en-GB" sz="2000" b="1" dirty="0"/>
              <a:t>Arctic Weather and </a:t>
            </a:r>
            <a:r>
              <a:rPr lang="en-GB" sz="2000" b="1" dirty="0" smtClean="0"/>
              <a:t>Climate</a:t>
            </a:r>
            <a:endParaRPr lang="en-GB" sz="2000" b="1" dirty="0"/>
          </a:p>
        </p:txBody>
      </p:sp>
      <p:sp>
        <p:nvSpPr>
          <p:cNvPr id="28" name="Tekstboks 27"/>
          <p:cNvSpPr txBox="1"/>
          <p:nvPr/>
        </p:nvSpPr>
        <p:spPr>
          <a:xfrm>
            <a:off x="7322072" y="2962667"/>
            <a:ext cx="1741439" cy="584775"/>
          </a:xfrm>
          <a:prstGeom prst="rect">
            <a:avLst/>
          </a:prstGeom>
          <a:noFill/>
        </p:spPr>
        <p:txBody>
          <a:bodyPr wrap="none" rtlCol="0">
            <a:spAutoFit/>
          </a:bodyPr>
          <a:lstStyle/>
          <a:p>
            <a:r>
              <a:rPr lang="en-GB" dirty="0" smtClean="0"/>
              <a:t>Steffen </a:t>
            </a:r>
            <a:r>
              <a:rPr lang="en-GB" dirty="0" smtClean="0"/>
              <a:t>M. Olsen</a:t>
            </a:r>
            <a:endParaRPr lang="en-GB" dirty="0" smtClean="0"/>
          </a:p>
          <a:p>
            <a:pPr algn="ctr"/>
            <a:r>
              <a:rPr lang="en-GB" sz="1400" dirty="0" smtClean="0"/>
              <a:t>DMI</a:t>
            </a:r>
            <a:endParaRPr lang="en-GB" sz="1400" dirty="0"/>
          </a:p>
        </p:txBody>
      </p:sp>
      <p:sp>
        <p:nvSpPr>
          <p:cNvPr id="29" name="Tekstboks 28"/>
          <p:cNvSpPr txBox="1"/>
          <p:nvPr/>
        </p:nvSpPr>
        <p:spPr>
          <a:xfrm>
            <a:off x="7393342" y="1384478"/>
            <a:ext cx="1571145" cy="861774"/>
          </a:xfrm>
          <a:prstGeom prst="rect">
            <a:avLst/>
          </a:prstGeom>
          <a:noFill/>
        </p:spPr>
        <p:txBody>
          <a:bodyPr wrap="square" rtlCol="0">
            <a:spAutoFit/>
          </a:bodyPr>
          <a:lstStyle/>
          <a:p>
            <a:r>
              <a:rPr lang="en-GB" dirty="0" smtClean="0"/>
              <a:t>Gerard McCarthy</a:t>
            </a:r>
          </a:p>
          <a:p>
            <a:r>
              <a:rPr lang="en-GB" sz="1400" dirty="0" err="1" smtClean="0"/>
              <a:t>Maynooth</a:t>
            </a:r>
            <a:r>
              <a:rPr lang="en-GB" sz="1400" dirty="0" smtClean="0"/>
              <a:t> Univ.</a:t>
            </a:r>
            <a:endParaRPr lang="en-GB" sz="1400" dirty="0"/>
          </a:p>
        </p:txBody>
      </p:sp>
      <p:sp>
        <p:nvSpPr>
          <p:cNvPr id="30" name="Tekstboks 29"/>
          <p:cNvSpPr txBox="1"/>
          <p:nvPr/>
        </p:nvSpPr>
        <p:spPr>
          <a:xfrm>
            <a:off x="7393342" y="4415732"/>
            <a:ext cx="1291123" cy="646331"/>
          </a:xfrm>
          <a:prstGeom prst="rect">
            <a:avLst/>
          </a:prstGeom>
          <a:noFill/>
        </p:spPr>
        <p:txBody>
          <a:bodyPr wrap="none" rtlCol="0">
            <a:spAutoFit/>
          </a:bodyPr>
          <a:lstStyle/>
          <a:p>
            <a:r>
              <a:rPr lang="en-GB" dirty="0" smtClean="0"/>
              <a:t>Mark Payne</a:t>
            </a:r>
          </a:p>
          <a:p>
            <a:r>
              <a:rPr lang="en-GB" dirty="0"/>
              <a:t> </a:t>
            </a:r>
            <a:r>
              <a:rPr lang="en-GB" sz="1400" dirty="0" smtClean="0"/>
              <a:t>DTU-Aqua</a:t>
            </a:r>
            <a:endParaRPr lang="en-GB" sz="1400" dirty="0"/>
          </a:p>
        </p:txBody>
      </p:sp>
      <p:sp>
        <p:nvSpPr>
          <p:cNvPr id="31" name="Tekstboks 30"/>
          <p:cNvSpPr txBox="1"/>
          <p:nvPr/>
        </p:nvSpPr>
        <p:spPr>
          <a:xfrm>
            <a:off x="7474172" y="5351221"/>
            <a:ext cx="1582551" cy="584775"/>
          </a:xfrm>
          <a:prstGeom prst="rect">
            <a:avLst/>
          </a:prstGeom>
          <a:noFill/>
        </p:spPr>
        <p:txBody>
          <a:bodyPr wrap="square" rtlCol="0">
            <a:spAutoFit/>
          </a:bodyPr>
          <a:lstStyle/>
          <a:p>
            <a:r>
              <a:rPr lang="en-GB" dirty="0" smtClean="0"/>
              <a:t>Joan </a:t>
            </a:r>
            <a:r>
              <a:rPr lang="en-GB" dirty="0" smtClean="0"/>
              <a:t>Ballester</a:t>
            </a:r>
            <a:endParaRPr lang="en-GB" dirty="0"/>
          </a:p>
          <a:p>
            <a:pPr algn="ctr"/>
            <a:r>
              <a:rPr lang="en-GB" sz="1400" dirty="0" err="1" smtClean="0"/>
              <a:t>ISGlobal</a:t>
            </a:r>
            <a:endParaRPr lang="en-GB" sz="1400" dirty="0"/>
          </a:p>
        </p:txBody>
      </p:sp>
    </p:spTree>
    <p:extLst>
      <p:ext uri="{BB962C8B-B14F-4D97-AF65-F5344CB8AC3E}">
        <p14:creationId xmlns:p14="http://schemas.microsoft.com/office/powerpoint/2010/main" val="26997894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b="1" dirty="0" smtClean="0"/>
              <a:t>Policy briefings </a:t>
            </a:r>
            <a:r>
              <a:rPr lang="da-DK" b="1" dirty="0" err="1" smtClean="0"/>
              <a:t>planned</a:t>
            </a:r>
            <a:r>
              <a:rPr lang="da-DK" b="1" dirty="0" smtClean="0"/>
              <a:t> in 2020</a:t>
            </a:r>
            <a:endParaRPr lang="en-GB" b="1" dirty="0"/>
          </a:p>
        </p:txBody>
      </p:sp>
      <p:sp>
        <p:nvSpPr>
          <p:cNvPr id="4" name="Rectangle 3"/>
          <p:cNvSpPr/>
          <p:nvPr/>
        </p:nvSpPr>
        <p:spPr>
          <a:xfrm>
            <a:off x="1108198" y="764704"/>
            <a:ext cx="3679825" cy="6093296"/>
          </a:xfrm>
          <a:prstGeom prst="rect">
            <a:avLst/>
          </a:prstGeom>
          <a:solidFill>
            <a:srgbClr val="2A2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200" i="1" dirty="0">
              <a:solidFill>
                <a:srgbClr val="63CAF2"/>
              </a:solidFill>
            </a:endParaRPr>
          </a:p>
        </p:txBody>
      </p:sp>
      <p:sp>
        <p:nvSpPr>
          <p:cNvPr id="5" name="Rectangle 4"/>
          <p:cNvSpPr/>
          <p:nvPr/>
        </p:nvSpPr>
        <p:spPr>
          <a:xfrm>
            <a:off x="5212654" y="764704"/>
            <a:ext cx="3679825" cy="6093296"/>
          </a:xfrm>
          <a:prstGeom prst="rect">
            <a:avLst/>
          </a:prstGeom>
          <a:solidFill>
            <a:srgbClr val="2A2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5346326" y="980728"/>
            <a:ext cx="3402138" cy="5877272"/>
          </a:xfrm>
        </p:spPr>
        <p:txBody>
          <a:bodyPr>
            <a:normAutofit fontScale="92500" lnSpcReduction="20000"/>
          </a:bodyPr>
          <a:lstStyle/>
          <a:p>
            <a:pPr marL="0" indent="0" algn="ctr">
              <a:buNone/>
            </a:pPr>
            <a:r>
              <a:rPr lang="da-DK" sz="2600" dirty="0" smtClean="0">
                <a:solidFill>
                  <a:schemeClr val="bg1"/>
                </a:solidFill>
              </a:rPr>
              <a:t>November 2020</a:t>
            </a:r>
          </a:p>
          <a:p>
            <a:pPr marL="0" indent="0" algn="ctr">
              <a:buNone/>
            </a:pPr>
            <a:r>
              <a:rPr lang="en-GB" sz="2600" b="1" dirty="0">
                <a:solidFill>
                  <a:schemeClr val="bg1"/>
                </a:solidFill>
              </a:rPr>
              <a:t>Can we use climate modelling to forecast fish distribution and abundance in the </a:t>
            </a:r>
            <a:r>
              <a:rPr lang="en-GB" sz="2600" b="1" dirty="0" smtClean="0">
                <a:solidFill>
                  <a:schemeClr val="bg1"/>
                </a:solidFill>
              </a:rPr>
              <a:t>Atlantic?</a:t>
            </a:r>
          </a:p>
          <a:p>
            <a:pPr marL="0" indent="0" algn="ctr">
              <a:buNone/>
            </a:pPr>
            <a:endParaRPr lang="da-DK" sz="1100" dirty="0" smtClean="0">
              <a:solidFill>
                <a:schemeClr val="bg1"/>
              </a:solidFill>
            </a:endParaRPr>
          </a:p>
          <a:p>
            <a:pPr marL="0" indent="0" algn="ctr">
              <a:buNone/>
            </a:pPr>
            <a:endParaRPr lang="en-GB" sz="1700" dirty="0" smtClean="0">
              <a:solidFill>
                <a:schemeClr val="bg1"/>
              </a:solidFill>
            </a:endParaRPr>
          </a:p>
          <a:p>
            <a:pPr marL="0" indent="0" algn="ctr">
              <a:buNone/>
            </a:pPr>
            <a:r>
              <a:rPr lang="en-GB" sz="1900" dirty="0" smtClean="0">
                <a:solidFill>
                  <a:schemeClr val="bg1"/>
                </a:solidFill>
              </a:rPr>
              <a:t>At the European </a:t>
            </a:r>
            <a:r>
              <a:rPr lang="en-GB" sz="1900" dirty="0">
                <a:solidFill>
                  <a:schemeClr val="bg1"/>
                </a:solidFill>
              </a:rPr>
              <a:t>Parliament</a:t>
            </a:r>
          </a:p>
          <a:p>
            <a:pPr marL="0" indent="0" algn="ctr">
              <a:buNone/>
            </a:pPr>
            <a:r>
              <a:rPr lang="da-DK" sz="1900" b="1" dirty="0">
                <a:solidFill>
                  <a:schemeClr val="bg1"/>
                </a:solidFill>
              </a:rPr>
              <a:t> </a:t>
            </a:r>
          </a:p>
          <a:p>
            <a:pPr marL="0" indent="0" algn="ctr">
              <a:buNone/>
            </a:pPr>
            <a:endParaRPr lang="da-DK" sz="2600" b="1" dirty="0">
              <a:solidFill>
                <a:schemeClr val="bg1"/>
              </a:solidFill>
            </a:endParaRPr>
          </a:p>
          <a:p>
            <a:pPr marL="0" indent="0" algn="ctr">
              <a:buNone/>
            </a:pPr>
            <a:endParaRPr lang="da-DK" sz="2400" i="1" dirty="0">
              <a:solidFill>
                <a:schemeClr val="bg1"/>
              </a:solidFill>
            </a:endParaRPr>
          </a:p>
          <a:p>
            <a:pPr marL="0" indent="0" algn="ctr">
              <a:buNone/>
            </a:pPr>
            <a:endParaRPr lang="da-DK" sz="2200" i="1" dirty="0" smtClean="0">
              <a:solidFill>
                <a:schemeClr val="bg1"/>
              </a:solidFill>
            </a:endParaRPr>
          </a:p>
          <a:p>
            <a:pPr marL="0" indent="0" algn="ctr">
              <a:buNone/>
            </a:pPr>
            <a:endParaRPr lang="da-DK" sz="2200" i="1" dirty="0">
              <a:solidFill>
                <a:schemeClr val="bg1"/>
              </a:solidFill>
            </a:endParaRPr>
          </a:p>
          <a:p>
            <a:pPr marL="0" indent="0" algn="ctr">
              <a:buNone/>
            </a:pPr>
            <a:endParaRPr lang="da-DK" sz="2200" i="1" dirty="0" smtClean="0">
              <a:solidFill>
                <a:schemeClr val="bg1"/>
              </a:solidFill>
            </a:endParaRPr>
          </a:p>
          <a:p>
            <a:pPr marL="0" indent="0" algn="ctr">
              <a:buNone/>
            </a:pPr>
            <a:r>
              <a:rPr lang="en-GB" sz="1900" i="1" dirty="0" smtClean="0">
                <a:solidFill>
                  <a:schemeClr val="bg1"/>
                </a:solidFill>
              </a:rPr>
              <a:t>In </a:t>
            </a:r>
            <a:r>
              <a:rPr lang="en-GB" sz="1900" i="1" dirty="0">
                <a:solidFill>
                  <a:schemeClr val="bg1"/>
                </a:solidFill>
              </a:rPr>
              <a:t>collaboration with </a:t>
            </a:r>
            <a:endParaRPr lang="en-GB" sz="1900" i="1" dirty="0" smtClean="0">
              <a:solidFill>
                <a:schemeClr val="bg1"/>
              </a:solidFill>
            </a:endParaRPr>
          </a:p>
          <a:p>
            <a:pPr marL="0" indent="0" algn="ctr">
              <a:buNone/>
            </a:pPr>
            <a:r>
              <a:rPr lang="en-GB" sz="1900" dirty="0" smtClean="0">
                <a:solidFill>
                  <a:schemeClr val="bg1"/>
                </a:solidFill>
              </a:rPr>
              <a:t>European </a:t>
            </a:r>
            <a:r>
              <a:rPr lang="en-GB" sz="1900" dirty="0">
                <a:solidFill>
                  <a:schemeClr val="bg1"/>
                </a:solidFill>
              </a:rPr>
              <a:t>Parliament Intergroup on Climate Change, Biodiversity and Sustainable Development </a:t>
            </a:r>
            <a:endParaRPr lang="en-GB" sz="1900" dirty="0" smtClean="0">
              <a:solidFill>
                <a:schemeClr val="bg1"/>
              </a:solidFill>
            </a:endParaRPr>
          </a:p>
          <a:p>
            <a:pPr marL="0" indent="0" algn="ctr">
              <a:buNone/>
            </a:pPr>
            <a:endParaRPr lang="da-DK" dirty="0"/>
          </a:p>
          <a:p>
            <a:pPr>
              <a:buFontTx/>
              <a:buChar char="-"/>
            </a:pPr>
            <a:endParaRPr lang="da-DK" dirty="0" smtClean="0"/>
          </a:p>
          <a:p>
            <a:pPr>
              <a:buFontTx/>
              <a:buChar char="-"/>
            </a:pPr>
            <a:endParaRPr lang="da-DK" dirty="0" smtClean="0"/>
          </a:p>
          <a:p>
            <a:pPr lvl="1">
              <a:buFontTx/>
              <a:buChar char="-"/>
            </a:pPr>
            <a:endParaRPr lang="da-DK" dirty="0" smtClean="0"/>
          </a:p>
          <a:p>
            <a:pPr lvl="1">
              <a:buFontTx/>
              <a:buChar char="-"/>
            </a:pPr>
            <a:endParaRPr lang="da-DK" dirty="0" smtClean="0"/>
          </a:p>
        </p:txBody>
      </p:sp>
      <p:sp>
        <p:nvSpPr>
          <p:cNvPr id="6" name="Rectangle 5"/>
          <p:cNvSpPr/>
          <p:nvPr/>
        </p:nvSpPr>
        <p:spPr>
          <a:xfrm>
            <a:off x="1306375" y="873833"/>
            <a:ext cx="3214394" cy="6340197"/>
          </a:xfrm>
          <a:prstGeom prst="rect">
            <a:avLst/>
          </a:prstGeom>
        </p:spPr>
        <p:txBody>
          <a:bodyPr wrap="square">
            <a:spAutoFit/>
          </a:bodyPr>
          <a:lstStyle/>
          <a:p>
            <a:pPr algn="ctr"/>
            <a:r>
              <a:rPr lang="da-DK" sz="2400" dirty="0" err="1" smtClean="0">
                <a:solidFill>
                  <a:schemeClr val="bg1"/>
                </a:solidFill>
              </a:rPr>
              <a:t>October</a:t>
            </a:r>
            <a:r>
              <a:rPr lang="da-DK" sz="2400" dirty="0" smtClean="0">
                <a:solidFill>
                  <a:schemeClr val="bg1"/>
                </a:solidFill>
              </a:rPr>
              <a:t> 2020</a:t>
            </a:r>
            <a:endParaRPr lang="da-DK" sz="2400" dirty="0">
              <a:solidFill>
                <a:schemeClr val="bg1"/>
              </a:solidFill>
            </a:endParaRPr>
          </a:p>
          <a:p>
            <a:pPr algn="ctr"/>
            <a:r>
              <a:rPr lang="en-GB" sz="2400" b="1" dirty="0">
                <a:solidFill>
                  <a:schemeClr val="bg1"/>
                </a:solidFill>
              </a:rPr>
              <a:t>Tipping points, extreme events and uncertainty: </a:t>
            </a:r>
            <a:r>
              <a:rPr lang="en-GB" sz="2000" b="1" dirty="0">
                <a:solidFill>
                  <a:schemeClr val="bg1"/>
                </a:solidFill>
              </a:rPr>
              <a:t>how can studying the Arctic help us predict future European climate beyond the </a:t>
            </a:r>
            <a:r>
              <a:rPr lang="en-GB" sz="2000" b="1" dirty="0" smtClean="0">
                <a:solidFill>
                  <a:schemeClr val="bg1"/>
                </a:solidFill>
              </a:rPr>
              <a:t>mean?</a:t>
            </a:r>
          </a:p>
          <a:p>
            <a:pPr algn="ctr"/>
            <a:r>
              <a:rPr lang="en-GB" dirty="0">
                <a:solidFill>
                  <a:schemeClr val="bg1"/>
                </a:solidFill>
              </a:rPr>
              <a:t>At the European </a:t>
            </a:r>
            <a:r>
              <a:rPr lang="en-GB" dirty="0" smtClean="0">
                <a:solidFill>
                  <a:schemeClr val="bg1"/>
                </a:solidFill>
              </a:rPr>
              <a:t>Parliament</a:t>
            </a:r>
          </a:p>
          <a:p>
            <a:pPr algn="ctr"/>
            <a:endParaRPr lang="en-GB" dirty="0">
              <a:solidFill>
                <a:schemeClr val="bg1"/>
              </a:solidFill>
            </a:endParaRPr>
          </a:p>
          <a:p>
            <a:pPr algn="ctr"/>
            <a:r>
              <a:rPr lang="da-DK" sz="3200" b="1" dirty="0">
                <a:solidFill>
                  <a:schemeClr val="bg1"/>
                </a:solidFill>
              </a:rPr>
              <a:t> </a:t>
            </a:r>
          </a:p>
          <a:p>
            <a:pPr algn="ctr"/>
            <a:endParaRPr lang="en-GB" sz="2400" b="1" dirty="0" smtClean="0">
              <a:solidFill>
                <a:schemeClr val="bg1"/>
              </a:solidFill>
            </a:endParaRPr>
          </a:p>
          <a:p>
            <a:pPr algn="ctr"/>
            <a:endParaRPr lang="da-DK" sz="2400" b="1" dirty="0">
              <a:solidFill>
                <a:schemeClr val="bg1"/>
              </a:solidFill>
            </a:endParaRPr>
          </a:p>
          <a:p>
            <a:pPr algn="ctr"/>
            <a:endParaRPr lang="da-DK" sz="2400" b="1" dirty="0" smtClean="0">
              <a:solidFill>
                <a:schemeClr val="bg1"/>
              </a:solidFill>
            </a:endParaRPr>
          </a:p>
          <a:p>
            <a:pPr algn="ctr"/>
            <a:r>
              <a:rPr lang="en-GB" i="1" dirty="0">
                <a:solidFill>
                  <a:schemeClr val="bg1"/>
                </a:solidFill>
              </a:rPr>
              <a:t>In collaboration with </a:t>
            </a:r>
          </a:p>
          <a:p>
            <a:pPr algn="ctr"/>
            <a:r>
              <a:rPr lang="en-GB" dirty="0">
                <a:solidFill>
                  <a:schemeClr val="bg1"/>
                </a:solidFill>
              </a:rPr>
              <a:t>European Parliament Intergroup on Climate Change, Biodiversity and Sustainable </a:t>
            </a:r>
            <a:r>
              <a:rPr lang="en-GB" dirty="0" smtClean="0">
                <a:solidFill>
                  <a:schemeClr val="bg1"/>
                </a:solidFill>
              </a:rPr>
              <a:t>Development &amp; ECRA </a:t>
            </a:r>
            <a:endParaRPr lang="en-GB" dirty="0">
              <a:solidFill>
                <a:schemeClr val="bg1"/>
              </a:solidFill>
            </a:endParaRPr>
          </a:p>
          <a:p>
            <a:pPr algn="ctr"/>
            <a:endParaRPr lang="da-DK" sz="2400" b="1" dirty="0" smtClean="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7896" y="3554248"/>
            <a:ext cx="3011352" cy="1693719"/>
          </a:xfrm>
          <a:prstGeom prst="rect">
            <a:avLst/>
          </a:prstGeom>
        </p:spPr>
      </p:pic>
      <p:pic>
        <p:nvPicPr>
          <p:cNvPr id="12" name="Content Placeholder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104" y="3645024"/>
            <a:ext cx="3096343" cy="1602943"/>
          </a:xfrm>
          <a:prstGeom prst="rect">
            <a:avLst/>
          </a:prstGeom>
        </p:spPr>
      </p:pic>
    </p:spTree>
    <p:extLst>
      <p:ext uri="{BB962C8B-B14F-4D97-AF65-F5344CB8AC3E}">
        <p14:creationId xmlns:p14="http://schemas.microsoft.com/office/powerpoint/2010/main" val="20890790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a:t>Thank</a:t>
            </a:r>
            <a:r>
              <a:rPr lang="da-DK" dirty="0"/>
              <a:t> </a:t>
            </a:r>
            <a:r>
              <a:rPr lang="da-DK" dirty="0" err="1"/>
              <a:t>you</a:t>
            </a:r>
            <a:r>
              <a:rPr lang="da-DK" dirty="0"/>
              <a:t>!</a:t>
            </a:r>
          </a:p>
        </p:txBody>
      </p:sp>
      <p:sp>
        <p:nvSpPr>
          <p:cNvPr id="3" name="Content Placeholder 2"/>
          <p:cNvSpPr>
            <a:spLocks noGrp="1"/>
          </p:cNvSpPr>
          <p:nvPr>
            <p:ph idx="1"/>
          </p:nvPr>
        </p:nvSpPr>
        <p:spPr>
          <a:xfrm>
            <a:off x="3347864" y="1052736"/>
            <a:ext cx="5338936" cy="5073427"/>
          </a:xfrm>
        </p:spPr>
        <p:txBody>
          <a:bodyPr/>
          <a:lstStyle/>
          <a:p>
            <a:pPr marL="0" indent="0">
              <a:buNone/>
            </a:pPr>
            <a:r>
              <a:rPr lang="en-US" dirty="0"/>
              <a:t>The Blue-Action project has received funding from the European Union’s Horizon 2020 research and innovation </a:t>
            </a:r>
            <a:r>
              <a:rPr lang="en-US" dirty="0" err="1"/>
              <a:t>programme</a:t>
            </a:r>
            <a:r>
              <a:rPr lang="en-US" dirty="0"/>
              <a:t> under grant agreement No 727852  </a:t>
            </a:r>
          </a:p>
          <a:p>
            <a:pPr marL="0" indent="0">
              <a:buNone/>
            </a:pPr>
            <a:r>
              <a:rPr lang="en-US" dirty="0"/>
              <a:t>Twitter: @BG10Blueaction </a:t>
            </a:r>
          </a:p>
          <a:p>
            <a:pPr marL="0" indent="0">
              <a:buNone/>
            </a:pPr>
            <a:r>
              <a:rPr lang="da-DK" dirty="0"/>
              <a:t>Zenodo: https://www.zenodo.org/communities/blue-actionh2020 </a:t>
            </a:r>
          </a:p>
          <a:p>
            <a:pPr marL="0" indent="0">
              <a:buNone/>
            </a:pPr>
            <a:r>
              <a:rPr lang="en-US" dirty="0"/>
              <a:t>www.blue-action.eu  </a:t>
            </a:r>
          </a:p>
          <a:p>
            <a:pPr marL="0" indent="0">
              <a:buNone/>
            </a:pPr>
            <a:endParaRPr lang="en-US" dirty="0"/>
          </a:p>
          <a:p>
            <a:pPr marL="0" indent="0">
              <a:buNone/>
            </a:pPr>
            <a:endParaRPr lang="da-DK"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5022" y="5232001"/>
            <a:ext cx="1968568" cy="75173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7766" y="3349537"/>
            <a:ext cx="1015567" cy="101556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1640" y="4365104"/>
            <a:ext cx="1971950" cy="86689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1696" y="1247039"/>
            <a:ext cx="2191894" cy="1461881"/>
          </a:xfrm>
          <a:prstGeom prst="rect">
            <a:avLst/>
          </a:prstGeom>
        </p:spPr>
      </p:pic>
      <p:sp>
        <p:nvSpPr>
          <p:cNvPr id="39" name="Slide Number Placeholder 38"/>
          <p:cNvSpPr>
            <a:spLocks noGrp="1"/>
          </p:cNvSpPr>
          <p:nvPr>
            <p:ph type="sldNum" sz="quarter" idx="12"/>
          </p:nvPr>
        </p:nvSpPr>
        <p:spPr/>
        <p:txBody>
          <a:bodyPr/>
          <a:lstStyle/>
          <a:p>
            <a:fld id="{487245F7-DC11-47C8-A6D7-8919831ACB7C}" type="slidenum">
              <a:rPr lang="da-DK" smtClean="0"/>
              <a:pPr/>
              <a:t>21</a:t>
            </a:fld>
            <a:endParaRPr lang="da-DK"/>
          </a:p>
        </p:txBody>
      </p:sp>
    </p:spTree>
    <p:extLst>
      <p:ext uri="{BB962C8B-B14F-4D97-AF65-F5344CB8AC3E}">
        <p14:creationId xmlns:p14="http://schemas.microsoft.com/office/powerpoint/2010/main" val="3754269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iasnummer 3"/>
          <p:cNvSpPr>
            <a:spLocks noGrp="1"/>
          </p:cNvSpPr>
          <p:nvPr>
            <p:ph type="sldNum" sz="quarter" idx="12"/>
          </p:nvPr>
        </p:nvSpPr>
        <p:spPr/>
        <p:txBody>
          <a:bodyPr/>
          <a:lstStyle/>
          <a:p>
            <a:fld id="{487245F7-DC11-47C8-A6D7-8919831ACB7C}" type="slidenum">
              <a:rPr lang="da-DK" smtClean="0"/>
              <a:pPr/>
              <a:t>3</a:t>
            </a:fld>
            <a:endParaRPr lang="da-DK"/>
          </a:p>
        </p:txBody>
      </p:sp>
      <p:pic>
        <p:nvPicPr>
          <p:cNvPr id="15" name="Picture 2" descr="C:\Users\chb\Desktop\Elemen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872" y="1052736"/>
            <a:ext cx="9793087" cy="5373216"/>
          </a:xfrm>
          <a:prstGeom prst="rect">
            <a:avLst/>
          </a:prstGeom>
          <a:noFill/>
          <a:extLst>
            <a:ext uri="{909E8E84-426E-40DD-AFC4-6F175D3DCCD1}">
              <a14:hiddenFill xmlns:a14="http://schemas.microsoft.com/office/drawing/2010/main">
                <a:solidFill>
                  <a:srgbClr val="FFFFFF"/>
                </a:solidFill>
              </a14:hiddenFill>
            </a:ext>
          </a:extLst>
        </p:spPr>
      </p:pic>
      <p:sp>
        <p:nvSpPr>
          <p:cNvPr id="16" name="Oval 2"/>
          <p:cNvSpPr/>
          <p:nvPr/>
        </p:nvSpPr>
        <p:spPr>
          <a:xfrm>
            <a:off x="5652120" y="1052736"/>
            <a:ext cx="3491880"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4"/>
          <p:cNvSpPr/>
          <p:nvPr/>
        </p:nvSpPr>
        <p:spPr>
          <a:xfrm>
            <a:off x="5772405" y="2519299"/>
            <a:ext cx="3491880" cy="9446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5"/>
          <p:cNvSpPr/>
          <p:nvPr/>
        </p:nvSpPr>
        <p:spPr>
          <a:xfrm>
            <a:off x="-11832" y="3450783"/>
            <a:ext cx="3813462" cy="792088"/>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6"/>
          <p:cNvSpPr/>
          <p:nvPr/>
        </p:nvSpPr>
        <p:spPr>
          <a:xfrm>
            <a:off x="5148064" y="4242871"/>
            <a:ext cx="3813462" cy="792088"/>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7"/>
          <p:cNvSpPr/>
          <p:nvPr/>
        </p:nvSpPr>
        <p:spPr>
          <a:xfrm>
            <a:off x="467544" y="1727211"/>
            <a:ext cx="3813462" cy="792088"/>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8"/>
          <p:cNvSpPr/>
          <p:nvPr/>
        </p:nvSpPr>
        <p:spPr>
          <a:xfrm>
            <a:off x="-39869" y="2595600"/>
            <a:ext cx="3813462" cy="792088"/>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9"/>
          <p:cNvSpPr/>
          <p:nvPr/>
        </p:nvSpPr>
        <p:spPr>
          <a:xfrm>
            <a:off x="5652120" y="3463990"/>
            <a:ext cx="3813462" cy="792088"/>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9" y="0"/>
            <a:ext cx="1356383" cy="1324089"/>
          </a:xfrm>
          <a:prstGeom prst="rect">
            <a:avLst/>
          </a:prstGeom>
        </p:spPr>
      </p:pic>
      <p:sp>
        <p:nvSpPr>
          <p:cNvPr id="24" name="Title 1"/>
          <p:cNvSpPr>
            <a:spLocks noGrp="1"/>
          </p:cNvSpPr>
          <p:nvPr>
            <p:ph type="title"/>
          </p:nvPr>
        </p:nvSpPr>
        <p:spPr>
          <a:xfrm>
            <a:off x="1327354" y="48020"/>
            <a:ext cx="7709142" cy="860700"/>
          </a:xfrm>
        </p:spPr>
        <p:txBody>
          <a:bodyPr>
            <a:normAutofit fontScale="90000"/>
          </a:bodyPr>
          <a:lstStyle/>
          <a:p>
            <a:r>
              <a:rPr lang="da-DK" b="1" dirty="0" err="1" smtClean="0"/>
              <a:t>Thematic</a:t>
            </a:r>
            <a:r>
              <a:rPr lang="da-DK" b="1" dirty="0" smtClean="0"/>
              <a:t> </a:t>
            </a:r>
            <a:r>
              <a:rPr lang="da-DK" b="1" dirty="0" err="1" smtClean="0"/>
              <a:t>blocks</a:t>
            </a:r>
            <a:r>
              <a:rPr lang="da-DK" b="1" dirty="0" smtClean="0"/>
              <a:t> </a:t>
            </a:r>
            <a:r>
              <a:rPr lang="da-DK" b="1" dirty="0"/>
              <a:t/>
            </a:r>
            <a:br>
              <a:rPr lang="da-DK" b="1" dirty="0"/>
            </a:br>
            <a:r>
              <a:rPr lang="da-DK" b="1" dirty="0" smtClean="0"/>
              <a:t>Green Deal </a:t>
            </a:r>
            <a:r>
              <a:rPr lang="da-DK" b="1" dirty="0" err="1" smtClean="0"/>
              <a:t>contributions</a:t>
            </a:r>
            <a:endParaRPr lang="en-GB" b="1" dirty="0"/>
          </a:p>
        </p:txBody>
      </p:sp>
    </p:spTree>
    <p:extLst>
      <p:ext uri="{BB962C8B-B14F-4D97-AF65-F5344CB8AC3E}">
        <p14:creationId xmlns:p14="http://schemas.microsoft.com/office/powerpoint/2010/main" val="421199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da-DK" b="1" dirty="0" smtClean="0"/>
              <a:t>AMOC</a:t>
            </a:r>
            <a:endParaRPr lang="da-DK" b="1" dirty="0"/>
          </a:p>
          <a:p>
            <a:endParaRPr lang="da-DK" dirty="0"/>
          </a:p>
          <a:p>
            <a:r>
              <a:rPr lang="da-DK" sz="2800" dirty="0" err="1"/>
              <a:t>Lead</a:t>
            </a:r>
            <a:r>
              <a:rPr lang="da-DK" sz="2800" dirty="0"/>
              <a:t>: Blue-Action</a:t>
            </a:r>
          </a:p>
          <a:p>
            <a:r>
              <a:rPr lang="da-DK" sz="2800" dirty="0" smtClean="0"/>
              <a:t>Presenter: Gerard </a:t>
            </a:r>
            <a:r>
              <a:rPr lang="da-DK" sz="2800" dirty="0"/>
              <a:t>McCarthy (</a:t>
            </a:r>
            <a:r>
              <a:rPr lang="da-DK" sz="2800" dirty="0" err="1"/>
              <a:t>Maynooth</a:t>
            </a:r>
            <a:r>
              <a:rPr lang="da-DK" sz="2800" dirty="0"/>
              <a:t> </a:t>
            </a:r>
            <a:r>
              <a:rPr lang="da-DK" sz="2800" dirty="0" err="1"/>
              <a:t>Univ</a:t>
            </a:r>
            <a:r>
              <a:rPr lang="da-DK" sz="2800" dirty="0"/>
              <a:t>.)</a:t>
            </a:r>
          </a:p>
          <a:p>
            <a:endParaRPr lang="da-DK" dirty="0"/>
          </a:p>
        </p:txBody>
      </p:sp>
    </p:spTree>
    <p:extLst>
      <p:ext uri="{BB962C8B-B14F-4D97-AF65-F5344CB8AC3E}">
        <p14:creationId xmlns:p14="http://schemas.microsoft.com/office/powerpoint/2010/main" val="1528436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F4E1669-15EB-B14D-8EC4-D504C5B225E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8625" y="179233"/>
            <a:ext cx="8005863" cy="6499533"/>
          </a:xfrm>
          <a:prstGeom prst="rect">
            <a:avLst/>
          </a:prstGeom>
          <a:noFill/>
        </p:spPr>
      </p:pic>
      <p:sp>
        <p:nvSpPr>
          <p:cNvPr id="14340" name="TextBox 5">
            <a:extLst>
              <a:ext uri="{FF2B5EF4-FFF2-40B4-BE49-F238E27FC236}">
                <a16:creationId xmlns:a16="http://schemas.microsoft.com/office/drawing/2014/main" xmlns="" id="{7EAEA283-7613-2E4C-A51B-E64E60EC4034}"/>
              </a:ext>
            </a:extLst>
          </p:cNvPr>
          <p:cNvSpPr txBox="1">
            <a:spLocks noChangeArrowheads="1"/>
          </p:cNvSpPr>
          <p:nvPr/>
        </p:nvSpPr>
        <p:spPr bwMode="auto">
          <a:xfrm>
            <a:off x="4860032" y="4077073"/>
            <a:ext cx="3960440" cy="1728191"/>
          </a:xfrm>
          <a:prstGeom prst="rect">
            <a:avLst/>
          </a:prstGeom>
          <a:solidFill>
            <a:schemeClr val="bg1"/>
          </a:solidFill>
          <a:ln>
            <a:solidFill>
              <a:schemeClr val="tx1"/>
            </a:solidFill>
          </a:ln>
        </p:spPr>
        <p:txBody>
          <a:bodyPr vert="horz" lIns="91440" tIns="45720" rIns="91440" bIns="45720" rtlCol="0">
            <a:normAutofit fontScale="92500" lnSpcReduction="20000"/>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20000"/>
              </a:spcBef>
            </a:pPr>
            <a:r>
              <a:rPr lang="en-US" altLang="en-US" sz="1400" kern="1200" dirty="0">
                <a:latin typeface="+mn-lt"/>
                <a:ea typeface="+mn-ea"/>
                <a:cs typeface="+mn-cs"/>
              </a:rPr>
              <a:t>AMOC observing systems (green</a:t>
            </a:r>
            <a:r>
              <a:rPr lang="en-US" altLang="en-US" sz="1400" dirty="0">
                <a:latin typeface="+mn-lt"/>
              </a:rPr>
              <a:t>) cover an observational gap and chart the vital signs of this complex set of ocean currents and provide emerging constraints for Earth System Models.</a:t>
            </a:r>
            <a:endParaRPr lang="en-US" altLang="en-US" sz="1400" kern="1200" dirty="0">
              <a:latin typeface="+mn-lt"/>
              <a:ea typeface="+mn-ea"/>
              <a:cs typeface="+mn-cs"/>
            </a:endParaRPr>
          </a:p>
          <a:p>
            <a:pPr algn="ctr">
              <a:spcBef>
                <a:spcPct val="20000"/>
              </a:spcBef>
            </a:pPr>
            <a:endParaRPr lang="en-US" altLang="en-US" sz="1400" kern="1200" dirty="0">
              <a:latin typeface="+mn-lt"/>
              <a:ea typeface="+mn-ea"/>
              <a:cs typeface="+mn-cs"/>
            </a:endParaRPr>
          </a:p>
          <a:p>
            <a:pPr algn="ctr">
              <a:spcBef>
                <a:spcPct val="20000"/>
              </a:spcBef>
            </a:pPr>
            <a:r>
              <a:rPr lang="en-US" altLang="en-US" sz="1400" kern="1200" dirty="0">
                <a:latin typeface="+mn-lt"/>
                <a:ea typeface="+mn-ea"/>
                <a:cs typeface="+mn-cs"/>
              </a:rPr>
              <a:t>Emerging technology and sensors are changing how Blue-Action scientists make these measurements, leading to optimization of long-term funded infrastructure.</a:t>
            </a:r>
          </a:p>
        </p:txBody>
      </p:sp>
    </p:spTree>
    <p:extLst>
      <p:ext uri="{BB962C8B-B14F-4D97-AF65-F5344CB8AC3E}">
        <p14:creationId xmlns:p14="http://schemas.microsoft.com/office/powerpoint/2010/main" val="2010769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lobal Climate Report - February 2015 | State of the Climate ...">
            <a:extLst>
              <a:ext uri="{FF2B5EF4-FFF2-40B4-BE49-F238E27FC236}">
                <a16:creationId xmlns:a16="http://schemas.microsoft.com/office/drawing/2014/main" xmlns="" id="{AF894E7F-D111-FB4E-9E5B-72BBB023E3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0"/>
            <a:ext cx="5369794" cy="41490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food, table, sitting, black&#10;&#10;Description automatically generated">
            <a:extLst>
              <a:ext uri="{FF2B5EF4-FFF2-40B4-BE49-F238E27FC236}">
                <a16:creationId xmlns:a16="http://schemas.microsoft.com/office/drawing/2014/main" xmlns="" id="{4110AEDA-1086-174E-93C5-089F41DCED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9029" y="273050"/>
            <a:ext cx="2186318" cy="2578629"/>
          </a:xfrm>
          <a:prstGeom prst="rect">
            <a:avLst/>
          </a:prstGeom>
        </p:spPr>
      </p:pic>
      <p:pic>
        <p:nvPicPr>
          <p:cNvPr id="6" name="Content Placeholder 5" descr="A screenshot of a cell phone&#10;&#10;Description automatically generated">
            <a:extLst>
              <a:ext uri="{FF2B5EF4-FFF2-40B4-BE49-F238E27FC236}">
                <a16:creationId xmlns:a16="http://schemas.microsoft.com/office/drawing/2014/main" xmlns="" id="{EEFB09C4-A26C-3946-838D-B5280E983A04}"/>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259737" y="2799642"/>
            <a:ext cx="3884263" cy="629358"/>
          </a:xfrm>
        </p:spPr>
      </p:pic>
      <p:sp>
        <p:nvSpPr>
          <p:cNvPr id="9" name="TextBox 8">
            <a:extLst>
              <a:ext uri="{FF2B5EF4-FFF2-40B4-BE49-F238E27FC236}">
                <a16:creationId xmlns:a16="http://schemas.microsoft.com/office/drawing/2014/main" xmlns="" id="{F65FD894-3051-DF49-82A6-B82DA1C579F5}"/>
              </a:ext>
            </a:extLst>
          </p:cNvPr>
          <p:cNvSpPr txBox="1"/>
          <p:nvPr/>
        </p:nvSpPr>
        <p:spPr>
          <a:xfrm>
            <a:off x="6599329" y="3419708"/>
            <a:ext cx="2020938" cy="307777"/>
          </a:xfrm>
          <a:prstGeom prst="rect">
            <a:avLst/>
          </a:prstGeom>
          <a:noFill/>
        </p:spPr>
        <p:txBody>
          <a:bodyPr wrap="none" rtlCol="0">
            <a:spAutoFit/>
          </a:bodyPr>
          <a:lstStyle/>
          <a:p>
            <a:r>
              <a:rPr lang="en-IE" sz="1400" dirty="0"/>
              <a:t>from Holliday et al., 2020</a:t>
            </a:r>
          </a:p>
        </p:txBody>
      </p:sp>
      <p:sp>
        <p:nvSpPr>
          <p:cNvPr id="10" name="TextBox 9">
            <a:extLst>
              <a:ext uri="{FF2B5EF4-FFF2-40B4-BE49-F238E27FC236}">
                <a16:creationId xmlns:a16="http://schemas.microsoft.com/office/drawing/2014/main" xmlns="" id="{7CE2E470-55B1-C04B-A1EB-5E2B88C30577}"/>
              </a:ext>
            </a:extLst>
          </p:cNvPr>
          <p:cNvSpPr txBox="1"/>
          <p:nvPr/>
        </p:nvSpPr>
        <p:spPr>
          <a:xfrm>
            <a:off x="3275757" y="2078544"/>
            <a:ext cx="2984151" cy="646331"/>
          </a:xfrm>
          <a:prstGeom prst="rect">
            <a:avLst/>
          </a:prstGeom>
          <a:solidFill>
            <a:schemeClr val="bg1"/>
          </a:solidFill>
          <a:ln>
            <a:solidFill>
              <a:schemeClr val="tx1"/>
            </a:solidFill>
          </a:ln>
        </p:spPr>
        <p:txBody>
          <a:bodyPr wrap="none" rtlCol="0">
            <a:spAutoFit/>
          </a:bodyPr>
          <a:lstStyle/>
          <a:p>
            <a:pPr algn="ctr"/>
            <a:r>
              <a:rPr lang="en-IE" b="1" dirty="0"/>
              <a:t>Record Cold Anomaly in 2015</a:t>
            </a:r>
          </a:p>
          <a:p>
            <a:pPr algn="ctr"/>
            <a:r>
              <a:rPr lang="en-IE" b="1" dirty="0"/>
              <a:t>Freshest in 120 years, 2016</a:t>
            </a:r>
          </a:p>
        </p:txBody>
      </p:sp>
      <p:cxnSp>
        <p:nvCxnSpPr>
          <p:cNvPr id="12" name="Straight Arrow Connector 11">
            <a:extLst>
              <a:ext uri="{FF2B5EF4-FFF2-40B4-BE49-F238E27FC236}">
                <a16:creationId xmlns:a16="http://schemas.microsoft.com/office/drawing/2014/main" xmlns="" id="{0E6BE9F1-9609-3843-9E88-3B2FDC93D0C4}"/>
              </a:ext>
            </a:extLst>
          </p:cNvPr>
          <p:cNvCxnSpPr/>
          <p:nvPr/>
        </p:nvCxnSpPr>
        <p:spPr>
          <a:xfrm flipH="1" flipV="1">
            <a:off x="3203848" y="1340768"/>
            <a:ext cx="308633" cy="7337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xmlns="" id="{2AB26B38-B177-8446-9481-1A238088E222}"/>
              </a:ext>
            </a:extLst>
          </p:cNvPr>
          <p:cNvCxnSpPr>
            <a:cxnSpLocks/>
          </p:cNvCxnSpPr>
          <p:nvPr/>
        </p:nvCxnSpPr>
        <p:spPr>
          <a:xfrm flipV="1">
            <a:off x="6126607" y="2003777"/>
            <a:ext cx="1483191" cy="5100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xmlns="" id="{BD8E9C0C-75AB-B544-99F3-8E5AC19F2A2C}"/>
              </a:ext>
            </a:extLst>
          </p:cNvPr>
          <p:cNvSpPr txBox="1"/>
          <p:nvPr/>
        </p:nvSpPr>
        <p:spPr>
          <a:xfrm>
            <a:off x="1099595" y="4456253"/>
            <a:ext cx="7496476" cy="923330"/>
          </a:xfrm>
          <a:prstGeom prst="rect">
            <a:avLst/>
          </a:prstGeom>
          <a:noFill/>
        </p:spPr>
        <p:txBody>
          <a:bodyPr wrap="none" rtlCol="0">
            <a:spAutoFit/>
          </a:bodyPr>
          <a:lstStyle/>
          <a:p>
            <a:r>
              <a:rPr lang="en-IE" dirty="0"/>
              <a:t>Unprecedented changes are ongoing in the Atlantic. </a:t>
            </a:r>
          </a:p>
          <a:p>
            <a:r>
              <a:rPr lang="en-IE" dirty="0"/>
              <a:t>We know the AMOC has weakened. Could we be approaching a tipping point?</a:t>
            </a:r>
          </a:p>
          <a:p>
            <a:r>
              <a:rPr lang="en-IE" dirty="0"/>
              <a:t>An abrupt AMOC collapse would be an environmental disaster </a:t>
            </a:r>
            <a:r>
              <a:rPr lang="en-IE"/>
              <a:t>for Europe.</a:t>
            </a:r>
            <a:endParaRPr lang="en-IE" dirty="0"/>
          </a:p>
        </p:txBody>
      </p:sp>
    </p:spTree>
    <p:extLst>
      <p:ext uri="{BB962C8B-B14F-4D97-AF65-F5344CB8AC3E}">
        <p14:creationId xmlns:p14="http://schemas.microsoft.com/office/powerpoint/2010/main" val="1978610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da-DK" b="1" dirty="0" err="1" smtClean="0"/>
              <a:t>Arctic</a:t>
            </a:r>
            <a:r>
              <a:rPr lang="da-DK" b="1" dirty="0" smtClean="0"/>
              <a:t> </a:t>
            </a:r>
            <a:r>
              <a:rPr lang="da-DK" b="1" dirty="0" err="1" smtClean="0"/>
              <a:t>Weather</a:t>
            </a:r>
            <a:r>
              <a:rPr lang="da-DK" b="1" dirty="0" smtClean="0"/>
              <a:t> and </a:t>
            </a:r>
            <a:r>
              <a:rPr lang="da-DK" b="1" dirty="0" err="1" smtClean="0"/>
              <a:t>Climate</a:t>
            </a:r>
            <a:endParaRPr lang="da-DK" b="1" dirty="0"/>
          </a:p>
          <a:p>
            <a:endParaRPr lang="da-DK" dirty="0"/>
          </a:p>
          <a:p>
            <a:r>
              <a:rPr lang="da-DK" sz="2800" dirty="0" err="1" smtClean="0"/>
              <a:t>Lead</a:t>
            </a:r>
            <a:r>
              <a:rPr lang="da-DK" sz="2800" dirty="0" smtClean="0"/>
              <a:t>: Blue-Action</a:t>
            </a:r>
          </a:p>
          <a:p>
            <a:r>
              <a:rPr lang="da-DK" sz="2800" dirty="0" smtClean="0"/>
              <a:t>Presenter: Steffen M. Olsen (DMI)</a:t>
            </a:r>
            <a:endParaRPr lang="da-DK" sz="2800" dirty="0"/>
          </a:p>
          <a:p>
            <a:endParaRPr lang="da-DK" dirty="0"/>
          </a:p>
        </p:txBody>
      </p:sp>
    </p:spTree>
    <p:extLst>
      <p:ext uri="{BB962C8B-B14F-4D97-AF65-F5344CB8AC3E}">
        <p14:creationId xmlns:p14="http://schemas.microsoft.com/office/powerpoint/2010/main" val="1011444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Arctic weather systems and their </a:t>
            </a:r>
            <a:r>
              <a:rPr lang="en-US" dirty="0" smtClean="0"/>
              <a:t>extremes</a:t>
            </a:r>
            <a:endParaRPr lang="en-GB" dirty="0"/>
          </a:p>
        </p:txBody>
      </p:sp>
      <p:sp>
        <p:nvSpPr>
          <p:cNvPr id="3" name="Pladsholder til indhold 2"/>
          <p:cNvSpPr>
            <a:spLocks noGrp="1"/>
          </p:cNvSpPr>
          <p:nvPr>
            <p:ph idx="1"/>
          </p:nvPr>
        </p:nvSpPr>
        <p:spPr>
          <a:xfrm>
            <a:off x="971600" y="1052737"/>
            <a:ext cx="7920880" cy="3096344"/>
          </a:xfrm>
        </p:spPr>
        <p:txBody>
          <a:bodyPr>
            <a:normAutofit fontScale="62500" lnSpcReduction="20000"/>
          </a:bodyPr>
          <a:lstStyle/>
          <a:p>
            <a:pPr marL="0" indent="0">
              <a:buNone/>
            </a:pPr>
            <a:r>
              <a:rPr lang="en-US" b="1" dirty="0" smtClean="0"/>
              <a:t>Probabilistic </a:t>
            </a:r>
            <a:r>
              <a:rPr lang="en-US" b="1" dirty="0"/>
              <a:t>predictions </a:t>
            </a:r>
            <a:r>
              <a:rPr lang="en-US" dirty="0"/>
              <a:t>of </a:t>
            </a:r>
            <a:r>
              <a:rPr lang="en-US" dirty="0" smtClean="0"/>
              <a:t>extremes </a:t>
            </a:r>
            <a:r>
              <a:rPr lang="en-US" dirty="0"/>
              <a:t>weather in seasonal prediction systems have been advanced </a:t>
            </a:r>
            <a:r>
              <a:rPr lang="en-US" dirty="0" smtClean="0"/>
              <a:t>through </a:t>
            </a:r>
            <a:r>
              <a:rPr lang="en-US" dirty="0"/>
              <a:t>a </a:t>
            </a:r>
            <a:r>
              <a:rPr lang="en-US" b="1" dirty="0"/>
              <a:t>process‐oriented diagnosis</a:t>
            </a:r>
            <a:r>
              <a:rPr lang="en-US" dirty="0"/>
              <a:t> of weather systems in which extremes are likely to form. </a:t>
            </a:r>
            <a:endParaRPr lang="en-US" dirty="0" smtClean="0"/>
          </a:p>
          <a:p>
            <a:pPr marL="0" indent="0">
              <a:buNone/>
            </a:pPr>
            <a:endParaRPr lang="en-US" dirty="0"/>
          </a:p>
          <a:p>
            <a:pPr marL="0" indent="0">
              <a:buNone/>
            </a:pPr>
            <a:r>
              <a:rPr lang="en-US" b="1" dirty="0" smtClean="0"/>
              <a:t>Established relationships </a:t>
            </a:r>
            <a:r>
              <a:rPr lang="en-US" dirty="0" smtClean="0"/>
              <a:t>(empirical) between </a:t>
            </a:r>
            <a:r>
              <a:rPr lang="en-US" dirty="0"/>
              <a:t>large scale atmospheric and lower boundary drivers include </a:t>
            </a:r>
            <a:r>
              <a:rPr lang="en-US" dirty="0" smtClean="0"/>
              <a:t>blocking</a:t>
            </a:r>
            <a:r>
              <a:rPr lang="en-US" dirty="0"/>
              <a:t>, jet stream position, eddy heat transport and stratosphere-troposphere interactions. </a:t>
            </a:r>
            <a:endParaRPr lang="en-US" dirty="0" smtClean="0"/>
          </a:p>
          <a:p>
            <a:pPr marL="0" indent="0">
              <a:buNone/>
            </a:pPr>
            <a:endParaRPr lang="en-US" dirty="0"/>
          </a:p>
          <a:p>
            <a:pPr marL="0" indent="0">
              <a:buNone/>
            </a:pPr>
            <a:r>
              <a:rPr lang="en-US" b="1" dirty="0" smtClean="0"/>
              <a:t>For </a:t>
            </a:r>
            <a:r>
              <a:rPr lang="en-US" b="1" dirty="0"/>
              <a:t>example</a:t>
            </a:r>
            <a:r>
              <a:rPr lang="en-US" dirty="0"/>
              <a:t>, sudden stratospheric warming events can regionally be used to predict a 33% increase in the frequency of potentially hazardous cold air outbreaks and associated development of intense cyclone activity  such as polar lows. The critical stratospheric winds can be predicted two months ahead</a:t>
            </a:r>
            <a:r>
              <a:rPr lang="en-US" dirty="0" smtClean="0"/>
              <a:t>.</a:t>
            </a:r>
          </a:p>
          <a:p>
            <a:pPr marL="0" indent="0">
              <a:buNone/>
            </a:pPr>
            <a:endParaRPr lang="en-US" dirty="0" smtClean="0"/>
          </a:p>
        </p:txBody>
      </p:sp>
      <p:sp>
        <p:nvSpPr>
          <p:cNvPr id="4" name="Pladsholder til diasnummer 3"/>
          <p:cNvSpPr>
            <a:spLocks noGrp="1"/>
          </p:cNvSpPr>
          <p:nvPr>
            <p:ph type="sldNum" sz="quarter" idx="12"/>
          </p:nvPr>
        </p:nvSpPr>
        <p:spPr/>
        <p:txBody>
          <a:bodyPr/>
          <a:lstStyle/>
          <a:p>
            <a:fld id="{487245F7-DC11-47C8-A6D7-8919831ACB7C}" type="slidenum">
              <a:rPr lang="da-DK" smtClean="0"/>
              <a:pPr/>
              <a:t>8</a:t>
            </a:fld>
            <a:endParaRPr lang="da-DK"/>
          </a:p>
        </p:txBody>
      </p:sp>
      <p:pic>
        <p:nvPicPr>
          <p:cNvPr id="5"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r="50000" b="46776"/>
          <a:stretch/>
        </p:blipFill>
        <p:spPr>
          <a:xfrm>
            <a:off x="5292080" y="4149080"/>
            <a:ext cx="3863386" cy="2533858"/>
          </a:xfrm>
          <a:prstGeom prst="rect">
            <a:avLst/>
          </a:prstGeom>
        </p:spPr>
      </p:pic>
      <p:sp>
        <p:nvSpPr>
          <p:cNvPr id="7" name="Rektangel 6"/>
          <p:cNvSpPr/>
          <p:nvPr/>
        </p:nvSpPr>
        <p:spPr>
          <a:xfrm>
            <a:off x="1008112" y="4293096"/>
            <a:ext cx="4572000" cy="2031325"/>
          </a:xfrm>
          <a:prstGeom prst="rect">
            <a:avLst/>
          </a:prstGeom>
        </p:spPr>
        <p:txBody>
          <a:bodyPr>
            <a:spAutoFit/>
          </a:bodyPr>
          <a:lstStyle/>
          <a:p>
            <a:r>
              <a:rPr lang="en-US" b="1" dirty="0"/>
              <a:t>The potential </a:t>
            </a:r>
            <a:r>
              <a:rPr lang="en-US" dirty="0"/>
              <a:t>to further increase the statistical-dynamical seasonal to long range forecast skill is significant. </a:t>
            </a:r>
            <a:r>
              <a:rPr lang="en-US" b="1" dirty="0"/>
              <a:t>Research is needed </a:t>
            </a:r>
            <a:r>
              <a:rPr lang="en-US" dirty="0"/>
              <a:t>to link non-identified modes of atmospheric variability and systems not related to modes of variability to </a:t>
            </a:r>
            <a:r>
              <a:rPr lang="en-US" dirty="0" smtClean="0"/>
              <a:t>extremes, </a:t>
            </a:r>
            <a:r>
              <a:rPr lang="en-US" dirty="0"/>
              <a:t>as well as the role of </a:t>
            </a:r>
            <a:r>
              <a:rPr lang="en-US" b="1" dirty="0"/>
              <a:t>troposphere-stratosphere</a:t>
            </a:r>
            <a:r>
              <a:rPr lang="en-US" dirty="0"/>
              <a:t> interactions.</a:t>
            </a:r>
            <a:endParaRPr lang="en-GB" dirty="0"/>
          </a:p>
        </p:txBody>
      </p:sp>
    </p:spTree>
    <p:extLst>
      <p:ext uri="{BB962C8B-B14F-4D97-AF65-F5344CB8AC3E}">
        <p14:creationId xmlns:p14="http://schemas.microsoft.com/office/powerpoint/2010/main" val="3870379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Årthun2018 Fig 1.PNG"/>
          <p:cNvPicPr>
            <a:picLocks noChangeAspect="1"/>
          </p:cNvPicPr>
          <p:nvPr/>
        </p:nvPicPr>
        <p:blipFill>
          <a:blip r:embed="rId3" cstate="print"/>
          <a:stretch>
            <a:fillRect/>
          </a:stretch>
        </p:blipFill>
        <p:spPr>
          <a:xfrm>
            <a:off x="5364088" y="4016358"/>
            <a:ext cx="2520280" cy="2292962"/>
          </a:xfrm>
          <a:prstGeom prst="rect">
            <a:avLst/>
          </a:prstGeom>
        </p:spPr>
      </p:pic>
      <p:sp>
        <p:nvSpPr>
          <p:cNvPr id="2" name="Titel 1"/>
          <p:cNvSpPr>
            <a:spLocks noGrp="1"/>
          </p:cNvSpPr>
          <p:nvPr>
            <p:ph type="title"/>
          </p:nvPr>
        </p:nvSpPr>
        <p:spPr/>
        <p:txBody>
          <a:bodyPr/>
          <a:lstStyle/>
          <a:p>
            <a:r>
              <a:rPr lang="da-DK" dirty="0" err="1"/>
              <a:t>Predictability</a:t>
            </a:r>
            <a:r>
              <a:rPr lang="da-DK" dirty="0"/>
              <a:t> and model </a:t>
            </a:r>
            <a:r>
              <a:rPr lang="da-DK" dirty="0" err="1"/>
              <a:t>uncertainty</a:t>
            </a:r>
            <a:endParaRPr lang="en-GB" dirty="0"/>
          </a:p>
        </p:txBody>
      </p:sp>
      <p:sp>
        <p:nvSpPr>
          <p:cNvPr id="3" name="Pladsholder til indhold 2"/>
          <p:cNvSpPr>
            <a:spLocks noGrp="1"/>
          </p:cNvSpPr>
          <p:nvPr>
            <p:ph idx="1"/>
          </p:nvPr>
        </p:nvSpPr>
        <p:spPr>
          <a:xfrm>
            <a:off x="971600" y="1052737"/>
            <a:ext cx="7704856" cy="3168351"/>
          </a:xfrm>
        </p:spPr>
        <p:txBody>
          <a:bodyPr>
            <a:normAutofit fontScale="62500" lnSpcReduction="20000"/>
          </a:bodyPr>
          <a:lstStyle/>
          <a:p>
            <a:pPr marL="0" indent="0">
              <a:buNone/>
            </a:pPr>
            <a:r>
              <a:rPr lang="en-US" dirty="0"/>
              <a:t>Climate prediction in the Atlantic and Arctic sector is reaching useful skill </a:t>
            </a:r>
            <a:r>
              <a:rPr lang="en-US" dirty="0" smtClean="0"/>
              <a:t>levels. H2020 and European collaboration has been instrumental.</a:t>
            </a:r>
          </a:p>
          <a:p>
            <a:pPr marL="0" indent="0">
              <a:buNone/>
            </a:pPr>
            <a:endParaRPr lang="en-US" dirty="0" smtClean="0"/>
          </a:p>
          <a:p>
            <a:pPr marL="0" indent="0">
              <a:buNone/>
            </a:pPr>
            <a:r>
              <a:rPr lang="en-US" dirty="0" smtClean="0"/>
              <a:t>Still, </a:t>
            </a:r>
          </a:p>
          <a:p>
            <a:r>
              <a:rPr lang="en-US" dirty="0" smtClean="0"/>
              <a:t>Climate </a:t>
            </a:r>
            <a:r>
              <a:rPr lang="en-US" dirty="0"/>
              <a:t>variability in the North Atlantic Sector, </a:t>
            </a:r>
            <a:r>
              <a:rPr lang="en-US" dirty="0" smtClean="0"/>
              <a:t>appears </a:t>
            </a:r>
            <a:r>
              <a:rPr lang="en-US" dirty="0"/>
              <a:t>to be </a:t>
            </a:r>
            <a:r>
              <a:rPr lang="en-US" dirty="0" smtClean="0"/>
              <a:t>more </a:t>
            </a:r>
            <a:r>
              <a:rPr lang="en-US" dirty="0"/>
              <a:t>predictable than models imply</a:t>
            </a:r>
            <a:r>
              <a:rPr lang="en-US" dirty="0" smtClean="0"/>
              <a:t>.</a:t>
            </a:r>
          </a:p>
          <a:p>
            <a:endParaRPr lang="en-US" dirty="0"/>
          </a:p>
          <a:p>
            <a:r>
              <a:rPr lang="en-US" dirty="0" smtClean="0"/>
              <a:t>Ocean </a:t>
            </a:r>
            <a:r>
              <a:rPr lang="en-US" dirty="0"/>
              <a:t>predictability does not translate </a:t>
            </a:r>
            <a:r>
              <a:rPr lang="en-US" dirty="0" smtClean="0"/>
              <a:t>into </a:t>
            </a:r>
            <a:r>
              <a:rPr lang="en-US" dirty="0"/>
              <a:t>atmospheric predictability over </a:t>
            </a:r>
            <a:r>
              <a:rPr lang="en-US" dirty="0" smtClean="0"/>
              <a:t>land in our systems.</a:t>
            </a:r>
          </a:p>
          <a:p>
            <a:pPr marL="0" indent="0">
              <a:buNone/>
            </a:pPr>
            <a:endParaRPr lang="en-US" dirty="0"/>
          </a:p>
          <a:p>
            <a:pPr marL="0" indent="0">
              <a:buNone/>
            </a:pPr>
            <a:r>
              <a:rPr lang="en-US" dirty="0" smtClean="0"/>
              <a:t>We need to understand why!</a:t>
            </a:r>
          </a:p>
          <a:p>
            <a:pPr marL="0" indent="0">
              <a:buNone/>
            </a:pPr>
            <a:endParaRPr lang="en-US" dirty="0" smtClean="0"/>
          </a:p>
          <a:p>
            <a:pPr marL="0" indent="0">
              <a:buNone/>
            </a:pPr>
            <a:endParaRPr lang="en-GB" dirty="0" smtClean="0"/>
          </a:p>
        </p:txBody>
      </p:sp>
      <p:sp>
        <p:nvSpPr>
          <p:cNvPr id="8" name="Pladsholder til diasnummer 3"/>
          <p:cNvSpPr>
            <a:spLocks noGrp="1"/>
          </p:cNvSpPr>
          <p:nvPr>
            <p:ph type="sldNum" sz="quarter" idx="12"/>
          </p:nvPr>
        </p:nvSpPr>
        <p:spPr>
          <a:xfrm>
            <a:off x="6553200" y="6356350"/>
            <a:ext cx="2133600" cy="365125"/>
          </a:xfrm>
        </p:spPr>
        <p:txBody>
          <a:bodyPr/>
          <a:lstStyle/>
          <a:p>
            <a:fld id="{487245F7-DC11-47C8-A6D7-8919831ACB7C}" type="slidenum">
              <a:rPr lang="da-DK" smtClean="0"/>
              <a:pPr/>
              <a:t>9</a:t>
            </a:fld>
            <a:endParaRPr lang="da-DK" dirty="0"/>
          </a:p>
        </p:txBody>
      </p:sp>
      <p:sp>
        <p:nvSpPr>
          <p:cNvPr id="9" name="TextBox 5"/>
          <p:cNvSpPr txBox="1"/>
          <p:nvPr/>
        </p:nvSpPr>
        <p:spPr>
          <a:xfrm>
            <a:off x="5076056" y="6392361"/>
            <a:ext cx="3528392" cy="276999"/>
          </a:xfrm>
          <a:prstGeom prst="rect">
            <a:avLst/>
          </a:prstGeom>
          <a:noFill/>
        </p:spPr>
        <p:txBody>
          <a:bodyPr wrap="square" rtlCol="0">
            <a:spAutoFit/>
          </a:bodyPr>
          <a:lstStyle/>
          <a:p>
            <a:r>
              <a:rPr lang="en-US" sz="1200" dirty="0" smtClean="0"/>
              <a:t>Dominant time scales of Surface air Temperature (yrs)</a:t>
            </a:r>
            <a:endParaRPr lang="en-US" sz="1200" dirty="0"/>
          </a:p>
        </p:txBody>
      </p:sp>
      <p:pic>
        <p:nvPicPr>
          <p:cNvPr id="1026" name="Picture 2" descr="grl57092-fig-000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8388"/>
          <a:stretch/>
        </p:blipFill>
        <p:spPr bwMode="auto">
          <a:xfrm>
            <a:off x="1259632" y="4149080"/>
            <a:ext cx="2520280" cy="217768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5"/>
          <p:cNvSpPr txBox="1"/>
          <p:nvPr/>
        </p:nvSpPr>
        <p:spPr>
          <a:xfrm>
            <a:off x="683568" y="6464369"/>
            <a:ext cx="3888432" cy="276999"/>
          </a:xfrm>
          <a:prstGeom prst="rect">
            <a:avLst/>
          </a:prstGeom>
          <a:noFill/>
        </p:spPr>
        <p:txBody>
          <a:bodyPr wrap="square" rtlCol="0">
            <a:spAutoFit/>
          </a:bodyPr>
          <a:lstStyle/>
          <a:p>
            <a:r>
              <a:rPr lang="en-US" sz="1200" dirty="0" smtClean="0"/>
              <a:t>Ocean temperatures and winds impacting European climate</a:t>
            </a:r>
            <a:endParaRPr lang="en-US" sz="1200" dirty="0"/>
          </a:p>
        </p:txBody>
      </p:sp>
      <p:sp>
        <p:nvSpPr>
          <p:cNvPr id="14" name="TextBox 5"/>
          <p:cNvSpPr txBox="1"/>
          <p:nvPr/>
        </p:nvSpPr>
        <p:spPr>
          <a:xfrm rot="16200000">
            <a:off x="8037129" y="5231488"/>
            <a:ext cx="1433702" cy="276999"/>
          </a:xfrm>
          <a:prstGeom prst="rect">
            <a:avLst/>
          </a:prstGeom>
          <a:noFill/>
        </p:spPr>
        <p:txBody>
          <a:bodyPr wrap="square" rtlCol="0">
            <a:spAutoFit/>
          </a:bodyPr>
          <a:lstStyle/>
          <a:p>
            <a:r>
              <a:rPr lang="en-US" sz="1200" dirty="0" err="1" smtClean="0"/>
              <a:t>Årthun</a:t>
            </a:r>
            <a:r>
              <a:rPr lang="en-US" sz="1200" dirty="0" smtClean="0"/>
              <a:t> et al. 2018</a:t>
            </a:r>
            <a:endParaRPr lang="en-US" sz="1200" dirty="0"/>
          </a:p>
        </p:txBody>
      </p:sp>
    </p:spTree>
    <p:extLst>
      <p:ext uri="{BB962C8B-B14F-4D97-AF65-F5344CB8AC3E}">
        <p14:creationId xmlns:p14="http://schemas.microsoft.com/office/powerpoint/2010/main" val="628420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ue-Action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Blue-ActionNEW</Template>
  <TotalTime>6846</TotalTime>
  <Words>1439</Words>
  <Application>Microsoft Office PowerPoint</Application>
  <PresentationFormat>On-screen Show (4:3)</PresentationFormat>
  <Paragraphs>234</Paragraphs>
  <Slides>21</Slides>
  <Notes>15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Blue-ActionNEW</vt:lpstr>
      <vt:lpstr>PowerPoint Presentation</vt:lpstr>
      <vt:lpstr>Thematic blocks  Horizon Europe Pillar 2 Clusters</vt:lpstr>
      <vt:lpstr>Thematic blocks  Green Deal contributions</vt:lpstr>
      <vt:lpstr>PowerPoint Presentation</vt:lpstr>
      <vt:lpstr>PowerPoint Presentation</vt:lpstr>
      <vt:lpstr>PowerPoint Presentation</vt:lpstr>
      <vt:lpstr>PowerPoint Presentation</vt:lpstr>
      <vt:lpstr>Arctic weather systems and their extremes</vt:lpstr>
      <vt:lpstr>Predictability and model uncertainty</vt:lpstr>
      <vt:lpstr>Predictability and model uncertainty</vt:lpstr>
      <vt:lpstr>PowerPoint Presentation</vt:lpstr>
      <vt:lpstr>Fishforecasts Climate Services for Marine Fisheries</vt:lpstr>
      <vt:lpstr>PowerPoint Presentation</vt:lpstr>
      <vt:lpstr>Predictability of Climate Impacts on Health</vt:lpstr>
      <vt:lpstr>How Local and Far in Time Can We Go?</vt:lpstr>
      <vt:lpstr>Integration of Environmental Factors</vt:lpstr>
      <vt:lpstr>Social Dimension of Climate Change Adaptation</vt:lpstr>
      <vt:lpstr>Thank you!</vt:lpstr>
      <vt:lpstr>Policy briefings 2018 and 2019</vt:lpstr>
      <vt:lpstr>Policy briefings planned in 2020</vt:lpstr>
      <vt:lpstr>Thank you!</vt:lpstr>
    </vt:vector>
  </TitlesOfParts>
  <Company>DMI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Chiara Bearzotti</dc:creator>
  <cp:lastModifiedBy>Chiara Bearzotti</cp:lastModifiedBy>
  <cp:revision>190</cp:revision>
  <dcterms:created xsi:type="dcterms:W3CDTF">2020-02-23T09:58:32Z</dcterms:created>
  <dcterms:modified xsi:type="dcterms:W3CDTF">2020-05-15T08:56:57Z</dcterms:modified>
</cp:coreProperties>
</file>