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67" r:id="rId4"/>
    <p:sldId id="275" r:id="rId5"/>
    <p:sldId id="268" r:id="rId6"/>
    <p:sldId id="272" r:id="rId7"/>
    <p:sldId id="266" r:id="rId8"/>
    <p:sldId id="276" r:id="rId9"/>
    <p:sldId id="274" r:id="rId10"/>
    <p:sldId id="261" r:id="rId11"/>
    <p:sldId id="273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8" autoAdjust="0"/>
  </p:normalViewPr>
  <p:slideViewPr>
    <p:cSldViewPr>
      <p:cViewPr>
        <p:scale>
          <a:sx n="66" d="100"/>
          <a:sy n="66" d="100"/>
        </p:scale>
        <p:origin x="-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04T15:53:57.747" idx="8">
    <p:pos x="5240" y="124"/>
    <p:text>scenarios?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04T16:15:35.047" idx="9">
    <p:pos x="706" y="687"/>
    <p:text>Steffen to add this slide to the Policy input set of slides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record/2203886" TargetMode="External"/><Relationship Id="rId3" Type="http://schemas.openxmlformats.org/officeDocument/2006/relationships/hyperlink" Target="https://www.zenodo.org/record/1164213" TargetMode="External"/><Relationship Id="rId7" Type="http://schemas.openxmlformats.org/officeDocument/2006/relationships/hyperlink" Target="https://zenodo.org/record/188760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enodo.org/record/2204432#.XrAce54zbiw" TargetMode="External"/><Relationship Id="rId5" Type="http://schemas.openxmlformats.org/officeDocument/2006/relationships/hyperlink" Target="https://www.zenodo.org/record/3346855" TargetMode="External"/><Relationship Id="rId4" Type="http://schemas.openxmlformats.org/officeDocument/2006/relationships/hyperlink" Target="http://https/zenodo.org/record/128459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Yamal</a:t>
            </a:r>
            <a:r>
              <a:rPr lang="de-DE" baseline="0" dirty="0" smtClean="0"/>
              <a:t> is a oil and gas-rich region in Western Siberia. </a:t>
            </a:r>
            <a:endParaRPr lang="de-DE" dirty="0" smtClean="0"/>
          </a:p>
          <a:p>
            <a:r>
              <a:rPr lang="de-DE" dirty="0" smtClean="0"/>
              <a:t>There</a:t>
            </a:r>
            <a:r>
              <a:rPr lang="de-DE" baseline="0" dirty="0" smtClean="0"/>
              <a:t> were three workshops that took place in Moscow and Potsdam in 2017 and 2018. Among the workshop participants, there were and Blue-Action climate scientists and Yamal stakeholders</a:t>
            </a:r>
            <a:r>
              <a:rPr lang="ru-RU" baseline="0" dirty="0" smtClean="0"/>
              <a:t>: </a:t>
            </a:r>
            <a:r>
              <a:rPr lang="de-DE" baseline="0" dirty="0" smtClean="0"/>
              <a:t>representatives of local communities, environmental and indigenous rights NGOs, oil and gas sector, and media. At the first two workshops, participants co-developed three alternatve scenarios for the future of the Yamal region. </a:t>
            </a:r>
            <a:r>
              <a:rPr lang="en-GB" dirty="0" smtClean="0"/>
              <a:t>The scenarios are complex and incorporate climate predictions</a:t>
            </a:r>
            <a:r>
              <a:rPr lang="en-GB" baseline="0" dirty="0" smtClean="0"/>
              <a:t> </a:t>
            </a:r>
            <a:r>
              <a:rPr lang="en-GB" dirty="0" smtClean="0"/>
              <a:t>with  environmental,  social  and  cultural  concerns,  economic  opportunities,  and  political  and  legal  developments.    </a:t>
            </a:r>
          </a:p>
          <a:p>
            <a:r>
              <a:rPr lang="en-GB" dirty="0" smtClean="0"/>
              <a:t>The method used is a Strategic Foresight.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0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strategic options were develop at the third workshop. They</a:t>
            </a:r>
            <a:r>
              <a:rPr lang="de-DE" baseline="0" dirty="0" smtClean="0"/>
              <a:t> describe what stakeholders could</a:t>
            </a:r>
            <a:r>
              <a:rPr lang="en-GB" baseline="0" dirty="0" smtClean="0"/>
              <a:t> do already today in order to proactively prepare for potential long-term developments in Yamal.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descriptions: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scanning workshop and report Nr. 2 (D5.22).  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vailable in Zenodo: </a:t>
            </a:r>
            <a:r>
              <a:rPr lang="en-GB" dirty="0" smtClean="0"/>
              <a:t>https://zenodo.org/record/3341291</a:t>
            </a:r>
            <a:r>
              <a:rPr lang="en-GB" baseline="0" dirty="0" smtClean="0"/>
              <a:t>  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da-DK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relevant </a:t>
            </a:r>
            <a:r>
              <a:rPr lang="da-DK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da-D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Arctic stakeholder Map (D5.20 )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in Zenodo: </a:t>
            </a:r>
            <a:r>
              <a:rPr lang="en-GB" dirty="0" smtClean="0">
                <a:hlinkClick r:id="rId3"/>
              </a:rPr>
              <a:t>https://www.zenodo.org/record/1164213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scanning workshop and report 1, Blue‐Action Case Study Nr. 5 (D5.21). This deliverable is confidential, but a short summary is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in Zenodo: </a:t>
            </a:r>
            <a:r>
              <a:rPr lang="en-GB" dirty="0" smtClean="0">
                <a:hlinkClick r:id="rId4"/>
              </a:rPr>
              <a:t>https//zenodo.org/record/1284592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 and qualitative analysis of the engagement of stakeholders (D5.23) 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in Zenodo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 smtClean="0">
                <a:hlinkClick r:id="rId5"/>
              </a:rPr>
              <a:t>https://www.zenodo.org/record/3346855</a:t>
            </a:r>
            <a:endParaRPr lang="en-GB" dirty="0" smtClean="0"/>
          </a:p>
          <a:p>
            <a:endParaRPr lang="da-DK" dirty="0" smtClean="0"/>
          </a:p>
          <a:p>
            <a:r>
              <a:rPr lang="da-DK" dirty="0" smtClean="0"/>
              <a:t>Three</a:t>
            </a:r>
            <a:r>
              <a:rPr lang="da-DK" baseline="0" dirty="0" smtClean="0"/>
              <a:t> posters on the scenarios:</a:t>
            </a:r>
            <a:endParaRPr lang="da-DK" dirty="0" smtClean="0"/>
          </a:p>
          <a:p>
            <a:r>
              <a:rPr lang="en-GB" dirty="0" smtClean="0">
                <a:hlinkClick r:id="rId6"/>
              </a:rPr>
              <a:t>https://zenodo.org/record/2204432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https://zenodo.org/record/1887608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https://zenodo.org/record/2203886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4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9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As Strategic Foresight method is especially effective in dealing wit</a:t>
            </a:r>
            <a:r>
              <a:rPr lang="en-GB" sz="1200" baseline="0" dirty="0" smtClean="0"/>
              <a:t> co</a:t>
            </a:r>
            <a:r>
              <a:rPr lang="en-GB" sz="1200" dirty="0" smtClean="0"/>
              <a:t>mplex</a:t>
            </a:r>
            <a:r>
              <a:rPr lang="en-GB" sz="1200" baseline="0" dirty="0" smtClean="0"/>
              <a:t> and high uncertain issues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Blue-Action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dirty="0" smtClean="0"/>
              <a:t>policy </a:t>
            </a:r>
            <a:r>
              <a:rPr lang="da-DK" dirty="0" err="1" smtClean="0"/>
              <a:t>advisors</a:t>
            </a:r>
            <a:r>
              <a:rPr lang="da-DK" dirty="0" smtClean="0"/>
              <a:t> at </a:t>
            </a:r>
            <a:r>
              <a:rPr lang="da-DK" dirty="0" err="1" smtClean="0"/>
              <a:t>different</a:t>
            </a:r>
            <a:r>
              <a:rPr lang="da-DK" dirty="0" smtClean="0"/>
              <a:t> DG for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in the</a:t>
            </a:r>
            <a:r>
              <a:rPr lang="da-DK" dirty="0" smtClean="0"/>
              <a:t> Strategic </a:t>
            </a:r>
            <a:r>
              <a:rPr lang="da-DK" dirty="0" err="1" smtClean="0"/>
              <a:t>Foresight</a:t>
            </a:r>
            <a:r>
              <a:rPr lang="da-DK" dirty="0" smtClean="0"/>
              <a:t> </a:t>
            </a:r>
            <a:r>
              <a:rPr lang="da-DK" dirty="0" err="1" smtClean="0"/>
              <a:t>Exercise</a:t>
            </a:r>
            <a:r>
              <a:rPr lang="da-DK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7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2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As Strategic Foresight method is especially effective in dealing wit</a:t>
            </a:r>
            <a:r>
              <a:rPr lang="en-GB" sz="1200" baseline="0" dirty="0" smtClean="0"/>
              <a:t> co</a:t>
            </a:r>
            <a:r>
              <a:rPr lang="en-GB" sz="1200" dirty="0" smtClean="0"/>
              <a:t>mplex</a:t>
            </a:r>
            <a:r>
              <a:rPr lang="en-GB" sz="1200" baseline="0" dirty="0" smtClean="0"/>
              <a:t> and high uncertain issues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Case Study 5</a:t>
            </a:r>
          </a:p>
          <a:p>
            <a:r>
              <a:rPr lang="da-DK" dirty="0" smtClean="0"/>
              <a:t>Title: </a:t>
            </a:r>
            <a:r>
              <a:rPr lang="en-GB" dirty="0"/>
              <a:t>Yamal 2040: Scenarios for the Russian Arctic</a:t>
            </a:r>
            <a:endParaRPr lang="da-DK" dirty="0" smtClean="0"/>
          </a:p>
          <a:p>
            <a:r>
              <a:rPr lang="da-DK" dirty="0" smtClean="0"/>
              <a:t>Lead: </a:t>
            </a:r>
            <a:r>
              <a:rPr lang="da-DK" dirty="0"/>
              <a:t>K</a:t>
            </a:r>
            <a:r>
              <a:rPr lang="da-DK" dirty="0" smtClean="0"/>
              <a:t>athrin Stephen, IASS </a:t>
            </a:r>
          </a:p>
          <a:p>
            <a:r>
              <a:rPr lang="da-DK" dirty="0" smtClean="0"/>
              <a:t>Presenter: Vilena Valeeva, IASS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Potential input of CS5 in the updated EU Arctic Strategy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400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International and </a:t>
            </a:r>
            <a:r>
              <a:rPr lang="en-GB" sz="2400" dirty="0"/>
              <a:t>E</a:t>
            </a:r>
            <a:r>
              <a:rPr lang="en-GB" sz="2400" dirty="0" smtClean="0"/>
              <a:t>uropean business actors in the Russian Arctic will profit from business environment with low political </a:t>
            </a:r>
            <a:r>
              <a:rPr lang="en-GB" sz="2400" dirty="0" smtClean="0"/>
              <a:t>risks</a:t>
            </a:r>
            <a:endParaRPr lang="en-GB" sz="2400" dirty="0" smtClean="0"/>
          </a:p>
          <a:p>
            <a:r>
              <a:rPr lang="en-GB" sz="2400" dirty="0" smtClean="0"/>
              <a:t>It is important  to promote and facilitate dialogue between</a:t>
            </a:r>
            <a:r>
              <a:rPr lang="en-GB" sz="2400" dirty="0"/>
              <a:t> Russian and international partners </a:t>
            </a:r>
            <a:r>
              <a:rPr lang="en-GB" sz="2400" dirty="0" smtClean="0"/>
              <a:t>on variety of topics and different administrative </a:t>
            </a:r>
            <a:r>
              <a:rPr lang="en-GB" sz="2400" dirty="0" smtClean="0"/>
              <a:t>levels</a:t>
            </a:r>
            <a:endParaRPr lang="en-GB" sz="2400" dirty="0" smtClean="0"/>
          </a:p>
          <a:p>
            <a:r>
              <a:rPr lang="en-GB" sz="2400" dirty="0" smtClean="0"/>
              <a:t>It is important to promote and invest in education among </a:t>
            </a:r>
            <a:r>
              <a:rPr lang="en-GB" sz="2400" dirty="0"/>
              <a:t>Arctic </a:t>
            </a:r>
            <a:r>
              <a:rPr lang="en-GB" sz="2400" dirty="0" smtClean="0"/>
              <a:t>communities. Only through education can the local population increase its awareness of future challenges and strengthen adaptation capabilities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208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Main </a:t>
            </a:r>
            <a:r>
              <a:rPr lang="da-DK" b="1" dirty="0" err="1" smtClean="0"/>
              <a:t>Goal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Involve </a:t>
            </a:r>
            <a:r>
              <a:rPr lang="en-GB" b="1" dirty="0"/>
              <a:t>Yamal </a:t>
            </a:r>
            <a:r>
              <a:rPr lang="en-GB" b="1" dirty="0" smtClean="0"/>
              <a:t>stakeholders in elaborating</a:t>
            </a:r>
            <a:r>
              <a:rPr lang="en-GB" dirty="0" smtClean="0"/>
              <a:t> </a:t>
            </a:r>
            <a:r>
              <a:rPr lang="en-GB" dirty="0"/>
              <a:t>complex </a:t>
            </a:r>
            <a:r>
              <a:rPr lang="en-GB" b="1" dirty="0"/>
              <a:t>scenarios</a:t>
            </a:r>
            <a:r>
              <a:rPr lang="en-GB" dirty="0"/>
              <a:t> for the Yamal region in Arctic </a:t>
            </a:r>
            <a:r>
              <a:rPr lang="en-GB" dirty="0" smtClean="0"/>
              <a:t>Russia, in a </a:t>
            </a:r>
            <a:r>
              <a:rPr lang="en-GB" b="1" dirty="0" smtClean="0"/>
              <a:t>co-designed process </a:t>
            </a:r>
            <a:r>
              <a:rPr lang="en-GB" dirty="0"/>
              <a:t>based on </a:t>
            </a:r>
            <a:r>
              <a:rPr lang="en-GB" b="1" dirty="0"/>
              <a:t>Strategic </a:t>
            </a:r>
            <a:r>
              <a:rPr lang="en-GB" b="1" dirty="0" smtClean="0"/>
              <a:t>Foresight</a:t>
            </a:r>
            <a:r>
              <a:rPr lang="en-GB" dirty="0" smtClean="0"/>
              <a:t>, with the support of Blue-Action climate scientists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4" descr="D:\21112019\IASS\H2020\review meeting 2\po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0" y="2924944"/>
            <a:ext cx="7042516" cy="34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Key</a:t>
            </a:r>
            <a:r>
              <a:rPr lang="da-DK" b="1" dirty="0" smtClean="0"/>
              <a:t> features of </a:t>
            </a:r>
            <a:r>
              <a:rPr lang="da-DK" b="1" dirty="0" err="1" smtClean="0"/>
              <a:t>work</a:t>
            </a:r>
            <a:r>
              <a:rPr lang="da-DK" b="1" dirty="0" smtClean="0"/>
              <a:t> done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Yamal </a:t>
            </a:r>
            <a:r>
              <a:rPr lang="en-GB" sz="2400" b="1" dirty="0" smtClean="0"/>
              <a:t>stakeholders directly involved </a:t>
            </a:r>
            <a:r>
              <a:rPr lang="en-GB" sz="2400" dirty="0" smtClean="0"/>
              <a:t>(local </a:t>
            </a:r>
            <a:r>
              <a:rPr lang="en-GB" sz="2400" dirty="0"/>
              <a:t>and indigenous communities, </a:t>
            </a:r>
            <a:r>
              <a:rPr lang="en-GB" sz="2400" dirty="0" smtClean="0"/>
              <a:t>NGOs, local/central government, </a:t>
            </a:r>
            <a:r>
              <a:rPr lang="en-GB" sz="2400" dirty="0"/>
              <a:t>and international and Russian companies operating in the </a:t>
            </a:r>
            <a:r>
              <a:rPr lang="en-GB" sz="2400" dirty="0" smtClean="0"/>
              <a:t>area…)</a:t>
            </a:r>
          </a:p>
          <a:p>
            <a:r>
              <a:rPr lang="da-DK" sz="2400" b="1" dirty="0" smtClean="0"/>
              <a:t>Co-design of s</a:t>
            </a:r>
            <a:r>
              <a:rPr lang="en-GB" sz="2400" b="1" dirty="0" err="1" smtClean="0"/>
              <a:t>trategic</a:t>
            </a:r>
            <a:r>
              <a:rPr lang="en-GB" sz="2400" b="1" dirty="0" smtClean="0"/>
              <a:t> </a:t>
            </a:r>
            <a:r>
              <a:rPr lang="en-GB" sz="2400" b="1" dirty="0"/>
              <a:t>options </a:t>
            </a:r>
            <a:r>
              <a:rPr lang="en-GB" sz="2400" b="1" dirty="0" smtClean="0"/>
              <a:t>for the region</a:t>
            </a:r>
            <a:endParaRPr lang="en-GB" sz="2400" b="1" dirty="0"/>
          </a:p>
          <a:p>
            <a:r>
              <a:rPr lang="en-GB" sz="2400" b="1" dirty="0"/>
              <a:t>Quantitative and qualitative analysis</a:t>
            </a:r>
            <a:r>
              <a:rPr lang="en-GB" sz="2400" dirty="0"/>
              <a:t> of the engagement of </a:t>
            </a:r>
            <a:r>
              <a:rPr lang="en-GB" sz="2400" dirty="0" smtClean="0"/>
              <a:t>involved stakeholders</a:t>
            </a:r>
            <a:endParaRPr lang="en-US" sz="2400" dirty="0"/>
          </a:p>
          <a:p>
            <a:endParaRPr lang="en-GB" sz="2400" dirty="0" smtClean="0"/>
          </a:p>
          <a:p>
            <a:endParaRPr lang="en-GB" dirty="0" smtClean="0"/>
          </a:p>
        </p:txBody>
      </p:sp>
      <p:pic>
        <p:nvPicPr>
          <p:cNvPr id="4" name="Grafik 5" descr="D:\0402 2019\IASS\H2020\deliverables\D5.22\IMG_20180926_1228516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7367"/>
            <a:ext cx="331236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664" y="6577607"/>
            <a:ext cx="34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Photo: Kathrin Stephen, IASS</a:t>
            </a:r>
            <a:endParaRPr lang="en-GB" sz="1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27136"/>
            <a:ext cx="3665726" cy="27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31" y="4848980"/>
            <a:ext cx="3359394" cy="17181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99592" y="-57388"/>
            <a:ext cx="8064896" cy="86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Main Outputs: Three Strategic Scenarios (D5.22)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03" y="1989973"/>
            <a:ext cx="3340162" cy="1763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12" y="3548433"/>
            <a:ext cx="3340162" cy="1750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18865"/>
            <a:ext cx="3743848" cy="462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08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Main </a:t>
            </a:r>
            <a:r>
              <a:rPr lang="da-DK" b="1" dirty="0" err="1"/>
              <a:t>F</a:t>
            </a:r>
            <a:r>
              <a:rPr lang="da-DK" b="1" dirty="0" err="1" smtClean="0"/>
              <a:t>indings</a:t>
            </a:r>
            <a:r>
              <a:rPr lang="da-DK" b="1" dirty="0" smtClean="0"/>
              <a:t>’ </a:t>
            </a:r>
            <a:r>
              <a:rPr lang="da-DK" b="1" dirty="0" err="1" smtClean="0"/>
              <a:t>Contribution</a:t>
            </a:r>
            <a:r>
              <a:rPr lang="da-DK" b="1" dirty="0" smtClean="0"/>
              <a:t> to the </a:t>
            </a:r>
            <a:r>
              <a:rPr lang="da-DK" b="1" dirty="0" err="1" smtClean="0"/>
              <a:t>Project´s</a:t>
            </a:r>
            <a:r>
              <a:rPr lang="da-DK" b="1" dirty="0" smtClean="0"/>
              <a:t> </a:t>
            </a:r>
            <a:r>
              <a:rPr lang="da-DK" b="1" dirty="0" err="1" smtClean="0"/>
              <a:t>Expected</a:t>
            </a:r>
            <a:r>
              <a:rPr lang="da-DK" b="1" dirty="0" smtClean="0"/>
              <a:t> </a:t>
            </a:r>
            <a:r>
              <a:rPr lang="da-DK" b="1" dirty="0" err="1" smtClean="0"/>
              <a:t>Impacts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5073427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Improved stakeholders’ knowledge </a:t>
            </a:r>
            <a:r>
              <a:rPr lang="en-GB" sz="2400" dirty="0"/>
              <a:t>about the current and possible future </a:t>
            </a:r>
            <a:r>
              <a:rPr lang="en-GB" sz="2400" b="1" dirty="0"/>
              <a:t>impacts of climate change </a:t>
            </a:r>
            <a:r>
              <a:rPr lang="en-GB" sz="2400" dirty="0"/>
              <a:t>on their </a:t>
            </a:r>
            <a:r>
              <a:rPr lang="en-GB" sz="2400" dirty="0" smtClean="0"/>
              <a:t>activities in Yamal</a:t>
            </a:r>
          </a:p>
          <a:p>
            <a:r>
              <a:rPr lang="en-GB" sz="2400" b="1" dirty="0" smtClean="0"/>
              <a:t>Enhanced </a:t>
            </a:r>
            <a:r>
              <a:rPr lang="en-GB" sz="2400" b="1" dirty="0"/>
              <a:t>capacity of stakeholders to </a:t>
            </a:r>
            <a:r>
              <a:rPr lang="en-GB" sz="2400" b="1" dirty="0" smtClean="0"/>
              <a:t>elaborate </a:t>
            </a:r>
            <a:r>
              <a:rPr lang="en-GB" sz="2400" dirty="0"/>
              <a:t>strategic options</a:t>
            </a:r>
            <a:r>
              <a:rPr lang="en-GB" sz="2400" b="1" dirty="0"/>
              <a:t> </a:t>
            </a:r>
            <a:r>
              <a:rPr lang="en-GB" sz="2400" b="1" dirty="0" smtClean="0"/>
              <a:t>(scenarios) to adapt </a:t>
            </a:r>
            <a:r>
              <a:rPr lang="en-GB" sz="2400" b="1" dirty="0"/>
              <a:t>to the impact of climate </a:t>
            </a:r>
            <a:r>
              <a:rPr lang="en-GB" sz="2400" b="1" dirty="0" smtClean="0"/>
              <a:t>change </a:t>
            </a:r>
            <a:r>
              <a:rPr lang="en-GB" sz="2400" dirty="0" smtClean="0"/>
              <a:t>and </a:t>
            </a:r>
            <a:r>
              <a:rPr lang="en-GB" sz="2400" dirty="0"/>
              <a:t>other </a:t>
            </a:r>
            <a:r>
              <a:rPr lang="en-GB" sz="2400" dirty="0" smtClean="0"/>
              <a:t>changes</a:t>
            </a:r>
            <a:endParaRPr lang="en-GB" dirty="0"/>
          </a:p>
          <a:p>
            <a:r>
              <a:rPr lang="en-GB" sz="2400" b="1" dirty="0"/>
              <a:t>Enhanced </a:t>
            </a:r>
            <a:r>
              <a:rPr lang="en-GB" sz="2400" b="1" dirty="0" smtClean="0"/>
              <a:t>forecasting capacity </a:t>
            </a:r>
            <a:r>
              <a:rPr lang="en-GB" sz="2400" b="1" dirty="0"/>
              <a:t>of </a:t>
            </a:r>
            <a:r>
              <a:rPr lang="en-GB" sz="2400" b="1" dirty="0" smtClean="0"/>
              <a:t>stakeholders: </a:t>
            </a:r>
            <a:r>
              <a:rPr lang="en-GB" sz="2400" dirty="0" smtClean="0"/>
              <a:t>changing </a:t>
            </a:r>
            <a:r>
              <a:rPr lang="en-GB" sz="2400" dirty="0"/>
              <a:t>the way stakeholders approach the </a:t>
            </a:r>
            <a:r>
              <a:rPr lang="en-GB" sz="2400" dirty="0" smtClean="0"/>
              <a:t>future, learning to be  </a:t>
            </a:r>
            <a:r>
              <a:rPr lang="en-GB" sz="2400" dirty="0"/>
              <a:t>prepared for alternative developments, which </a:t>
            </a:r>
            <a:r>
              <a:rPr lang="en-GB" sz="2400" dirty="0" smtClean="0"/>
              <a:t>require investment </a:t>
            </a:r>
            <a:r>
              <a:rPr lang="en-GB" sz="2400" dirty="0"/>
              <a:t>in innovation </a:t>
            </a:r>
            <a:r>
              <a:rPr lang="en-GB" sz="2400" dirty="0" smtClean="0"/>
              <a:t>and education</a:t>
            </a:r>
            <a:endParaRPr lang="en-GB" sz="2400" dirty="0"/>
          </a:p>
          <a:p>
            <a:endParaRPr lang="en-GB" dirty="0"/>
          </a:p>
          <a:p>
            <a:endParaRPr lang="da-DK" i="1" dirty="0"/>
          </a:p>
          <a:p>
            <a:endParaRPr lang="da-DK" i="1" dirty="0" smtClean="0"/>
          </a:p>
        </p:txBody>
      </p:sp>
    </p:spTree>
    <p:extLst>
      <p:ext uri="{BB962C8B-B14F-4D97-AF65-F5344CB8AC3E}">
        <p14:creationId xmlns:p14="http://schemas.microsoft.com/office/powerpoint/2010/main" val="450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Encouraging </a:t>
            </a:r>
            <a:r>
              <a:rPr lang="en-GB" sz="2400" dirty="0"/>
              <a:t>local and </a:t>
            </a:r>
            <a:r>
              <a:rPr lang="en-GB" sz="2400" dirty="0" smtClean="0"/>
              <a:t>local and </a:t>
            </a:r>
            <a:r>
              <a:rPr lang="en-GB" sz="2400" b="1" dirty="0" smtClean="0"/>
              <a:t>indigenous entrepreneurs</a:t>
            </a:r>
            <a:r>
              <a:rPr lang="en-GB" sz="2400" dirty="0" smtClean="0"/>
              <a:t> to use new innovative business models to </a:t>
            </a:r>
            <a:r>
              <a:rPr lang="en-GB" sz="2400" dirty="0"/>
              <a:t>develop new economic sectors in </a:t>
            </a:r>
            <a:r>
              <a:rPr lang="en-GB" sz="2400" dirty="0" smtClean="0"/>
              <a:t>Yamal that can </a:t>
            </a:r>
            <a:r>
              <a:rPr lang="en-GB" sz="2400" b="1" dirty="0" smtClean="0"/>
              <a:t>meet </a:t>
            </a:r>
            <a:r>
              <a:rPr lang="en-GB" sz="2400" b="1" dirty="0"/>
              <a:t>the future needs of European and global </a:t>
            </a:r>
            <a:r>
              <a:rPr lang="en-GB" sz="2400" b="1" dirty="0" smtClean="0"/>
              <a:t>markets</a:t>
            </a:r>
          </a:p>
          <a:p>
            <a:r>
              <a:rPr lang="en-GB" sz="2400" b="1" dirty="0"/>
              <a:t>I</a:t>
            </a:r>
            <a:r>
              <a:rPr lang="en-GB" sz="2400" b="1" dirty="0" smtClean="0"/>
              <a:t>mproved the </a:t>
            </a:r>
            <a:r>
              <a:rPr lang="en-GB" sz="2400" b="1" dirty="0"/>
              <a:t>professional skills and competences </a:t>
            </a:r>
            <a:r>
              <a:rPr lang="en-GB" sz="2400" b="1" dirty="0" smtClean="0"/>
              <a:t> </a:t>
            </a:r>
            <a:r>
              <a:rPr lang="en-GB" sz="2400" dirty="0" smtClean="0"/>
              <a:t>of the stakeholders involved (</a:t>
            </a:r>
            <a:r>
              <a:rPr lang="en-GB" sz="2400" i="1" dirty="0" smtClean="0"/>
              <a:t>and also of the</a:t>
            </a:r>
            <a:r>
              <a:rPr lang="en-GB" sz="2400" b="1" i="1" dirty="0" smtClean="0"/>
              <a:t> </a:t>
            </a:r>
            <a:r>
              <a:rPr lang="en-GB" sz="2400" i="1" dirty="0" smtClean="0"/>
              <a:t>for </a:t>
            </a:r>
            <a:r>
              <a:rPr lang="en-GB" sz="2400" i="1" dirty="0"/>
              <a:t>early career researchers </a:t>
            </a:r>
            <a:r>
              <a:rPr lang="en-GB" sz="2400" i="1" dirty="0" smtClean="0"/>
              <a:t>of Blue-Action!)</a:t>
            </a:r>
            <a:endParaRPr lang="en-GB" sz="2400" i="1" dirty="0"/>
          </a:p>
          <a:p>
            <a:pPr marL="0" indent="0">
              <a:buNone/>
            </a:pPr>
            <a:endParaRPr lang="en-GB" sz="2400" b="1" dirty="0" smtClean="0"/>
          </a:p>
          <a:p>
            <a:endParaRPr lang="en-GB" sz="2400" b="1" dirty="0" smtClean="0"/>
          </a:p>
          <a:p>
            <a:endParaRPr lang="da-DK" sz="2400" i="1" dirty="0"/>
          </a:p>
          <a:p>
            <a:endParaRPr lang="da-DK" i="1" dirty="0" smtClean="0"/>
          </a:p>
        </p:txBody>
      </p:sp>
    </p:spTree>
    <p:extLst>
      <p:ext uri="{BB962C8B-B14F-4D97-AF65-F5344CB8AC3E}">
        <p14:creationId xmlns:p14="http://schemas.microsoft.com/office/powerpoint/2010/main" val="3490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Research Gap Nr.1: </a:t>
            </a:r>
            <a:r>
              <a:rPr lang="en-GB" b="1" dirty="0"/>
              <a:t>Strategic Foresight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7152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Strategic Foresight is an effective method for transdisciplinary research that enables incorporation different types of knowledge, including indigenous/local knowledge. </a:t>
            </a:r>
            <a:r>
              <a:rPr lang="en-GB" sz="2400" dirty="0" smtClean="0"/>
              <a:t>There is margin for more development and use.</a:t>
            </a:r>
            <a:endParaRPr lang="en-GB" sz="2400" dirty="0"/>
          </a:p>
          <a:p>
            <a:r>
              <a:rPr lang="en-GB" sz="2400" b="1" dirty="0" smtClean="0"/>
              <a:t>More integration of methods and disciplines, and more efforts in co-production of knowledge </a:t>
            </a:r>
          </a:p>
          <a:p>
            <a:r>
              <a:rPr lang="en-GB" sz="2400" dirty="0" smtClean="0"/>
              <a:t>Use of the Strategic </a:t>
            </a:r>
            <a:r>
              <a:rPr lang="en-GB" sz="2400" dirty="0"/>
              <a:t>Foresight </a:t>
            </a:r>
            <a:r>
              <a:rPr lang="en-GB" sz="2400" dirty="0" smtClean="0"/>
              <a:t>in a co-design process with </a:t>
            </a:r>
            <a:r>
              <a:rPr lang="en-GB" sz="2400" dirty="0"/>
              <a:t>focus </a:t>
            </a:r>
            <a:r>
              <a:rPr lang="en-GB" sz="2400" dirty="0" smtClean="0"/>
              <a:t>on:</a:t>
            </a:r>
          </a:p>
          <a:p>
            <a:pPr lvl="1"/>
            <a:r>
              <a:rPr lang="en-GB" sz="2000" dirty="0" smtClean="0"/>
              <a:t>Arctic regions whose future is very uncertain, because of climate and societal changes/challenges (</a:t>
            </a:r>
            <a:r>
              <a:rPr lang="en-GB" sz="2000" b="1" dirty="0" smtClean="0"/>
              <a:t>Greenland)</a:t>
            </a:r>
            <a:endParaRPr lang="en-GB" sz="2000" dirty="0" smtClean="0"/>
          </a:p>
          <a:p>
            <a:pPr lvl="1"/>
            <a:r>
              <a:rPr lang="en-GB" sz="2000" dirty="0" smtClean="0"/>
              <a:t>Innovative and green economic solutions, for example on </a:t>
            </a:r>
            <a:r>
              <a:rPr lang="en-GB" sz="2000" b="1" dirty="0" smtClean="0"/>
              <a:t>sustainable food production </a:t>
            </a:r>
            <a:r>
              <a:rPr lang="en-GB" sz="2000" dirty="0" smtClean="0"/>
              <a:t>or </a:t>
            </a:r>
            <a:r>
              <a:rPr lang="en-GB" sz="2000" b="1" dirty="0" smtClean="0"/>
              <a:t>development of renewables</a:t>
            </a:r>
            <a:r>
              <a:rPr lang="en-GB" sz="2000" dirty="0" smtClean="0"/>
              <a:t> in the Arctic</a:t>
            </a:r>
            <a:endParaRPr lang="en-GB" sz="2400" dirty="0" smtClean="0"/>
          </a:p>
          <a:p>
            <a:pPr marL="0" indent="0">
              <a:buNone/>
            </a:pPr>
            <a:endParaRPr lang="en-GB" sz="1100" dirty="0" smtClean="0"/>
          </a:p>
          <a:p>
            <a:endParaRPr lang="en-GB" sz="1100" b="1" dirty="0" smtClean="0"/>
          </a:p>
          <a:p>
            <a:pPr marL="0" indent="0">
              <a:buNone/>
            </a:pP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2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Research Gap Nr. 2: Research &amp; </a:t>
            </a:r>
            <a:r>
              <a:rPr lang="da-DK" b="1" dirty="0" err="1" smtClean="0"/>
              <a:t>indigenous</a:t>
            </a:r>
            <a:r>
              <a:rPr lang="da-DK" b="1" dirty="0" smtClean="0"/>
              <a:t> </a:t>
            </a:r>
            <a:r>
              <a:rPr lang="da-DK" b="1" dirty="0" err="1" smtClean="0"/>
              <a:t>communities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</a:t>
            </a:r>
            <a:r>
              <a:rPr lang="en-US" dirty="0"/>
              <a:t>of knowledge about urban </a:t>
            </a:r>
            <a:r>
              <a:rPr lang="en-US" dirty="0" smtClean="0"/>
              <a:t>areas in the Arctic: urban–rural </a:t>
            </a:r>
            <a:r>
              <a:rPr lang="en-US" dirty="0"/>
              <a:t>connections and </a:t>
            </a:r>
            <a:r>
              <a:rPr lang="en-US" dirty="0" smtClean="0"/>
              <a:t>dynamics;</a:t>
            </a:r>
          </a:p>
          <a:p>
            <a:r>
              <a:rPr lang="en-US" dirty="0" smtClean="0"/>
              <a:t>Involvement of indigenous communities in research on their territories, </a:t>
            </a:r>
            <a:r>
              <a:rPr lang="en-US" dirty="0"/>
              <a:t>opportunities for indigenous </a:t>
            </a:r>
            <a:r>
              <a:rPr lang="en-US" dirty="0" smtClean="0"/>
              <a:t>science, shared benefit from the outcome of the researches, higher consideration of ethics issues when working with indigenous communities (connect!).</a:t>
            </a:r>
          </a:p>
        </p:txBody>
      </p:sp>
    </p:spTree>
    <p:extLst>
      <p:ext uri="{BB962C8B-B14F-4D97-AF65-F5344CB8AC3E}">
        <p14:creationId xmlns:p14="http://schemas.microsoft.com/office/powerpoint/2010/main" val="425380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Proposition to DG RTD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interested</a:t>
            </a:r>
            <a:r>
              <a:rPr lang="da-DK" dirty="0" smtClean="0"/>
              <a:t> in </a:t>
            </a:r>
            <a:r>
              <a:rPr lang="da-DK" dirty="0" err="1" smtClean="0"/>
              <a:t>learning</a:t>
            </a:r>
            <a:r>
              <a:rPr lang="da-DK" dirty="0" smtClean="0"/>
              <a:t> from Blue-Action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Strategic </a:t>
            </a:r>
            <a:r>
              <a:rPr lang="da-DK" dirty="0" err="1" smtClean="0"/>
              <a:t>Foresight</a:t>
            </a:r>
            <a:r>
              <a:rPr lang="da-DK" dirty="0" smtClean="0"/>
              <a:t> </a:t>
            </a:r>
            <a:r>
              <a:rPr lang="da-DK" dirty="0" err="1" smtClean="0"/>
              <a:t>methodology</a:t>
            </a:r>
            <a:r>
              <a:rPr lang="da-DK" dirty="0" smtClean="0"/>
              <a:t> </a:t>
            </a:r>
            <a:r>
              <a:rPr lang="da-DK" dirty="0"/>
              <a:t>for </a:t>
            </a:r>
            <a:r>
              <a:rPr lang="da-DK" dirty="0" err="1" smtClean="0"/>
              <a:t>working</a:t>
            </a:r>
            <a:r>
              <a:rPr lang="da-DK" dirty="0" smtClean="0"/>
              <a:t> on the new </a:t>
            </a:r>
            <a:r>
              <a:rPr lang="da-DK" dirty="0"/>
              <a:t>EU </a:t>
            </a:r>
            <a:r>
              <a:rPr lang="da-DK" dirty="0" err="1"/>
              <a:t>Arctic</a:t>
            </a:r>
            <a:r>
              <a:rPr lang="da-DK" dirty="0"/>
              <a:t> </a:t>
            </a:r>
            <a:r>
              <a:rPr lang="da-DK" dirty="0" err="1" smtClean="0"/>
              <a:t>Strategy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97433912"/>
      </p:ext>
    </p:extLst>
  </p:cSld>
  <p:clrMapOvr>
    <a:masterClrMapping/>
  </p:clrMapOvr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528</TotalTime>
  <Words>659</Words>
  <Application>Microsoft Office PowerPoint</Application>
  <PresentationFormat>On-screen Show (4:3)</PresentationFormat>
  <Paragraphs>72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Blue-ActionNEW</vt:lpstr>
      <vt:lpstr>PowerPoint Presentation</vt:lpstr>
      <vt:lpstr>Main Goal</vt:lpstr>
      <vt:lpstr>Key features of work done</vt:lpstr>
      <vt:lpstr>PowerPoint Presentation</vt:lpstr>
      <vt:lpstr>Main Findings’ Contribution to the Project´s Expected Impacts</vt:lpstr>
      <vt:lpstr>PowerPoint Presentation</vt:lpstr>
      <vt:lpstr>Research Gap Nr.1: Strategic Foresight </vt:lpstr>
      <vt:lpstr>Research Gap Nr. 2: Research &amp; indigenous communities</vt:lpstr>
      <vt:lpstr>Proposition to DG RTD</vt:lpstr>
      <vt:lpstr>Thank you!</vt:lpstr>
      <vt:lpstr>Potential input of CS5 in the updated EU Arctic Strategy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57</cp:revision>
  <dcterms:created xsi:type="dcterms:W3CDTF">2020-02-23T09:58:32Z</dcterms:created>
  <dcterms:modified xsi:type="dcterms:W3CDTF">2020-05-05T11:50:05Z</dcterms:modified>
</cp:coreProperties>
</file>