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59" r:id="rId3"/>
    <p:sldId id="262" r:id="rId4"/>
    <p:sldId id="286" r:id="rId5"/>
    <p:sldId id="285" r:id="rId6"/>
    <p:sldId id="282" r:id="rId7"/>
    <p:sldId id="271" r:id="rId8"/>
    <p:sldId id="273" r:id="rId9"/>
    <p:sldId id="274" r:id="rId10"/>
    <p:sldId id="275" r:id="rId11"/>
    <p:sldId id="281" r:id="rId12"/>
    <p:sldId id="261" r:id="rId13"/>
    <p:sldId id="260" r:id="rId14"/>
    <p:sldId id="263" r:id="rId15"/>
    <p:sldId id="265" r:id="rId16"/>
    <p:sldId id="266" r:id="rId17"/>
    <p:sldId id="267" r:id="rId18"/>
    <p:sldId id="279" r:id="rId19"/>
    <p:sldId id="280" r:id="rId20"/>
    <p:sldId id="270" r:id="rId21"/>
    <p:sldId id="284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043" autoAdjust="0"/>
  </p:normalViewPr>
  <p:slideViewPr>
    <p:cSldViewPr>
      <p:cViewPr>
        <p:scale>
          <a:sx n="66" d="100"/>
          <a:sy n="66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1T17:10:22.279" idx="1">
    <p:pos x="5404" y="1682"/>
    <p:text>Climate Proofing for Development is a methodological approach aimed at incorporatiing issues of climate change into development planning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4T16:49:39.342" idx="2">
    <p:pos x="4654" y="2889"/>
    <p:text>TRM heat</p:text>
  </p:cm>
  <p:cm authorId="0" dt="2020-05-14T16:49:56.120" idx="3">
    <p:pos x="3154" y="2615"/>
    <p:text>Digital cluster in HEU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4T17:06:19.837" idx="4">
    <p:pos x="3895" y="2158"/>
    <p:text>Extreme events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491B-2E16-4B11-B410-2712A1397F23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5911B-BC27-423C-9281-E2730C781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3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2.1.6.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911B-BC27-423C-9281-E2730C7814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EU </a:t>
            </a:r>
            <a:r>
              <a:rPr lang="da-DK" dirty="0" err="1" smtClean="0"/>
              <a:t>forest</a:t>
            </a:r>
            <a:r>
              <a:rPr lang="da-DK" dirty="0" smtClean="0"/>
              <a:t> </a:t>
            </a:r>
            <a:r>
              <a:rPr lang="da-DK" dirty="0" err="1" smtClean="0"/>
              <a:t>strategy</a:t>
            </a:r>
            <a:endParaRPr lang="da-DK" dirty="0" smtClean="0"/>
          </a:p>
          <a:p>
            <a:r>
              <a:rPr lang="da-DK" dirty="0" err="1" smtClean="0"/>
              <a:t>Communication</a:t>
            </a:r>
            <a:r>
              <a:rPr lang="da-DK" dirty="0" smtClean="0"/>
              <a:t> on </a:t>
            </a:r>
            <a:r>
              <a:rPr lang="en-GB" dirty="0" smtClean="0"/>
              <a:t>Stepping up EU Action to Protect and Restore the World’s Forests COM/2019/352 final </a:t>
            </a:r>
            <a:endParaRPr lang="da-DK" dirty="0" smtClean="0"/>
          </a:p>
          <a:p>
            <a:r>
              <a:rPr lang="da-DK" dirty="0" smtClean="0"/>
              <a:t>EU guidelines SWD (2019)305 FINAL  </a:t>
            </a:r>
            <a:r>
              <a:rPr lang="en-GB" dirty="0" smtClean="0"/>
              <a:t>“EU guidance on integrating ecosystems and their services</a:t>
            </a:r>
          </a:p>
          <a:p>
            <a:r>
              <a:rPr lang="en-GB" dirty="0" smtClean="0"/>
              <a:t>2020 United Nations Ocean Conference in Portugal </a:t>
            </a:r>
            <a:r>
              <a:rPr lang="en-GB" dirty="0" err="1" smtClean="0"/>
              <a:t>mportance</a:t>
            </a:r>
            <a:r>
              <a:rPr lang="en-GB" dirty="0" smtClean="0"/>
              <a:t> of action on ocean issues.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911B-BC27-423C-9281-E2730C7814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EU </a:t>
            </a:r>
            <a:r>
              <a:rPr lang="da-DK" dirty="0" err="1" smtClean="0"/>
              <a:t>forest</a:t>
            </a:r>
            <a:r>
              <a:rPr lang="da-DK" dirty="0" smtClean="0"/>
              <a:t> </a:t>
            </a:r>
            <a:r>
              <a:rPr lang="da-DK" dirty="0" err="1" smtClean="0"/>
              <a:t>strategy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 smtClean="0"/>
              <a:t>Communication</a:t>
            </a:r>
            <a:r>
              <a:rPr lang="da-DK" dirty="0" smtClean="0"/>
              <a:t> on </a:t>
            </a:r>
            <a:r>
              <a:rPr lang="en-GB" dirty="0" smtClean="0"/>
              <a:t>Stepping up EU Action to Protect and Restore the World’s Forests COM/2019/352 final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EU guidelines SWD (2019)305 FINAL  </a:t>
            </a:r>
            <a:r>
              <a:rPr lang="en-GB" dirty="0" smtClean="0"/>
              <a:t>“EU guidance on integrating ecosystems and their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2020 United Nations Ocean Conference in Portugal </a:t>
            </a:r>
            <a:r>
              <a:rPr lang="en-GB" dirty="0" err="1" smtClean="0"/>
              <a:t>mportance</a:t>
            </a:r>
            <a:r>
              <a:rPr lang="en-GB" dirty="0" smtClean="0"/>
              <a:t> of action on ocean issues.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IPCC</a:t>
            </a:r>
            <a:r>
              <a:rPr lang="da-DK" baseline="0" dirty="0" smtClean="0"/>
              <a:t> SROCC </a:t>
            </a:r>
            <a:r>
              <a:rPr lang="da-DK" baseline="0" dirty="0" err="1" smtClean="0"/>
              <a:t>report</a:t>
            </a:r>
            <a:r>
              <a:rPr lang="da-DK" baseline="0" dirty="0" smtClean="0"/>
              <a:t> </a:t>
            </a:r>
            <a:r>
              <a:rPr lang="en-GB" baseline="0" dirty="0" smtClean="0"/>
              <a:t>Special Report on the Ocean and Cryosphere in a Changing Climate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911B-BC27-423C-9281-E2730C7814F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EU </a:t>
            </a:r>
            <a:r>
              <a:rPr lang="da-DK" dirty="0" err="1" smtClean="0"/>
              <a:t>forest</a:t>
            </a:r>
            <a:r>
              <a:rPr lang="da-DK" dirty="0" smtClean="0"/>
              <a:t> </a:t>
            </a:r>
            <a:r>
              <a:rPr lang="da-DK" dirty="0" err="1" smtClean="0"/>
              <a:t>strategy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 smtClean="0"/>
              <a:t>Communication</a:t>
            </a:r>
            <a:r>
              <a:rPr lang="da-DK" dirty="0" smtClean="0"/>
              <a:t> on </a:t>
            </a:r>
            <a:r>
              <a:rPr lang="en-GB" dirty="0" smtClean="0"/>
              <a:t>Stepping up EU Action to Protect and Restore the World’s Forests COM/2019/352 final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EU guidelines SWD (2019)305 FINAL  </a:t>
            </a:r>
            <a:r>
              <a:rPr lang="en-GB" dirty="0" smtClean="0"/>
              <a:t>“EU guidance on integrating ecosystems and their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2020 United Nations Ocean Conference in Portugal </a:t>
            </a:r>
            <a:r>
              <a:rPr lang="en-GB" dirty="0" err="1" smtClean="0"/>
              <a:t>mportance</a:t>
            </a:r>
            <a:r>
              <a:rPr lang="en-GB" dirty="0" smtClean="0"/>
              <a:t> of action on ocean issues.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IPCC</a:t>
            </a:r>
            <a:r>
              <a:rPr lang="da-DK" baseline="0" dirty="0" smtClean="0"/>
              <a:t> SROCC </a:t>
            </a:r>
            <a:r>
              <a:rPr lang="da-DK" baseline="0" dirty="0" err="1" smtClean="0"/>
              <a:t>report</a:t>
            </a:r>
            <a:r>
              <a:rPr lang="da-DK" baseline="0" dirty="0" smtClean="0"/>
              <a:t> </a:t>
            </a:r>
            <a:r>
              <a:rPr lang="en-GB" baseline="0" dirty="0" smtClean="0"/>
              <a:t>Special Report on the Ocean and Cryosphere in a Changing Climate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911B-BC27-423C-9281-E2730C7814F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97164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6526" y="274638"/>
            <a:ext cx="7860274" cy="1143000"/>
          </a:xfrm>
        </p:spPr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6526" y="1600200"/>
            <a:ext cx="7860274" cy="4525963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A5AF-D9E8-4DD6-999F-A60663D43858}" type="datetimeFigureOut">
              <a:rPr lang="da-DK" smtClean="0"/>
              <a:t>15-05-2020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Research Gaps and </a:t>
            </a:r>
            <a:r>
              <a:rPr lang="da-DK" b="1" dirty="0" err="1" smtClean="0"/>
              <a:t>contribution</a:t>
            </a:r>
            <a:r>
              <a:rPr lang="da-DK" b="1" dirty="0" smtClean="0"/>
              <a:t> to Green Deal elements</a:t>
            </a:r>
            <a:endParaRPr lang="da-DK" b="1" dirty="0"/>
          </a:p>
          <a:p>
            <a:endParaRPr lang="da-DK" sz="2800" dirty="0" smtClean="0"/>
          </a:p>
          <a:p>
            <a:r>
              <a:rPr lang="da-DK" sz="2800" dirty="0" err="1" smtClean="0"/>
              <a:t>Lead</a:t>
            </a:r>
            <a:r>
              <a:rPr lang="da-DK" sz="2800" dirty="0" smtClean="0"/>
              <a:t>: Blue-Action</a:t>
            </a:r>
          </a:p>
          <a:p>
            <a:r>
              <a:rPr lang="da-DK" sz="2800" dirty="0" smtClean="0"/>
              <a:t>Steffen M. Olsen (DMI), Chiara Bearzotti (DMI)</a:t>
            </a:r>
            <a:endParaRPr lang="da-DK" sz="2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44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Earth System Model: predict </a:t>
            </a:r>
            <a:r>
              <a:rPr lang="en-GB" b="1" dirty="0"/>
              <a:t>and manage environmental disasters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“An </a:t>
            </a:r>
            <a:r>
              <a:rPr lang="en-GB" dirty="0"/>
              <a:t>immediate priority will be to boost the EU’s ability to </a:t>
            </a:r>
            <a:r>
              <a:rPr lang="en-GB" b="1" dirty="0">
                <a:solidFill>
                  <a:srgbClr val="0070C0"/>
                </a:solidFill>
              </a:rPr>
              <a:t>predict and manage environmental </a:t>
            </a:r>
            <a:r>
              <a:rPr lang="en-GB" b="1" dirty="0" smtClean="0">
                <a:solidFill>
                  <a:srgbClr val="0070C0"/>
                </a:solidFill>
              </a:rPr>
              <a:t>disasters</a:t>
            </a:r>
            <a:r>
              <a:rPr lang="en-GB" b="1" dirty="0" smtClean="0"/>
              <a:t>”</a:t>
            </a:r>
          </a:p>
          <a:p>
            <a:pPr marL="0" indent="0">
              <a:buNone/>
            </a:pPr>
            <a:r>
              <a:rPr lang="da-DK" dirty="0" smtClean="0"/>
              <a:t>To do </a:t>
            </a:r>
            <a:r>
              <a:rPr lang="da-DK" dirty="0" err="1" smtClean="0"/>
              <a:t>this</a:t>
            </a:r>
            <a:r>
              <a:rPr lang="da-DK" dirty="0" smtClean="0"/>
              <a:t>, the </a:t>
            </a:r>
            <a:r>
              <a:rPr lang="en-GB" dirty="0" smtClean="0"/>
              <a:t>Commission </a:t>
            </a:r>
            <a:r>
              <a:rPr lang="en-GB" dirty="0"/>
              <a:t>will bring together European </a:t>
            </a:r>
            <a:r>
              <a:rPr lang="en-GB" b="1" dirty="0"/>
              <a:t>scientific and industrial excellence </a:t>
            </a: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“</a:t>
            </a:r>
            <a:r>
              <a:rPr lang="en-GB" dirty="0" smtClean="0"/>
              <a:t>to </a:t>
            </a:r>
            <a:r>
              <a:rPr lang="en-GB" dirty="0"/>
              <a:t>develop a very high precision </a:t>
            </a:r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digital </a:t>
            </a:r>
            <a:r>
              <a:rPr lang="en-GB" b="1" dirty="0">
                <a:solidFill>
                  <a:srgbClr val="0070C0"/>
                </a:solidFill>
              </a:rPr>
              <a:t>model of the </a:t>
            </a:r>
            <a:r>
              <a:rPr lang="en-GB" b="1" dirty="0" smtClean="0">
                <a:solidFill>
                  <a:srgbClr val="0070C0"/>
                </a:solidFill>
              </a:rPr>
              <a:t>Earth</a:t>
            </a:r>
            <a:r>
              <a:rPr lang="en-GB" dirty="0" smtClean="0"/>
              <a:t>”.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1036538"/>
            <a:ext cx="24098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33" y="-1039394"/>
            <a:ext cx="8686800" cy="1143000"/>
          </a:xfrm>
          <a:solidFill>
            <a:schemeClr val="bg1"/>
          </a:solidFill>
        </p:spPr>
        <p:txBody>
          <a:bodyPr/>
          <a:lstStyle/>
          <a:p>
            <a:r>
              <a:rPr lang="da-DK" b="1" dirty="0" smtClean="0"/>
              <a:t>Green Deal Elements</a:t>
            </a:r>
            <a:endParaRPr lang="en-GB" b="1" dirty="0"/>
          </a:p>
        </p:txBody>
      </p:sp>
      <p:pic>
        <p:nvPicPr>
          <p:cNvPr id="1026" name="Picture 2" descr="C:\Users\chb\Desktop\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05" y="0"/>
            <a:ext cx="979308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755772" y="1466563"/>
            <a:ext cx="3491880" cy="944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28465" y="2398047"/>
            <a:ext cx="3813462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31431" y="3190135"/>
            <a:ext cx="3813462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972" y="750776"/>
            <a:ext cx="3813462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-56502" y="1542864"/>
            <a:ext cx="3813462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635487" y="2411254"/>
            <a:ext cx="3813462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95536" y="5519035"/>
            <a:ext cx="8211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Topics proposed by Blue-Action as research priorities can provide contribution to the areas circled in red </a:t>
            </a:r>
            <a:r>
              <a:rPr lang="da-DK" b="1" dirty="0">
                <a:solidFill>
                  <a:srgbClr val="0070C0"/>
                </a:solidFill>
              </a:rPr>
              <a:t>W</a:t>
            </a:r>
            <a:r>
              <a:rPr lang="en-GB" b="1">
                <a:solidFill>
                  <a:srgbClr val="0070C0"/>
                </a:solidFill>
              </a:rPr>
              <a:t>e have highlighted HOW and WHERE to in blue in the following slides </a:t>
            </a:r>
          </a:p>
          <a:p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err="1" smtClean="0"/>
              <a:t>Decarbonisation</a:t>
            </a:r>
            <a:r>
              <a:rPr lang="da-DK" b="1" dirty="0" smtClean="0"/>
              <a:t> of the </a:t>
            </a:r>
            <a:r>
              <a:rPr lang="da-DK" b="1" dirty="0" err="1" smtClean="0"/>
              <a:t>energy</a:t>
            </a:r>
            <a:r>
              <a:rPr lang="da-DK" b="1" dirty="0" smtClean="0"/>
              <a:t> system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 smtClean="0"/>
              <a:t>Clean</a:t>
            </a:r>
            <a:r>
              <a:rPr lang="da-DK" dirty="0" smtClean="0"/>
              <a:t> </a:t>
            </a:r>
            <a:r>
              <a:rPr lang="da-DK" dirty="0" err="1" smtClean="0"/>
              <a:t>energy</a:t>
            </a:r>
            <a:r>
              <a:rPr lang="da-DK" dirty="0" smtClean="0"/>
              <a:t> transition and </a:t>
            </a:r>
            <a:r>
              <a:rPr lang="da-DK" dirty="0" err="1" smtClean="0"/>
              <a:t>combination</a:t>
            </a:r>
            <a:r>
              <a:rPr lang="da-DK" dirty="0" smtClean="0"/>
              <a:t> of smart </a:t>
            </a:r>
            <a:r>
              <a:rPr lang="da-DK" dirty="0" err="1" smtClean="0"/>
              <a:t>infrastructure</a:t>
            </a:r>
            <a:r>
              <a:rPr lang="da-DK" dirty="0" smtClean="0"/>
              <a:t> and smart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Phasing</a:t>
            </a:r>
            <a:r>
              <a:rPr lang="da-DK" dirty="0"/>
              <a:t> out </a:t>
            </a:r>
            <a:r>
              <a:rPr lang="da-DK" dirty="0" err="1"/>
              <a:t>coal</a:t>
            </a:r>
            <a:r>
              <a:rPr lang="da-DK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Decarbonising</a:t>
            </a:r>
            <a:r>
              <a:rPr lang="da-DK" dirty="0"/>
              <a:t> gas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Focus on </a:t>
            </a:r>
            <a:r>
              <a:rPr lang="da-DK" dirty="0" err="1" smtClean="0"/>
              <a:t>Renewables</a:t>
            </a:r>
            <a:r>
              <a:rPr lang="da-DK" dirty="0" smtClean="0"/>
              <a:t>: </a:t>
            </a:r>
            <a:r>
              <a:rPr lang="da-DK" dirty="0" err="1" smtClean="0">
                <a:solidFill>
                  <a:srgbClr val="0070C0"/>
                </a:solidFill>
              </a:rPr>
              <a:t>increasing</a:t>
            </a:r>
            <a:r>
              <a:rPr lang="da-DK" dirty="0" smtClean="0">
                <a:solidFill>
                  <a:srgbClr val="0070C0"/>
                </a:solidFill>
              </a:rPr>
              <a:t> offshore </a:t>
            </a:r>
            <a:r>
              <a:rPr lang="da-DK" dirty="0" err="1" smtClean="0">
                <a:solidFill>
                  <a:srgbClr val="0070C0"/>
                </a:solidFill>
              </a:rPr>
              <a:t>wind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production</a:t>
            </a:r>
            <a:r>
              <a:rPr lang="da-DK" dirty="0" smtClean="0"/>
              <a:t>, </a:t>
            </a:r>
            <a:r>
              <a:rPr lang="da-DK" dirty="0"/>
              <a:t>smart integration of </a:t>
            </a:r>
            <a:r>
              <a:rPr lang="da-DK" dirty="0" err="1"/>
              <a:t>renewables</a:t>
            </a:r>
            <a:r>
              <a:rPr lang="da-DK" dirty="0"/>
              <a:t>,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efficiency</a:t>
            </a:r>
            <a:r>
              <a:rPr lang="da-DK" dirty="0"/>
              <a:t> </a:t>
            </a:r>
            <a:r>
              <a:rPr lang="da-DK" dirty="0" smtClean="0"/>
              <a:t>and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sustainable</a:t>
            </a:r>
            <a:r>
              <a:rPr lang="da-DK" dirty="0" smtClean="0"/>
              <a:t> solutions </a:t>
            </a:r>
            <a:r>
              <a:rPr lang="da-DK" dirty="0" err="1" smtClean="0"/>
              <a:t>across</a:t>
            </a:r>
            <a:r>
              <a:rPr lang="da-DK" dirty="0" smtClean="0"/>
              <a:t> </a:t>
            </a:r>
            <a:r>
              <a:rPr lang="da-DK" dirty="0" err="1" smtClean="0"/>
              <a:t>sectors</a:t>
            </a:r>
            <a:endParaRPr lang="da-D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4704"/>
            <a:ext cx="2819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New EU </a:t>
            </a:r>
            <a:r>
              <a:rPr lang="en-GB" dirty="0"/>
              <a:t>strategy on </a:t>
            </a:r>
            <a:r>
              <a:rPr lang="en-GB" b="1" dirty="0"/>
              <a:t>adaptation</a:t>
            </a:r>
            <a:r>
              <a:rPr lang="en-GB" dirty="0"/>
              <a:t> to </a:t>
            </a:r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26" y="1600200"/>
            <a:ext cx="7993946" cy="4525963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Climate </a:t>
            </a:r>
            <a:r>
              <a:rPr lang="en-GB" dirty="0"/>
              <a:t>change will continue to create significant tress in Europe </a:t>
            </a:r>
            <a:r>
              <a:rPr lang="en-GB" b="1" dirty="0"/>
              <a:t>in spite of the mitigation efforts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Focus on:</a:t>
            </a:r>
          </a:p>
          <a:p>
            <a:r>
              <a:rPr lang="en-GB" dirty="0" smtClean="0"/>
              <a:t>Strengthening </a:t>
            </a:r>
            <a:r>
              <a:rPr lang="en-GB" dirty="0"/>
              <a:t>the efforts on </a:t>
            </a:r>
            <a:r>
              <a:rPr lang="en-GB" dirty="0" smtClean="0">
                <a:solidFill>
                  <a:srgbClr val="0070C0"/>
                </a:solidFill>
              </a:rPr>
              <a:t>climate-proofing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resilience building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prevention and preparedness</a:t>
            </a:r>
          </a:p>
          <a:p>
            <a:r>
              <a:rPr lang="da-DK" dirty="0" err="1" smtClean="0">
                <a:solidFill>
                  <a:srgbClr val="0070C0"/>
                </a:solidFill>
              </a:rPr>
              <a:t>Influencing</a:t>
            </a:r>
            <a:r>
              <a:rPr lang="da-DK" dirty="0" smtClean="0">
                <a:solidFill>
                  <a:srgbClr val="0070C0"/>
                </a:solidFill>
              </a:rPr>
              <a:t> public and private </a:t>
            </a:r>
            <a:r>
              <a:rPr lang="da-DK" dirty="0" err="1" smtClean="0">
                <a:solidFill>
                  <a:srgbClr val="0070C0"/>
                </a:solidFill>
              </a:rPr>
              <a:t>investments</a:t>
            </a:r>
            <a:r>
              <a:rPr lang="da-DK" dirty="0" smtClean="0"/>
              <a:t>, </a:t>
            </a:r>
            <a:r>
              <a:rPr lang="da-DK" dirty="0" err="1" smtClean="0"/>
              <a:t>including</a:t>
            </a:r>
            <a:r>
              <a:rPr lang="da-DK" dirty="0" smtClean="0"/>
              <a:t> nature-</a:t>
            </a:r>
            <a:r>
              <a:rPr lang="da-DK" dirty="0" err="1" smtClean="0"/>
              <a:t>based</a:t>
            </a:r>
            <a:r>
              <a:rPr lang="da-DK" dirty="0" smtClean="0"/>
              <a:t> solutions</a:t>
            </a:r>
          </a:p>
          <a:p>
            <a:r>
              <a:rPr lang="en-GB" dirty="0">
                <a:solidFill>
                  <a:srgbClr val="0070C0"/>
                </a:solidFill>
              </a:rPr>
              <a:t>data access for developing instruments to integrate climate change in risk management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18" y="764704"/>
            <a:ext cx="28289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Climate </a:t>
            </a:r>
            <a:r>
              <a:rPr lang="en-GB" b="1" dirty="0"/>
              <a:t>neutral and circular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89" y="1700808"/>
            <a:ext cx="8306207" cy="4680520"/>
          </a:xfrm>
        </p:spPr>
        <p:txBody>
          <a:bodyPr>
            <a:noAutofit/>
          </a:bodyPr>
          <a:lstStyle/>
          <a:p>
            <a:r>
              <a:rPr lang="da-DK" sz="2400" dirty="0" smtClean="0"/>
              <a:t>Job-intensive </a:t>
            </a:r>
            <a:r>
              <a:rPr lang="da-DK" sz="2400" dirty="0" err="1" smtClean="0"/>
              <a:t>economic</a:t>
            </a:r>
            <a:r>
              <a:rPr lang="da-DK" sz="2400" dirty="0" smtClean="0"/>
              <a:t> </a:t>
            </a:r>
            <a:r>
              <a:rPr lang="da-DK" sz="2400" dirty="0" err="1" smtClean="0"/>
              <a:t>activities</a:t>
            </a:r>
            <a:r>
              <a:rPr lang="da-DK" sz="2400" dirty="0" smtClean="0"/>
              <a:t>: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expanded</a:t>
            </a:r>
            <a:endParaRPr lang="da-DK" sz="2400" dirty="0" smtClean="0"/>
          </a:p>
          <a:p>
            <a:r>
              <a:rPr lang="da-DK" sz="2400" dirty="0" smtClean="0"/>
              <a:t>Energy-intensive </a:t>
            </a:r>
            <a:r>
              <a:rPr lang="da-DK" sz="2400" dirty="0" err="1" smtClean="0"/>
              <a:t>sector</a:t>
            </a:r>
            <a:r>
              <a:rPr lang="da-DK" sz="2400" dirty="0" smtClean="0"/>
              <a:t>: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decarbonised</a:t>
            </a:r>
            <a:r>
              <a:rPr lang="da-DK" sz="2400" dirty="0" smtClean="0"/>
              <a:t> and </a:t>
            </a:r>
            <a:r>
              <a:rPr lang="da-DK" sz="2400" dirty="0" err="1" smtClean="0"/>
              <a:t>modernised</a:t>
            </a:r>
            <a:endParaRPr lang="da-DK" sz="2400" dirty="0" smtClean="0"/>
          </a:p>
          <a:p>
            <a:r>
              <a:rPr lang="da-DK" sz="2400" dirty="0" smtClean="0"/>
              <a:t>Ressource-intensive </a:t>
            </a:r>
            <a:r>
              <a:rPr lang="da-DK" sz="2400" dirty="0" err="1" smtClean="0"/>
              <a:t>sector</a:t>
            </a:r>
            <a:r>
              <a:rPr lang="da-DK" sz="2400" dirty="0" smtClean="0"/>
              <a:t>: </a:t>
            </a:r>
            <a:r>
              <a:rPr lang="da-DK" sz="2400" dirty="0" err="1" smtClean="0"/>
              <a:t>sustainable</a:t>
            </a:r>
            <a:r>
              <a:rPr lang="da-DK" sz="2400" dirty="0" smtClean="0"/>
              <a:t> </a:t>
            </a:r>
            <a:r>
              <a:rPr lang="da-DK" sz="2400" dirty="0" err="1" smtClean="0"/>
              <a:t>product</a:t>
            </a:r>
            <a:r>
              <a:rPr lang="da-DK" sz="2400" dirty="0"/>
              <a:t> </a:t>
            </a:r>
            <a:r>
              <a:rPr lang="da-DK" sz="2400" dirty="0" smtClean="0"/>
              <a:t>policy, re-</a:t>
            </a:r>
            <a:r>
              <a:rPr lang="da-DK" sz="2400" dirty="0" err="1" smtClean="0"/>
              <a:t>use</a:t>
            </a:r>
            <a:r>
              <a:rPr lang="da-DK" sz="2400" dirty="0" smtClean="0"/>
              <a:t> or </a:t>
            </a:r>
            <a:r>
              <a:rPr lang="da-DK" sz="2400" dirty="0" err="1" smtClean="0"/>
              <a:t>recycle</a:t>
            </a:r>
            <a:r>
              <a:rPr lang="da-DK" sz="2400" dirty="0" smtClean="0"/>
              <a:t> plastic</a:t>
            </a:r>
          </a:p>
          <a:p>
            <a:r>
              <a:rPr lang="da-DK" sz="2400" dirty="0" smtClean="0"/>
              <a:t>Integrated single marked for by-products and </a:t>
            </a:r>
            <a:r>
              <a:rPr lang="da-DK" sz="2400" dirty="0" err="1" smtClean="0"/>
              <a:t>secondary</a:t>
            </a:r>
            <a:r>
              <a:rPr lang="da-DK" sz="2400" dirty="0" smtClean="0"/>
              <a:t> </a:t>
            </a:r>
            <a:r>
              <a:rPr lang="da-DK" sz="2400" dirty="0" err="1" smtClean="0"/>
              <a:t>raw</a:t>
            </a:r>
            <a:r>
              <a:rPr lang="da-DK" sz="2400" dirty="0" smtClean="0"/>
              <a:t> </a:t>
            </a:r>
            <a:r>
              <a:rPr lang="da-DK" sz="2400" dirty="0" err="1" smtClean="0"/>
              <a:t>materials</a:t>
            </a:r>
            <a:endParaRPr lang="da-DK" sz="2400" dirty="0" smtClean="0"/>
          </a:p>
          <a:p>
            <a:r>
              <a:rPr lang="da-DK" sz="2400" dirty="0"/>
              <a:t>Digital </a:t>
            </a:r>
            <a:r>
              <a:rPr lang="da-DK" sz="2400" dirty="0" err="1"/>
              <a:t>technologies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key</a:t>
            </a:r>
            <a:r>
              <a:rPr lang="da-DK" sz="2400" dirty="0">
                <a:solidFill>
                  <a:srgbClr val="0070C0"/>
                </a:solidFill>
              </a:rPr>
              <a:t>: AI, 5G, </a:t>
            </a:r>
            <a:r>
              <a:rPr lang="da-DK" sz="2400" dirty="0" err="1">
                <a:solidFill>
                  <a:srgbClr val="0070C0"/>
                </a:solidFill>
              </a:rPr>
              <a:t>cloud</a:t>
            </a:r>
            <a:r>
              <a:rPr lang="da-DK" sz="2400" dirty="0">
                <a:solidFill>
                  <a:srgbClr val="0070C0"/>
                </a:solidFill>
              </a:rPr>
              <a:t> and </a:t>
            </a:r>
            <a:r>
              <a:rPr lang="da-DK" sz="2400" dirty="0" err="1">
                <a:solidFill>
                  <a:srgbClr val="0070C0"/>
                </a:solidFill>
              </a:rPr>
              <a:t>edge</a:t>
            </a:r>
            <a:r>
              <a:rPr lang="da-DK" sz="2400" dirty="0">
                <a:solidFill>
                  <a:srgbClr val="0070C0"/>
                </a:solidFill>
              </a:rPr>
              <a:t> </a:t>
            </a:r>
            <a:r>
              <a:rPr lang="da-DK" sz="2400" dirty="0" err="1">
                <a:solidFill>
                  <a:srgbClr val="0070C0"/>
                </a:solidFill>
              </a:rPr>
              <a:t>computing</a:t>
            </a:r>
            <a:r>
              <a:rPr lang="da-DK" sz="2400" dirty="0">
                <a:solidFill>
                  <a:srgbClr val="0070C0"/>
                </a:solidFill>
              </a:rPr>
              <a:t>, </a:t>
            </a:r>
            <a:r>
              <a:rPr lang="da-DK" sz="2400" dirty="0" err="1">
                <a:solidFill>
                  <a:srgbClr val="0070C0"/>
                </a:solidFill>
              </a:rPr>
              <a:t>IoT</a:t>
            </a:r>
            <a:r>
              <a:rPr lang="da-DK" sz="2400" dirty="0">
                <a:solidFill>
                  <a:srgbClr val="0070C0"/>
                </a:solidFill>
              </a:rPr>
              <a:t>, </a:t>
            </a:r>
            <a:r>
              <a:rPr lang="da-DK" sz="2400" dirty="0" err="1">
                <a:solidFill>
                  <a:srgbClr val="0070C0"/>
                </a:solidFill>
              </a:rPr>
              <a:t>devices</a:t>
            </a:r>
            <a:r>
              <a:rPr lang="da-DK" sz="2400" dirty="0">
                <a:solidFill>
                  <a:srgbClr val="0070C0"/>
                </a:solidFill>
              </a:rPr>
              <a:t> for </a:t>
            </a:r>
            <a:r>
              <a:rPr lang="da-DK" sz="2400" dirty="0" err="1">
                <a:solidFill>
                  <a:srgbClr val="0070C0"/>
                </a:solidFill>
              </a:rPr>
              <a:t>monitoring</a:t>
            </a:r>
            <a:r>
              <a:rPr lang="da-DK" sz="2400" dirty="0">
                <a:solidFill>
                  <a:srgbClr val="0070C0"/>
                </a:solidFill>
              </a:rPr>
              <a:t> air and </a:t>
            </a:r>
            <a:r>
              <a:rPr lang="da-DK" sz="2400" dirty="0" err="1">
                <a:solidFill>
                  <a:srgbClr val="0070C0"/>
                </a:solidFill>
              </a:rPr>
              <a:t>water</a:t>
            </a:r>
            <a:r>
              <a:rPr lang="da-DK" sz="2400" dirty="0">
                <a:solidFill>
                  <a:srgbClr val="0070C0"/>
                </a:solidFill>
              </a:rPr>
              <a:t> pollution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da-DK" sz="2400" dirty="0" err="1" smtClean="0">
                <a:solidFill>
                  <a:srgbClr val="0070C0"/>
                </a:solidFill>
              </a:rPr>
              <a:t>Climate</a:t>
            </a:r>
            <a:r>
              <a:rPr lang="da-DK" sz="2400" dirty="0" smtClean="0">
                <a:solidFill>
                  <a:srgbClr val="0070C0"/>
                </a:solidFill>
              </a:rPr>
              <a:t> and ressource </a:t>
            </a:r>
            <a:r>
              <a:rPr lang="da-DK" sz="2400" dirty="0" err="1" smtClean="0">
                <a:solidFill>
                  <a:srgbClr val="0070C0"/>
                </a:solidFill>
              </a:rPr>
              <a:t>frontrunners</a:t>
            </a:r>
            <a:r>
              <a:rPr lang="da-DK" sz="2400" dirty="0" smtClean="0">
                <a:solidFill>
                  <a:srgbClr val="0070C0"/>
                </a:solidFill>
              </a:rPr>
              <a:t> for </a:t>
            </a:r>
            <a:r>
              <a:rPr lang="da-DK" sz="2400" dirty="0" err="1" smtClean="0">
                <a:solidFill>
                  <a:srgbClr val="0070C0"/>
                </a:solidFill>
              </a:rPr>
              <a:t>first</a:t>
            </a:r>
            <a:r>
              <a:rPr lang="da-DK" sz="2400" dirty="0" smtClean="0">
                <a:solidFill>
                  <a:srgbClr val="0070C0"/>
                </a:solidFill>
              </a:rPr>
              <a:t> </a:t>
            </a:r>
            <a:r>
              <a:rPr lang="da-DK" sz="2400" dirty="0" err="1" smtClean="0">
                <a:solidFill>
                  <a:srgbClr val="0070C0"/>
                </a:solidFill>
              </a:rPr>
              <a:t>commercial</a:t>
            </a:r>
            <a:r>
              <a:rPr lang="da-DK" sz="2400" dirty="0" smtClean="0">
                <a:solidFill>
                  <a:srgbClr val="0070C0"/>
                </a:solidFill>
              </a:rPr>
              <a:t> </a:t>
            </a:r>
            <a:r>
              <a:rPr lang="da-DK" sz="2400" dirty="0" err="1" smtClean="0">
                <a:solidFill>
                  <a:srgbClr val="0070C0"/>
                </a:solidFill>
              </a:rPr>
              <a:t>breakthrough</a:t>
            </a:r>
            <a:r>
              <a:rPr lang="da-DK" sz="2400" dirty="0" smtClean="0">
                <a:solidFill>
                  <a:srgbClr val="0070C0"/>
                </a:solidFill>
              </a:rPr>
              <a:t> </a:t>
            </a:r>
            <a:r>
              <a:rPr lang="da-DK" sz="2400" dirty="0" err="1" smtClean="0">
                <a:solidFill>
                  <a:srgbClr val="0070C0"/>
                </a:solidFill>
              </a:rPr>
              <a:t>technologies</a:t>
            </a:r>
            <a:r>
              <a:rPr lang="da-DK" sz="2400" dirty="0" smtClean="0">
                <a:solidFill>
                  <a:srgbClr val="0070C0"/>
                </a:solidFill>
              </a:rPr>
              <a:t> by 2030</a:t>
            </a:r>
          </a:p>
          <a:p>
            <a:r>
              <a:rPr lang="da-DK" sz="2400" dirty="0" smtClean="0"/>
              <a:t>Strategic </a:t>
            </a:r>
            <a:r>
              <a:rPr lang="da-DK" sz="2400" dirty="0" err="1" smtClean="0"/>
              <a:t>value</a:t>
            </a:r>
            <a:r>
              <a:rPr lang="da-DK" sz="2400" dirty="0" smtClean="0"/>
              <a:t> </a:t>
            </a:r>
            <a:r>
              <a:rPr lang="da-DK" sz="2400" dirty="0" err="1" smtClean="0"/>
              <a:t>chains</a:t>
            </a:r>
            <a:r>
              <a:rPr lang="da-DK" sz="2400" dirty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essential</a:t>
            </a:r>
            <a:r>
              <a:rPr lang="da-DK" sz="2400" dirty="0" smtClean="0"/>
              <a:t> (</a:t>
            </a:r>
            <a:r>
              <a:rPr lang="da-DK" sz="2400" dirty="0" err="1" smtClean="0"/>
              <a:t>battery</a:t>
            </a:r>
            <a:r>
              <a:rPr lang="da-DK" sz="2400" dirty="0" smtClean="0"/>
              <a:t> </a:t>
            </a:r>
            <a:r>
              <a:rPr lang="da-DK" sz="2400" dirty="0" err="1" smtClean="0"/>
              <a:t>value</a:t>
            </a:r>
            <a:r>
              <a:rPr lang="da-DK" sz="2400" dirty="0" smtClean="0"/>
              <a:t> </a:t>
            </a:r>
            <a:r>
              <a:rPr lang="da-DK" sz="2400" dirty="0" err="1" smtClean="0"/>
              <a:t>chain</a:t>
            </a:r>
            <a:r>
              <a:rPr lang="da-DK" sz="24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6712"/>
            <a:ext cx="28194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975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 err="1" smtClean="0"/>
              <a:t>Accelerating</a:t>
            </a:r>
            <a:r>
              <a:rPr lang="da-DK" b="1" dirty="0" smtClean="0"/>
              <a:t> the </a:t>
            </a:r>
            <a:r>
              <a:rPr lang="da-DK" b="1" dirty="0" err="1" smtClean="0"/>
              <a:t>shift</a:t>
            </a:r>
            <a:r>
              <a:rPr lang="da-DK" b="1" dirty="0" smtClean="0"/>
              <a:t> to </a:t>
            </a:r>
            <a:r>
              <a:rPr lang="da-DK" b="1" dirty="0" err="1" smtClean="0"/>
              <a:t>sustainable</a:t>
            </a:r>
            <a:r>
              <a:rPr lang="da-DK" b="1" dirty="0" smtClean="0"/>
              <a:t> and smart </a:t>
            </a:r>
            <a:r>
              <a:rPr lang="da-DK" b="1" dirty="0" err="1" smtClean="0"/>
              <a:t>mobility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800" dirty="0" smtClean="0"/>
              <a:t>Transport </a:t>
            </a:r>
            <a:r>
              <a:rPr lang="da-DK" sz="2800" dirty="0" err="1" smtClean="0"/>
              <a:t>accounts</a:t>
            </a:r>
            <a:r>
              <a:rPr lang="da-DK" sz="2800" dirty="0" smtClean="0"/>
              <a:t> for 25% of GHG emissions in Europe. For </a:t>
            </a:r>
            <a:r>
              <a:rPr lang="da-DK" sz="2800" dirty="0" err="1" smtClean="0"/>
              <a:t>climate</a:t>
            </a:r>
            <a:r>
              <a:rPr lang="da-DK" sz="2800" dirty="0" smtClean="0"/>
              <a:t> </a:t>
            </a:r>
            <a:r>
              <a:rPr lang="da-DK" sz="2800" dirty="0" err="1" smtClean="0"/>
              <a:t>neutrality</a:t>
            </a:r>
            <a:r>
              <a:rPr lang="da-DK" sz="2800" dirty="0" smtClean="0"/>
              <a:t>, 90% </a:t>
            </a:r>
            <a:r>
              <a:rPr lang="da-DK" sz="2800" dirty="0" err="1" smtClean="0"/>
              <a:t>reduction</a:t>
            </a:r>
            <a:r>
              <a:rPr lang="da-DK" sz="2800" dirty="0" smtClean="0"/>
              <a:t> in emissions </a:t>
            </a:r>
            <a:r>
              <a:rPr lang="da-DK" sz="2800" dirty="0" err="1" smtClean="0"/>
              <a:t>needed</a:t>
            </a:r>
            <a:r>
              <a:rPr lang="da-DK" sz="2800" dirty="0" smtClean="0"/>
              <a:t> by 2050</a:t>
            </a:r>
          </a:p>
          <a:p>
            <a:r>
              <a:rPr lang="da-DK" sz="2800" dirty="0" err="1" smtClean="0">
                <a:solidFill>
                  <a:srgbClr val="0070C0"/>
                </a:solidFill>
              </a:rPr>
              <a:t>Freight</a:t>
            </a:r>
            <a:r>
              <a:rPr lang="da-DK" sz="2800" dirty="0" smtClean="0">
                <a:solidFill>
                  <a:srgbClr val="0070C0"/>
                </a:solidFill>
              </a:rPr>
              <a:t> operations: </a:t>
            </a:r>
            <a:r>
              <a:rPr lang="da-DK" sz="2800" dirty="0" err="1" smtClean="0">
                <a:solidFill>
                  <a:srgbClr val="0070C0"/>
                </a:solidFill>
              </a:rPr>
              <a:t>Shift</a:t>
            </a:r>
            <a:r>
              <a:rPr lang="da-DK" sz="2800" dirty="0" smtClean="0">
                <a:solidFill>
                  <a:srgbClr val="0070C0"/>
                </a:solidFill>
              </a:rPr>
              <a:t> to </a:t>
            </a:r>
            <a:r>
              <a:rPr lang="da-DK" sz="2800" dirty="0" err="1" smtClean="0">
                <a:solidFill>
                  <a:srgbClr val="0070C0"/>
                </a:solidFill>
              </a:rPr>
              <a:t>rail</a:t>
            </a:r>
            <a:r>
              <a:rPr lang="da-DK" sz="2800" dirty="0" smtClean="0">
                <a:solidFill>
                  <a:srgbClr val="0070C0"/>
                </a:solidFill>
              </a:rPr>
              <a:t> and </a:t>
            </a:r>
            <a:r>
              <a:rPr lang="da-DK" sz="2800" dirty="0" err="1" smtClean="0">
                <a:solidFill>
                  <a:srgbClr val="0070C0"/>
                </a:solidFill>
              </a:rPr>
              <a:t>inland</a:t>
            </a:r>
            <a:r>
              <a:rPr lang="da-DK" sz="2800" dirty="0" smtClean="0">
                <a:solidFill>
                  <a:srgbClr val="0070C0"/>
                </a:solidFill>
              </a:rPr>
              <a:t> </a:t>
            </a:r>
            <a:r>
              <a:rPr lang="da-DK" sz="2800" dirty="0" err="1" smtClean="0">
                <a:solidFill>
                  <a:srgbClr val="0070C0"/>
                </a:solidFill>
              </a:rPr>
              <a:t>waterway</a:t>
            </a:r>
            <a:r>
              <a:rPr lang="da-DK" sz="2800" dirty="0" smtClean="0">
                <a:solidFill>
                  <a:srgbClr val="0070C0"/>
                </a:solidFill>
              </a:rPr>
              <a:t>, and short-</a:t>
            </a:r>
            <a:r>
              <a:rPr lang="da-DK" sz="2800" dirty="0" err="1" smtClean="0">
                <a:solidFill>
                  <a:srgbClr val="0070C0"/>
                </a:solidFill>
              </a:rPr>
              <a:t>sea</a:t>
            </a:r>
            <a:r>
              <a:rPr lang="da-DK" sz="2800" dirty="0" smtClean="0">
                <a:solidFill>
                  <a:srgbClr val="0070C0"/>
                </a:solidFill>
              </a:rPr>
              <a:t> shipping, multimodal transport</a:t>
            </a:r>
          </a:p>
          <a:p>
            <a:r>
              <a:rPr lang="da-DK" sz="2800" dirty="0" smtClean="0"/>
              <a:t>Urban </a:t>
            </a:r>
            <a:r>
              <a:rPr lang="da-DK" sz="2800" dirty="0" err="1" smtClean="0"/>
              <a:t>areas</a:t>
            </a:r>
            <a:r>
              <a:rPr lang="da-DK" sz="2800" dirty="0" smtClean="0"/>
              <a:t>: Smart </a:t>
            </a:r>
            <a:r>
              <a:rPr lang="da-DK" sz="2800" dirty="0" err="1" smtClean="0"/>
              <a:t>traffic</a:t>
            </a:r>
            <a:r>
              <a:rPr lang="da-DK" sz="2800" dirty="0" smtClean="0"/>
              <a:t> management, </a:t>
            </a:r>
            <a:r>
              <a:rPr lang="da-DK" sz="2800" dirty="0" err="1" smtClean="0"/>
              <a:t>automated</a:t>
            </a:r>
            <a:r>
              <a:rPr lang="da-DK" sz="2800" dirty="0" smtClean="0"/>
              <a:t> </a:t>
            </a:r>
            <a:r>
              <a:rPr lang="da-DK" sz="2800" dirty="0"/>
              <a:t>and </a:t>
            </a:r>
            <a:r>
              <a:rPr lang="da-DK" sz="2800" dirty="0" err="1" smtClean="0"/>
              <a:t>connected</a:t>
            </a:r>
            <a:r>
              <a:rPr lang="da-DK" sz="2800" dirty="0" smtClean="0"/>
              <a:t> multimodal </a:t>
            </a:r>
            <a:r>
              <a:rPr lang="da-DK" sz="2800" dirty="0" err="1" smtClean="0"/>
              <a:t>mobility</a:t>
            </a:r>
            <a:endParaRPr lang="da-DK" sz="2800" dirty="0"/>
          </a:p>
          <a:p>
            <a:r>
              <a:rPr lang="da-DK" sz="2800" dirty="0" smtClean="0"/>
              <a:t>Transport </a:t>
            </a:r>
            <a:r>
              <a:rPr lang="da-DK" sz="2800" dirty="0" err="1" smtClean="0"/>
              <a:t>should</a:t>
            </a:r>
            <a:r>
              <a:rPr lang="da-DK" sz="2800" dirty="0" smtClean="0"/>
              <a:t> </a:t>
            </a:r>
            <a:r>
              <a:rPr lang="da-DK" sz="2800" dirty="0" err="1" smtClean="0"/>
              <a:t>become</a:t>
            </a:r>
            <a:r>
              <a:rPr lang="da-DK" sz="2800" dirty="0" smtClean="0"/>
              <a:t> </a:t>
            </a:r>
            <a:r>
              <a:rPr lang="da-DK" sz="2800" dirty="0" err="1" smtClean="0"/>
              <a:t>less</a:t>
            </a:r>
            <a:r>
              <a:rPr lang="da-DK" sz="2800" dirty="0" smtClean="0"/>
              <a:t> </a:t>
            </a:r>
            <a:r>
              <a:rPr lang="da-DK" sz="2800" dirty="0" err="1" smtClean="0"/>
              <a:t>polluting</a:t>
            </a:r>
            <a:endParaRPr lang="da-DK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836712"/>
            <a:ext cx="28098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8602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 smtClean="0"/>
              <a:t>From Farm to Fork</a:t>
            </a:r>
            <a:br>
              <a:rPr lang="da-DK" b="1" dirty="0" smtClean="0"/>
            </a:br>
            <a:r>
              <a:rPr lang="da-DK" sz="3100" dirty="0"/>
              <a:t>A fair, </a:t>
            </a:r>
            <a:r>
              <a:rPr lang="da-DK" sz="3100" dirty="0" err="1"/>
              <a:t>healthy</a:t>
            </a:r>
            <a:r>
              <a:rPr lang="da-DK" sz="3100" dirty="0"/>
              <a:t> and </a:t>
            </a:r>
            <a:r>
              <a:rPr lang="da-DK" sz="3100" dirty="0" err="1"/>
              <a:t>environmental</a:t>
            </a:r>
            <a:r>
              <a:rPr lang="da-DK" sz="3100" dirty="0"/>
              <a:t> </a:t>
            </a:r>
            <a:r>
              <a:rPr lang="da-DK" sz="3100" dirty="0" err="1"/>
              <a:t>friendly</a:t>
            </a:r>
            <a:r>
              <a:rPr lang="da-DK" sz="3100" dirty="0"/>
              <a:t> </a:t>
            </a:r>
            <a:r>
              <a:rPr lang="da-DK" sz="3100" dirty="0" err="1"/>
              <a:t>food</a:t>
            </a:r>
            <a:r>
              <a:rPr lang="da-DK" sz="3100" dirty="0"/>
              <a:t> </a:t>
            </a:r>
            <a:r>
              <a:rPr lang="da-DK" sz="3100" dirty="0" smtClean="0"/>
              <a:t>system</a:t>
            </a:r>
            <a:r>
              <a:rPr lang="da-DK" dirty="0"/>
              <a:t/>
            </a:r>
            <a:br>
              <a:rPr lang="da-DK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87208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European food must remain safe, nutritious and of high </a:t>
            </a:r>
            <a:r>
              <a:rPr lang="en-GB" dirty="0" smtClean="0"/>
              <a:t>quality. It </a:t>
            </a:r>
            <a:r>
              <a:rPr lang="en-GB" dirty="0"/>
              <a:t>must be produced with minimum impact on </a:t>
            </a:r>
            <a:r>
              <a:rPr lang="en-GB" dirty="0" smtClean="0"/>
              <a:t>nature</a:t>
            </a:r>
          </a:p>
          <a:p>
            <a:pPr marL="0" indent="0">
              <a:buNone/>
            </a:pPr>
            <a:r>
              <a:rPr lang="en-GB" dirty="0" smtClean="0"/>
              <a:t>Farmers </a:t>
            </a:r>
            <a:r>
              <a:rPr lang="en-GB" dirty="0">
                <a:solidFill>
                  <a:srgbClr val="0070C0"/>
                </a:solidFill>
              </a:rPr>
              <a:t>and fishermen </a:t>
            </a:r>
            <a:r>
              <a:rPr lang="en-GB" dirty="0"/>
              <a:t>are </a:t>
            </a:r>
            <a:r>
              <a:rPr lang="en-GB" dirty="0" smtClean="0"/>
              <a:t>key </a:t>
            </a:r>
            <a:r>
              <a:rPr lang="en-GB" dirty="0"/>
              <a:t>to managing the </a:t>
            </a:r>
            <a:r>
              <a:rPr lang="en-GB" dirty="0" smtClean="0"/>
              <a:t>transition</a:t>
            </a:r>
          </a:p>
          <a:p>
            <a:r>
              <a:rPr lang="en-GB" dirty="0">
                <a:solidFill>
                  <a:srgbClr val="0070C0"/>
                </a:solidFill>
              </a:rPr>
              <a:t>Develop innovative </a:t>
            </a:r>
            <a:r>
              <a:rPr lang="en-GB" dirty="0"/>
              <a:t>farming and </a:t>
            </a:r>
            <a:r>
              <a:rPr lang="en-GB" dirty="0" smtClean="0">
                <a:solidFill>
                  <a:srgbClr val="0070C0"/>
                </a:solidFill>
              </a:rPr>
              <a:t>fishing techniques </a:t>
            </a:r>
            <a:r>
              <a:rPr lang="en-GB" dirty="0"/>
              <a:t>that protect harvest from pests and </a:t>
            </a:r>
            <a:r>
              <a:rPr lang="en-GB" dirty="0" smtClean="0"/>
              <a:t>diseases</a:t>
            </a:r>
          </a:p>
          <a:p>
            <a:r>
              <a:rPr lang="en-GB" dirty="0"/>
              <a:t>S</a:t>
            </a:r>
            <a:r>
              <a:rPr lang="en-GB" dirty="0" smtClean="0"/>
              <a:t>trengthen efforts to </a:t>
            </a:r>
            <a:r>
              <a:rPr lang="en-GB" dirty="0">
                <a:solidFill>
                  <a:srgbClr val="0070C0"/>
                </a:solidFill>
              </a:rPr>
              <a:t>tackle climate change</a:t>
            </a:r>
            <a:r>
              <a:rPr lang="en-GB" dirty="0"/>
              <a:t>, protect the environment and </a:t>
            </a:r>
            <a:r>
              <a:rPr lang="en-GB" dirty="0">
                <a:solidFill>
                  <a:srgbClr val="0070C0"/>
                </a:solidFill>
              </a:rPr>
              <a:t>preserve </a:t>
            </a:r>
            <a:r>
              <a:rPr lang="en-GB" dirty="0" smtClean="0">
                <a:solidFill>
                  <a:srgbClr val="0070C0"/>
                </a:solidFill>
              </a:rPr>
              <a:t>biodiversity</a:t>
            </a:r>
          </a:p>
          <a:p>
            <a:r>
              <a:rPr lang="en-GB" dirty="0"/>
              <a:t>Achieve circular economy (food processing and retail </a:t>
            </a:r>
            <a:r>
              <a:rPr lang="en-GB" dirty="0" smtClean="0"/>
              <a:t>sectors)</a:t>
            </a:r>
          </a:p>
          <a:p>
            <a:r>
              <a:rPr lang="en-GB" dirty="0" smtClean="0"/>
              <a:t>Stimulate </a:t>
            </a:r>
            <a:r>
              <a:rPr lang="en-GB" dirty="0"/>
              <a:t>sustainable food </a:t>
            </a:r>
            <a:r>
              <a:rPr lang="en-GB" dirty="0" smtClean="0"/>
              <a:t>consumption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88640"/>
            <a:ext cx="28098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err="1" smtClean="0"/>
              <a:t>Preserving</a:t>
            </a:r>
            <a:r>
              <a:rPr lang="da-DK" b="1" dirty="0" smtClean="0"/>
              <a:t> and </a:t>
            </a:r>
            <a:r>
              <a:rPr lang="da-DK" b="1" dirty="0" err="1" smtClean="0"/>
              <a:t>restoring</a:t>
            </a:r>
            <a:r>
              <a:rPr lang="da-DK" b="1" dirty="0" smtClean="0"/>
              <a:t> </a:t>
            </a:r>
            <a:r>
              <a:rPr lang="da-DK" b="1" dirty="0" err="1" smtClean="0"/>
              <a:t>ecosystems</a:t>
            </a:r>
            <a:r>
              <a:rPr lang="da-DK" b="1" dirty="0" smtClean="0"/>
              <a:t> and </a:t>
            </a:r>
            <a:r>
              <a:rPr lang="da-DK" b="1" dirty="0" err="1" smtClean="0"/>
              <a:t>biodiversity</a:t>
            </a:r>
            <a:r>
              <a:rPr lang="da-DK" b="1" dirty="0" smtClean="0"/>
              <a:t>/1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Drivers of biodiversity loss: use of land/sea, </a:t>
            </a:r>
            <a:r>
              <a:rPr lang="en-GB" sz="2800" dirty="0" smtClean="0">
                <a:solidFill>
                  <a:srgbClr val="0070C0"/>
                </a:solidFill>
              </a:rPr>
              <a:t>exploitation of natural resources, climate change</a:t>
            </a:r>
          </a:p>
          <a:p>
            <a:r>
              <a:rPr lang="da-DK" sz="2800" dirty="0" err="1" smtClean="0">
                <a:solidFill>
                  <a:srgbClr val="0070C0"/>
                </a:solidFill>
              </a:rPr>
              <a:t>Biodiversity</a:t>
            </a:r>
            <a:r>
              <a:rPr lang="da-DK" sz="2800" dirty="0" smtClean="0">
                <a:solidFill>
                  <a:srgbClr val="0070C0"/>
                </a:solidFill>
              </a:rPr>
              <a:t> </a:t>
            </a:r>
            <a:r>
              <a:rPr lang="da-DK" sz="2800" dirty="0" err="1" smtClean="0">
                <a:solidFill>
                  <a:srgbClr val="0070C0"/>
                </a:solidFill>
              </a:rPr>
              <a:t>strategy</a:t>
            </a:r>
            <a:r>
              <a:rPr lang="da-DK" sz="2800" dirty="0" smtClean="0">
                <a:solidFill>
                  <a:srgbClr val="0070C0"/>
                </a:solidFill>
              </a:rPr>
              <a:t> 2020</a:t>
            </a:r>
          </a:p>
          <a:p>
            <a:r>
              <a:rPr lang="da-DK" sz="2800" dirty="0" smtClean="0">
                <a:solidFill>
                  <a:srgbClr val="0070C0"/>
                </a:solidFill>
              </a:rPr>
              <a:t>Farm to Fork </a:t>
            </a:r>
            <a:r>
              <a:rPr lang="da-DK" sz="2800" dirty="0" err="1" smtClean="0">
                <a:solidFill>
                  <a:srgbClr val="0070C0"/>
                </a:solidFill>
              </a:rPr>
              <a:t>strategy</a:t>
            </a:r>
            <a:r>
              <a:rPr lang="da-DK" sz="2800" dirty="0" smtClean="0">
                <a:solidFill>
                  <a:srgbClr val="0070C0"/>
                </a:solidFill>
              </a:rPr>
              <a:t> 2020</a:t>
            </a:r>
          </a:p>
          <a:p>
            <a:r>
              <a:rPr lang="da-DK" sz="2800" dirty="0" smtClean="0">
                <a:solidFill>
                  <a:srgbClr val="0070C0"/>
                </a:solidFill>
              </a:rPr>
              <a:t>Common </a:t>
            </a:r>
            <a:r>
              <a:rPr lang="da-DK" sz="2800" dirty="0" err="1" smtClean="0">
                <a:solidFill>
                  <a:srgbClr val="0070C0"/>
                </a:solidFill>
              </a:rPr>
              <a:t>Fisheries</a:t>
            </a:r>
            <a:r>
              <a:rPr lang="da-DK" sz="2800" dirty="0" smtClean="0">
                <a:solidFill>
                  <a:srgbClr val="0070C0"/>
                </a:solidFill>
              </a:rPr>
              <a:t> </a:t>
            </a:r>
            <a:r>
              <a:rPr lang="da-DK" sz="2800" dirty="0">
                <a:solidFill>
                  <a:srgbClr val="0070C0"/>
                </a:solidFill>
              </a:rPr>
              <a:t>P</a:t>
            </a:r>
            <a:r>
              <a:rPr lang="da-DK" sz="2800" dirty="0" smtClean="0">
                <a:solidFill>
                  <a:srgbClr val="0070C0"/>
                </a:solidFill>
              </a:rPr>
              <a:t>olicy: </a:t>
            </a:r>
            <a:r>
              <a:rPr lang="da-DK" sz="2800" dirty="0" smtClean="0"/>
              <a:t>r</a:t>
            </a:r>
            <a:r>
              <a:rPr lang="en-GB" sz="2800" dirty="0" smtClean="0"/>
              <a:t>educe </a:t>
            </a:r>
            <a:r>
              <a:rPr lang="en-GB" sz="2800" dirty="0"/>
              <a:t>the adverse impacts that fishing can have on ecosystems, especially in </a:t>
            </a:r>
            <a:r>
              <a:rPr lang="en-GB" sz="2800" dirty="0" smtClean="0"/>
              <a:t>sensitive areas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Support to more </a:t>
            </a:r>
            <a:r>
              <a:rPr lang="en-GB" sz="2800" dirty="0">
                <a:solidFill>
                  <a:srgbClr val="0070C0"/>
                </a:solidFill>
              </a:rPr>
              <a:t>connected and well-managed marine protected </a:t>
            </a:r>
            <a:r>
              <a:rPr lang="en-GB" sz="2800" dirty="0" smtClean="0">
                <a:solidFill>
                  <a:srgbClr val="0070C0"/>
                </a:solidFill>
              </a:rPr>
              <a:t>areas</a:t>
            </a:r>
            <a:endParaRPr lang="en-GB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819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err="1" smtClean="0"/>
              <a:t>Preserving</a:t>
            </a:r>
            <a:r>
              <a:rPr lang="da-DK" b="1" dirty="0" smtClean="0"/>
              <a:t> and </a:t>
            </a:r>
            <a:r>
              <a:rPr lang="da-DK" b="1" dirty="0" err="1" smtClean="0"/>
              <a:t>restoring</a:t>
            </a:r>
            <a:r>
              <a:rPr lang="da-DK" b="1" dirty="0" smtClean="0"/>
              <a:t> </a:t>
            </a:r>
            <a:r>
              <a:rPr lang="da-DK" b="1" dirty="0" err="1" smtClean="0"/>
              <a:t>ecosystems</a:t>
            </a:r>
            <a:r>
              <a:rPr lang="da-DK" b="1" dirty="0" smtClean="0"/>
              <a:t> and </a:t>
            </a:r>
            <a:r>
              <a:rPr lang="da-DK" b="1" dirty="0" err="1" smtClean="0"/>
              <a:t>biodiversity</a:t>
            </a:r>
            <a:r>
              <a:rPr lang="da-DK" b="1" dirty="0" smtClean="0"/>
              <a:t> /2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Inputs to ‘blue economy’ are central in: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Alleviating the demand on EU land resources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Tackling climate change</a:t>
            </a:r>
          </a:p>
          <a:p>
            <a:r>
              <a:rPr lang="en-GB" sz="2800" dirty="0"/>
              <a:t>I</a:t>
            </a:r>
            <a:r>
              <a:rPr lang="en-GB" sz="2800" dirty="0" smtClean="0"/>
              <a:t>mproving </a:t>
            </a:r>
            <a:r>
              <a:rPr lang="en-GB" sz="2800" dirty="0"/>
              <a:t>the use of aquatic and </a:t>
            </a:r>
            <a:r>
              <a:rPr lang="en-GB" sz="2800" dirty="0">
                <a:solidFill>
                  <a:srgbClr val="0070C0"/>
                </a:solidFill>
              </a:rPr>
              <a:t>marine resources </a:t>
            </a:r>
            <a:r>
              <a:rPr lang="en-GB" sz="2800" dirty="0"/>
              <a:t>and by promoting the production and use of </a:t>
            </a:r>
            <a:r>
              <a:rPr lang="en-GB" sz="2800" dirty="0">
                <a:solidFill>
                  <a:srgbClr val="0070C0"/>
                </a:solidFill>
              </a:rPr>
              <a:t>new sources of protein </a:t>
            </a:r>
            <a:r>
              <a:rPr lang="en-GB" sz="2800" dirty="0"/>
              <a:t>that can relieve pressure on agricultural land </a:t>
            </a:r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819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err="1" smtClean="0"/>
              <a:t>Preserving</a:t>
            </a:r>
            <a:r>
              <a:rPr lang="da-DK" b="1" dirty="0" smtClean="0"/>
              <a:t> and </a:t>
            </a:r>
            <a:r>
              <a:rPr lang="da-DK" b="1" dirty="0" err="1" smtClean="0"/>
              <a:t>restoring</a:t>
            </a:r>
            <a:r>
              <a:rPr lang="da-DK" b="1" dirty="0" smtClean="0"/>
              <a:t> </a:t>
            </a:r>
            <a:r>
              <a:rPr lang="da-DK" b="1" dirty="0" err="1" smtClean="0"/>
              <a:t>ecosystems</a:t>
            </a:r>
            <a:r>
              <a:rPr lang="da-DK" b="1" dirty="0" smtClean="0"/>
              <a:t> and </a:t>
            </a:r>
            <a:r>
              <a:rPr lang="da-DK" b="1" dirty="0" err="1" smtClean="0"/>
              <a:t>biodiversity</a:t>
            </a:r>
            <a:r>
              <a:rPr lang="da-DK" b="1" dirty="0" smtClean="0"/>
              <a:t> /3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86027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Oceans’ role </a:t>
            </a:r>
            <a:r>
              <a:rPr lang="en-GB" sz="2800" dirty="0"/>
              <a:t>in </a:t>
            </a:r>
            <a:endParaRPr lang="en-GB" sz="2800" dirty="0" smtClean="0"/>
          </a:p>
          <a:p>
            <a:r>
              <a:rPr lang="en-GB" sz="2800" dirty="0" smtClean="0">
                <a:solidFill>
                  <a:srgbClr val="0070C0"/>
                </a:solidFill>
              </a:rPr>
              <a:t>mitigating and </a:t>
            </a:r>
            <a:r>
              <a:rPr lang="en-GB" sz="2800" dirty="0">
                <a:solidFill>
                  <a:srgbClr val="0070C0"/>
                </a:solidFill>
              </a:rPr>
              <a:t>adapting to climate change</a:t>
            </a:r>
            <a:r>
              <a:rPr lang="en-GB" sz="2800" dirty="0"/>
              <a:t> is increasingly </a:t>
            </a:r>
            <a:r>
              <a:rPr lang="en-GB" sz="2800" dirty="0" smtClean="0"/>
              <a:t>recognised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Lasting </a:t>
            </a:r>
            <a:r>
              <a:rPr lang="en-GB" sz="2800" dirty="0">
                <a:solidFill>
                  <a:srgbClr val="0070C0"/>
                </a:solidFill>
              </a:rPr>
              <a:t>solutions to climate change </a:t>
            </a:r>
            <a:r>
              <a:rPr lang="en-GB" sz="2800" dirty="0" smtClean="0">
                <a:solidFill>
                  <a:srgbClr val="0070C0"/>
                </a:solidFill>
              </a:rPr>
              <a:t>require greater attention to nature-based solutions including healthy and resilient seas and oceans</a:t>
            </a:r>
          </a:p>
          <a:p>
            <a:pPr marL="0" indent="0">
              <a:buNone/>
            </a:pPr>
            <a:endParaRPr lang="da-DK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819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European </a:t>
            </a:r>
            <a:r>
              <a:rPr lang="en-GB" b="1" dirty="0"/>
              <a:t>Green </a:t>
            </a:r>
            <a:r>
              <a:rPr lang="en-GB" b="1" dirty="0" smtClean="0"/>
              <a:t>Deal: response </a:t>
            </a:r>
            <a:r>
              <a:rPr lang="en-GB" b="1" dirty="0"/>
              <a:t>to </a:t>
            </a:r>
            <a:r>
              <a:rPr lang="en-GB" b="1" dirty="0" smtClean="0"/>
              <a:t>the challenge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26" y="1600201"/>
            <a:ext cx="7860274" cy="31249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dirty="0" smtClean="0"/>
              <a:t>”The </a:t>
            </a:r>
            <a:r>
              <a:rPr lang="da-DK" dirty="0" err="1" smtClean="0"/>
              <a:t>atmosphere</a:t>
            </a:r>
            <a:r>
              <a:rPr lang="da-DK" dirty="0" smtClean="0"/>
              <a:t> </a:t>
            </a:r>
            <a:r>
              <a:rPr lang="en-GB" dirty="0"/>
              <a:t>is warming and the climate is changing with each passing year.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One </a:t>
            </a:r>
            <a:r>
              <a:rPr lang="en-GB" dirty="0"/>
              <a:t>million of the eight million species on the planet are at risk of being lost.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Forests </a:t>
            </a:r>
            <a:r>
              <a:rPr lang="en-GB" dirty="0"/>
              <a:t>and oceans are being </a:t>
            </a:r>
            <a:r>
              <a:rPr lang="en-GB" dirty="0" smtClean="0"/>
              <a:t>polluted </a:t>
            </a:r>
            <a:r>
              <a:rPr lang="en-GB" dirty="0"/>
              <a:t>and </a:t>
            </a:r>
            <a:r>
              <a:rPr lang="en-GB" dirty="0" smtClean="0"/>
              <a:t>destroyed”</a:t>
            </a:r>
          </a:p>
        </p:txBody>
      </p:sp>
    </p:spTree>
    <p:extLst>
      <p:ext uri="{BB962C8B-B14F-4D97-AF65-F5344CB8AC3E}">
        <p14:creationId xmlns:p14="http://schemas.microsoft.com/office/powerpoint/2010/main" val="7951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da-DK" b="1" dirty="0" err="1" smtClean="0"/>
              <a:t>Leave</a:t>
            </a:r>
            <a:r>
              <a:rPr lang="da-DK" b="1" dirty="0" smtClean="0"/>
              <a:t> </a:t>
            </a:r>
            <a:r>
              <a:rPr lang="da-DK" b="1" dirty="0" err="1" smtClean="0"/>
              <a:t>no</a:t>
            </a:r>
            <a:r>
              <a:rPr lang="da-DK" b="1" dirty="0" smtClean="0"/>
              <a:t> </a:t>
            </a:r>
            <a:r>
              <a:rPr lang="da-DK" b="1" dirty="0" err="1" smtClean="0"/>
              <a:t>one</a:t>
            </a:r>
            <a:r>
              <a:rPr lang="da-DK" b="1" dirty="0" smtClean="0"/>
              <a:t> </a:t>
            </a:r>
            <a:r>
              <a:rPr lang="da-DK" b="1" dirty="0" err="1" smtClean="0"/>
              <a:t>behind</a:t>
            </a:r>
            <a:r>
              <a:rPr lang="da-DK" b="1" dirty="0" smtClean="0"/>
              <a:t>:</a:t>
            </a:r>
            <a:br>
              <a:rPr lang="da-DK" b="1" dirty="0" smtClean="0"/>
            </a:br>
            <a:r>
              <a:rPr lang="da-DK" b="1" dirty="0" smtClean="0"/>
              <a:t>Education and </a:t>
            </a:r>
            <a:r>
              <a:rPr lang="da-DK" b="1" dirty="0" err="1" smtClean="0"/>
              <a:t>training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da-DK" dirty="0" err="1" smtClean="0">
                <a:solidFill>
                  <a:srgbClr val="0070C0"/>
                </a:solidFill>
              </a:rPr>
              <a:t>Engage</a:t>
            </a:r>
            <a:r>
              <a:rPr lang="da-DK" dirty="0" smtClean="0">
                <a:solidFill>
                  <a:srgbClr val="0070C0"/>
                </a:solidFill>
              </a:rPr>
              <a:t> with </a:t>
            </a:r>
            <a:r>
              <a:rPr lang="da-DK" dirty="0" err="1" smtClean="0">
                <a:solidFill>
                  <a:srgbClr val="0070C0"/>
                </a:solidFill>
              </a:rPr>
              <a:t>wider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community</a:t>
            </a:r>
            <a:r>
              <a:rPr lang="da-DK" dirty="0" smtClean="0">
                <a:solidFill>
                  <a:srgbClr val="0070C0"/>
                </a:solidFill>
              </a:rPr>
              <a:t>, </a:t>
            </a:r>
            <a:r>
              <a:rPr lang="da-DK" dirty="0" err="1" smtClean="0">
                <a:solidFill>
                  <a:srgbClr val="0070C0"/>
                </a:solidFill>
              </a:rPr>
              <a:t>schools</a:t>
            </a:r>
            <a:r>
              <a:rPr lang="da-DK" dirty="0" smtClean="0">
                <a:solidFill>
                  <a:srgbClr val="0070C0"/>
                </a:solidFill>
              </a:rPr>
              <a:t>, families on the </a:t>
            </a:r>
            <a:r>
              <a:rPr lang="da-DK" dirty="0" err="1" smtClean="0">
                <a:solidFill>
                  <a:srgbClr val="0070C0"/>
                </a:solidFill>
              </a:rPr>
              <a:t>changes</a:t>
            </a:r>
            <a:r>
              <a:rPr lang="da-DK" dirty="0" smtClean="0">
                <a:solidFill>
                  <a:srgbClr val="0070C0"/>
                </a:solidFill>
              </a:rPr>
              <a:t> for a transition </a:t>
            </a:r>
          </a:p>
          <a:p>
            <a:r>
              <a:rPr lang="da-DK" dirty="0" err="1" smtClean="0">
                <a:solidFill>
                  <a:srgbClr val="0070C0"/>
                </a:solidFill>
              </a:rPr>
              <a:t>Competence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framework</a:t>
            </a:r>
            <a:r>
              <a:rPr lang="da-DK" dirty="0" smtClean="0">
                <a:solidFill>
                  <a:srgbClr val="0070C0"/>
                </a:solidFill>
              </a:rPr>
              <a:t> to </a:t>
            </a:r>
            <a:r>
              <a:rPr lang="da-DK" dirty="0" err="1" smtClean="0">
                <a:solidFill>
                  <a:srgbClr val="0070C0"/>
                </a:solidFill>
              </a:rPr>
              <a:t>develop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skills</a:t>
            </a:r>
            <a:r>
              <a:rPr lang="da-DK" dirty="0" smtClean="0">
                <a:solidFill>
                  <a:srgbClr val="0070C0"/>
                </a:solidFill>
              </a:rPr>
              <a:t> and attitudes on </a:t>
            </a:r>
            <a:r>
              <a:rPr lang="da-DK" dirty="0" err="1" smtClean="0">
                <a:solidFill>
                  <a:srgbClr val="0070C0"/>
                </a:solidFill>
              </a:rPr>
              <a:t>climate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change</a:t>
            </a:r>
            <a:r>
              <a:rPr lang="da-DK" dirty="0" smtClean="0">
                <a:solidFill>
                  <a:srgbClr val="0070C0"/>
                </a:solidFill>
              </a:rPr>
              <a:t> and </a:t>
            </a:r>
            <a:r>
              <a:rPr lang="da-DK" dirty="0" err="1" smtClean="0">
                <a:solidFill>
                  <a:srgbClr val="0070C0"/>
                </a:solidFill>
              </a:rPr>
              <a:t>sustainable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development</a:t>
            </a:r>
            <a:endParaRPr lang="da-DK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rgbClr val="0070C0"/>
                </a:solidFill>
              </a:rPr>
              <a:t>Re-skilling and </a:t>
            </a:r>
            <a:r>
              <a:rPr lang="da-DK" dirty="0" err="1" smtClean="0">
                <a:solidFill>
                  <a:srgbClr val="0070C0"/>
                </a:solidFill>
              </a:rPr>
              <a:t>upskilling</a:t>
            </a:r>
            <a:r>
              <a:rPr lang="da-DK" dirty="0" smtClean="0">
                <a:solidFill>
                  <a:srgbClr val="0070C0"/>
                </a:solidFill>
              </a:rPr>
              <a:t> of workforce to </a:t>
            </a:r>
            <a:r>
              <a:rPr lang="da-DK" dirty="0" err="1" smtClean="0">
                <a:solidFill>
                  <a:srgbClr val="0070C0"/>
                </a:solidFill>
              </a:rPr>
              <a:t>reap</a:t>
            </a:r>
            <a:r>
              <a:rPr lang="da-DK" dirty="0" smtClean="0">
                <a:solidFill>
                  <a:srgbClr val="0070C0"/>
                </a:solidFill>
              </a:rPr>
              <a:t> the </a:t>
            </a:r>
            <a:r>
              <a:rPr lang="da-DK" dirty="0" err="1" smtClean="0">
                <a:solidFill>
                  <a:srgbClr val="0070C0"/>
                </a:solidFill>
              </a:rPr>
              <a:t>benefits</a:t>
            </a:r>
            <a:r>
              <a:rPr lang="da-DK" dirty="0" smtClean="0">
                <a:solidFill>
                  <a:srgbClr val="0070C0"/>
                </a:solidFill>
              </a:rPr>
              <a:t> of the </a:t>
            </a:r>
            <a:r>
              <a:rPr lang="da-DK" dirty="0" err="1" smtClean="0">
                <a:solidFill>
                  <a:srgbClr val="0070C0"/>
                </a:solidFill>
              </a:rPr>
              <a:t>ecological</a:t>
            </a:r>
            <a:r>
              <a:rPr lang="da-DK" dirty="0" smtClean="0">
                <a:solidFill>
                  <a:srgbClr val="0070C0"/>
                </a:solidFill>
              </a:rPr>
              <a:t> transition (from </a:t>
            </a:r>
            <a:r>
              <a:rPr lang="da-DK" dirty="0" err="1" smtClean="0">
                <a:solidFill>
                  <a:srgbClr val="0070C0"/>
                </a:solidFill>
              </a:rPr>
              <a:t>declining</a:t>
            </a:r>
            <a:r>
              <a:rPr lang="da-DK" dirty="0" smtClean="0">
                <a:solidFill>
                  <a:srgbClr val="0070C0"/>
                </a:solidFill>
              </a:rPr>
              <a:t> </a:t>
            </a:r>
            <a:r>
              <a:rPr lang="da-DK" dirty="0" err="1" smtClean="0">
                <a:solidFill>
                  <a:srgbClr val="0070C0"/>
                </a:solidFill>
              </a:rPr>
              <a:t>sectors</a:t>
            </a:r>
            <a:r>
              <a:rPr lang="da-DK" dirty="0" smtClean="0">
                <a:solidFill>
                  <a:srgbClr val="0070C0"/>
                </a:solidFill>
              </a:rPr>
              <a:t> to growing </a:t>
            </a:r>
            <a:r>
              <a:rPr lang="da-DK" dirty="0" err="1" smtClean="0">
                <a:solidFill>
                  <a:srgbClr val="0070C0"/>
                </a:solidFill>
              </a:rPr>
              <a:t>ones</a:t>
            </a:r>
            <a:r>
              <a:rPr lang="da-DK" dirty="0" smtClean="0">
                <a:solidFill>
                  <a:srgbClr val="0070C0"/>
                </a:solidFill>
              </a:rPr>
              <a:t>)</a:t>
            </a:r>
          </a:p>
          <a:p>
            <a:r>
              <a:rPr lang="da-DK" dirty="0" err="1" smtClean="0">
                <a:solidFill>
                  <a:srgbClr val="0070C0"/>
                </a:solidFill>
              </a:rPr>
              <a:t>Enhance</a:t>
            </a:r>
            <a:r>
              <a:rPr lang="da-DK" dirty="0" smtClean="0">
                <a:solidFill>
                  <a:srgbClr val="0070C0"/>
                </a:solidFill>
              </a:rPr>
              <a:t> the </a:t>
            </a:r>
            <a:r>
              <a:rPr lang="da-DK" dirty="0" err="1" smtClean="0">
                <a:solidFill>
                  <a:srgbClr val="0070C0"/>
                </a:solidFill>
              </a:rPr>
              <a:t>employability</a:t>
            </a:r>
            <a:r>
              <a:rPr lang="da-DK" dirty="0" smtClean="0">
                <a:solidFill>
                  <a:srgbClr val="0070C0"/>
                </a:solidFill>
              </a:rPr>
              <a:t> in the green </a:t>
            </a:r>
            <a:r>
              <a:rPr lang="da-DK" dirty="0" err="1" smtClean="0">
                <a:solidFill>
                  <a:srgbClr val="0070C0"/>
                </a:solidFill>
              </a:rPr>
              <a:t>economy</a:t>
            </a:r>
            <a:endParaRPr lang="da-DK" dirty="0" smtClean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2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b\Desktop\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5" y="1200329"/>
            <a:ext cx="9264790" cy="50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0155" y="0"/>
            <a:ext cx="917415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Topics proposed by Blue-Action as research priorities can provide contribution to </a:t>
            </a:r>
          </a:p>
          <a:p>
            <a:pPr algn="ctr"/>
            <a:r>
              <a:rPr lang="en-GB" dirty="0"/>
              <a:t>t</a:t>
            </a:r>
            <a:r>
              <a:rPr lang="en-GB" dirty="0" smtClean="0"/>
              <a:t>he several </a:t>
            </a:r>
            <a:r>
              <a:rPr lang="en-GB" b="1" dirty="0" smtClean="0"/>
              <a:t>elements</a:t>
            </a:r>
            <a:r>
              <a:rPr lang="en-GB" dirty="0" smtClean="0"/>
              <a:t> of Green Deal</a:t>
            </a:r>
            <a:r>
              <a:rPr lang="en-GB" dirty="0"/>
              <a:t> </a:t>
            </a:r>
            <a:r>
              <a:rPr lang="en-GB" dirty="0" smtClean="0"/>
              <a:t>listed below.</a:t>
            </a:r>
          </a:p>
          <a:p>
            <a:pPr algn="ctr"/>
            <a:r>
              <a:rPr lang="da-DK" b="1" dirty="0">
                <a:solidFill>
                  <a:srgbClr val="0070C0"/>
                </a:solidFill>
              </a:rPr>
              <a:t>W</a:t>
            </a:r>
            <a:r>
              <a:rPr lang="en-GB" b="1" dirty="0">
                <a:solidFill>
                  <a:srgbClr val="0070C0"/>
                </a:solidFill>
              </a:rPr>
              <a:t>e have highlighted HOW and WHERE to in blue in the following slides </a:t>
            </a:r>
          </a:p>
          <a:p>
            <a:endParaRPr lang="da-DK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smtClean="0"/>
              <a:t>Blue-Action </a:t>
            </a:r>
            <a:r>
              <a:rPr lang="da-DK" b="1" dirty="0" err="1" smtClean="0"/>
              <a:t>identified</a:t>
            </a:r>
            <a:r>
              <a:rPr lang="da-DK" b="1" dirty="0" smtClean="0"/>
              <a:t> research </a:t>
            </a:r>
            <a:r>
              <a:rPr lang="da-DK" b="1" dirty="0" err="1" smtClean="0"/>
              <a:t>gaps</a:t>
            </a:r>
            <a:endParaRPr lang="en-GB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8278" y="2490918"/>
            <a:ext cx="3307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4050" algn="r"/>
              </a:tabLst>
            </a:pPr>
            <a:r>
              <a:rPr kumimoji="0" lang="da-DK" alt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rial" pitchFamily="34" charset="0"/>
              </a:rPr>
              <a:t>AMOC fingerprints</a:t>
            </a:r>
            <a:endParaRPr kumimoji="0" lang="en-GB" altLang="en-US" sz="105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4050" algn="r"/>
              </a:tabLst>
            </a:pPr>
            <a:r>
              <a:rPr kumimoji="0" lang="da-DK" alt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rial" pitchFamily="34" charset="0"/>
              </a:rPr>
              <a:t>Observing</a:t>
            </a:r>
            <a:r>
              <a:rPr kumimoji="0" lang="da-DK" alt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rial" pitchFamily="34" charset="0"/>
              </a:rPr>
              <a:t> the AMOC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4050" algn="r"/>
              </a:tabLst>
            </a:pPr>
            <a:r>
              <a:rPr lang="da-DK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B</a:t>
            </a:r>
            <a:r>
              <a:rPr kumimoji="0" lang="da-DK" alt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rial" pitchFamily="34" charset="0"/>
              </a:rPr>
              <a:t>eyond the AMOC</a:t>
            </a:r>
            <a:r>
              <a:rPr kumimoji="0" lang="en-GB" altLang="en-US" sz="105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 </a:t>
            </a:r>
            <a:endParaRPr kumimoji="0" lang="en-GB" altLang="en-US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120" y="1690646"/>
            <a:ext cx="3501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AMOC and Ocean Observations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593" y="3390091"/>
            <a:ext cx="350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Arctic Weather and Climate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64455" y="4221088"/>
            <a:ext cx="35667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Arctic weather systems and their </a:t>
            </a:r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extremes</a:t>
            </a:r>
            <a:endParaRPr lang="en-GB" altLang="en-US" sz="1600" dirty="0">
              <a:solidFill>
                <a:srgbClr val="002060"/>
              </a:solidFill>
              <a:latin typeface="+mj-lt"/>
              <a:ea typeface="Arial" pitchFamily="34" charset="0"/>
            </a:endParaRPr>
          </a:p>
          <a:p>
            <a:pPr lvl="0"/>
            <a:r>
              <a:rPr lang="en-GB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Arctic </a:t>
            </a:r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(Polar</a:t>
            </a:r>
            <a:r>
              <a:rPr lang="en-GB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) </a:t>
            </a:r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warming</a:t>
            </a:r>
          </a:p>
          <a:p>
            <a:pPr lvl="0"/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Predictability </a:t>
            </a:r>
            <a:r>
              <a:rPr lang="en-GB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and </a:t>
            </a:r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Model </a:t>
            </a:r>
            <a:r>
              <a:rPr lang="en-GB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U</a:t>
            </a:r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ncertainty</a:t>
            </a:r>
          </a:p>
          <a:p>
            <a:pPr lvl="0"/>
            <a:r>
              <a:rPr lang="en-GB" altLang="en-US" sz="1600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Safe </a:t>
            </a:r>
            <a:r>
              <a:rPr lang="en-GB" altLang="en-US" sz="1600" dirty="0">
                <a:solidFill>
                  <a:srgbClr val="002060"/>
                </a:solidFill>
                <a:latin typeface="+mj-lt"/>
                <a:ea typeface="Arial" pitchFamily="34" charset="0"/>
              </a:rPr>
              <a:t>Operations in the Arctic</a:t>
            </a:r>
            <a:r>
              <a:rPr lang="en-GB" altLang="en-US" sz="1400" dirty="0">
                <a:solidFill>
                  <a:srgbClr val="002060"/>
                </a:solidFill>
                <a:latin typeface="+mj-lt"/>
                <a:ea typeface="Arial" pitchFamily="34" charset="0"/>
              </a:rPr>
              <a:t>	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95757" y="3086242"/>
            <a:ext cx="2198419" cy="657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Human Health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da-DK" sz="3600" b="1" dirty="0" smtClean="0"/>
          </a:p>
          <a:p>
            <a:endParaRPr lang="da-DK" sz="3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5250176" y="1690646"/>
            <a:ext cx="328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Scalability of </a:t>
            </a:r>
          </a:p>
          <a:p>
            <a:r>
              <a:rPr lang="en-GB" sz="2400" b="1" dirty="0" smtClean="0"/>
              <a:t>Climate Services</a:t>
            </a:r>
            <a:endParaRPr lang="en-GB" sz="24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59679" y="2610361"/>
            <a:ext cx="33881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altLang="en-US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Scalability of fish forecasts</a:t>
            </a:r>
            <a:r>
              <a:rPr lang="en-GB" altLang="en-US" sz="1400" dirty="0">
                <a:solidFill>
                  <a:srgbClr val="002060"/>
                </a:solidFill>
                <a:latin typeface="+mj-lt"/>
                <a:ea typeface="Arial" pitchFamily="34" charset="0"/>
              </a:rPr>
              <a:t>	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72578" y="3588919"/>
            <a:ext cx="34038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3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altLang="en-US" dirty="0">
                <a:solidFill>
                  <a:srgbClr val="002060"/>
                </a:solidFill>
                <a:latin typeface="+mj-lt"/>
                <a:ea typeface="Arial" pitchFamily="34" charset="0"/>
              </a:rPr>
              <a:t>Human health and </a:t>
            </a:r>
            <a:r>
              <a:rPr lang="en-GB" altLang="en-US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adaptation</a:t>
            </a:r>
          </a:p>
          <a:p>
            <a:pPr lvl="0"/>
            <a:r>
              <a:rPr lang="en-GB" altLang="en-US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Research 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Arial" pitchFamily="34" charset="0"/>
              </a:rPr>
              <a:t>&amp; indigenous </a:t>
            </a:r>
            <a:r>
              <a:rPr lang="en-GB" altLang="en-US" dirty="0" smtClean="0">
                <a:solidFill>
                  <a:srgbClr val="002060"/>
                </a:solidFill>
                <a:latin typeface="+mj-lt"/>
                <a:ea typeface="Arial" pitchFamily="34" charset="0"/>
              </a:rPr>
              <a:t>communities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061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2504" y="671038"/>
            <a:ext cx="1422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100" b="1" dirty="0"/>
              <a:t>AMOC and Ocean Observations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2158" y="671038"/>
            <a:ext cx="11223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Scalability </a:t>
            </a:r>
            <a:r>
              <a:rPr lang="en-GB" sz="1100" b="1" dirty="0" smtClean="0"/>
              <a:t>of Climate Services</a:t>
            </a:r>
            <a:endParaRPr lang="en-GB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4055593" y="702839"/>
            <a:ext cx="1154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Arctic </a:t>
            </a:r>
            <a:r>
              <a:rPr lang="en-GB" sz="1100" b="1" dirty="0" smtClean="0"/>
              <a:t>Weather and Climate</a:t>
            </a:r>
            <a:endParaRPr lang="en-GB" sz="1100" b="1" dirty="0"/>
          </a:p>
        </p:txBody>
      </p:sp>
      <p:sp>
        <p:nvSpPr>
          <p:cNvPr id="48" name="Rectangle 47"/>
          <p:cNvSpPr/>
          <p:nvPr/>
        </p:nvSpPr>
        <p:spPr>
          <a:xfrm>
            <a:off x="6176816" y="702839"/>
            <a:ext cx="1260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Human health and adaptation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4221671" y="3525642"/>
            <a:ext cx="591490" cy="55326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miley Face 64"/>
          <p:cNvSpPr/>
          <p:nvPr/>
        </p:nvSpPr>
        <p:spPr>
          <a:xfrm>
            <a:off x="4221485" y="1288976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miley Face 65"/>
          <p:cNvSpPr/>
          <p:nvPr/>
        </p:nvSpPr>
        <p:spPr>
          <a:xfrm>
            <a:off x="5378203" y="1281356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Smiley Face 66"/>
          <p:cNvSpPr/>
          <p:nvPr/>
        </p:nvSpPr>
        <p:spPr>
          <a:xfrm>
            <a:off x="5398387" y="2826309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Smiley Face 74"/>
          <p:cNvSpPr/>
          <p:nvPr/>
        </p:nvSpPr>
        <p:spPr>
          <a:xfrm>
            <a:off x="6720305" y="3525642"/>
            <a:ext cx="591490" cy="55326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Smiley Face 80"/>
          <p:cNvSpPr/>
          <p:nvPr/>
        </p:nvSpPr>
        <p:spPr>
          <a:xfrm>
            <a:off x="4283968" y="5114902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miley Face 81"/>
          <p:cNvSpPr/>
          <p:nvPr/>
        </p:nvSpPr>
        <p:spPr>
          <a:xfrm>
            <a:off x="5378203" y="4367808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Smiley Face 82"/>
          <p:cNvSpPr/>
          <p:nvPr/>
        </p:nvSpPr>
        <p:spPr>
          <a:xfrm>
            <a:off x="4299301" y="5798320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Smiley Face 99"/>
          <p:cNvSpPr/>
          <p:nvPr/>
        </p:nvSpPr>
        <p:spPr>
          <a:xfrm>
            <a:off x="3117571" y="2108428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miley Face 100"/>
          <p:cNvSpPr/>
          <p:nvPr/>
        </p:nvSpPr>
        <p:spPr>
          <a:xfrm>
            <a:off x="3138159" y="1268760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Smiley Face 101"/>
          <p:cNvSpPr/>
          <p:nvPr/>
        </p:nvSpPr>
        <p:spPr>
          <a:xfrm>
            <a:off x="3138159" y="2826309"/>
            <a:ext cx="591490" cy="5532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Smiley Face 105"/>
          <p:cNvSpPr/>
          <p:nvPr/>
        </p:nvSpPr>
        <p:spPr>
          <a:xfrm>
            <a:off x="3153399" y="3525642"/>
            <a:ext cx="591490" cy="55326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" name="Picture 1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9" y="3637581"/>
            <a:ext cx="1895475" cy="441325"/>
          </a:xfrm>
          <a:prstGeom prst="rect">
            <a:avLst/>
          </a:prstGeom>
        </p:spPr>
      </p:pic>
      <p:sp>
        <p:nvSpPr>
          <p:cNvPr id="111" name="Smiley Face 110"/>
          <p:cNvSpPr/>
          <p:nvPr/>
        </p:nvSpPr>
        <p:spPr>
          <a:xfrm>
            <a:off x="6720305" y="2108428"/>
            <a:ext cx="591490" cy="553264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Smiley Face 111"/>
          <p:cNvSpPr/>
          <p:nvPr/>
        </p:nvSpPr>
        <p:spPr>
          <a:xfrm>
            <a:off x="6752024" y="1288976"/>
            <a:ext cx="591490" cy="553264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6406" y="4425772"/>
            <a:ext cx="1866900" cy="495300"/>
          </a:xfrm>
          <a:prstGeom prst="rect">
            <a:avLst/>
          </a:prstGeom>
          <a:ln/>
        </p:spPr>
      </p:pic>
      <p:pic>
        <p:nvPicPr>
          <p:cNvPr id="41" name="Picture 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9" y="5210966"/>
            <a:ext cx="1899285" cy="45720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963">
            <a:off x="843442" y="5857465"/>
            <a:ext cx="1895475" cy="434975"/>
          </a:xfrm>
          <a:prstGeom prst="rect">
            <a:avLst/>
          </a:prstGeom>
        </p:spPr>
      </p:pic>
      <p:pic>
        <p:nvPicPr>
          <p:cNvPr id="50" name="image2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87941" y="2162810"/>
            <a:ext cx="1866900" cy="444500"/>
          </a:xfrm>
          <a:prstGeom prst="rect">
            <a:avLst/>
          </a:prstGeom>
          <a:ln/>
        </p:spPr>
      </p:pic>
      <p:pic>
        <p:nvPicPr>
          <p:cNvPr id="5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21678" y="1414107"/>
            <a:ext cx="1833163" cy="503010"/>
          </a:xfrm>
          <a:prstGeom prst="rect">
            <a:avLst/>
          </a:prstGeom>
          <a:ln/>
        </p:spPr>
      </p:pic>
      <p:pic>
        <p:nvPicPr>
          <p:cNvPr id="6" name="image5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890234" y="2914152"/>
            <a:ext cx="1825625" cy="499745"/>
          </a:xfrm>
          <a:prstGeom prst="rect">
            <a:avLst/>
          </a:prstGeom>
          <a:ln/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1" y="19733"/>
            <a:ext cx="1356383" cy="1324089"/>
          </a:xfrm>
          <a:prstGeom prst="rect">
            <a:avLst/>
          </a:prstGeom>
        </p:spPr>
      </p:pic>
      <p:sp>
        <p:nvSpPr>
          <p:cNvPr id="170" name="Smiley Face 169"/>
          <p:cNvSpPr/>
          <p:nvPr/>
        </p:nvSpPr>
        <p:spPr>
          <a:xfrm>
            <a:off x="4203150" y="2115992"/>
            <a:ext cx="591490" cy="5532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Smiley Face 170"/>
          <p:cNvSpPr/>
          <p:nvPr/>
        </p:nvSpPr>
        <p:spPr>
          <a:xfrm>
            <a:off x="5378203" y="2108428"/>
            <a:ext cx="591490" cy="5532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iley Face 51"/>
          <p:cNvSpPr/>
          <p:nvPr/>
        </p:nvSpPr>
        <p:spPr>
          <a:xfrm>
            <a:off x="5378203" y="3525642"/>
            <a:ext cx="591490" cy="553264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58210" y="476672"/>
            <a:ext cx="4694110" cy="5976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879270" y="2047346"/>
            <a:ext cx="6573050" cy="369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879270" y="2786040"/>
            <a:ext cx="6573050" cy="2268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879270" y="3471898"/>
            <a:ext cx="6573050" cy="821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42"/>
            <a:ext cx="8686800" cy="1143000"/>
          </a:xfrm>
          <a:solidFill>
            <a:schemeClr val="bg1"/>
          </a:solidFill>
        </p:spPr>
        <p:txBody>
          <a:bodyPr/>
          <a:lstStyle/>
          <a:p>
            <a:r>
              <a:rPr lang="da-DK" b="1" dirty="0" smtClean="0"/>
              <a:t>Green Deal Elements</a:t>
            </a:r>
            <a:endParaRPr lang="en-GB" b="1" dirty="0"/>
          </a:p>
        </p:txBody>
      </p:sp>
      <p:pic>
        <p:nvPicPr>
          <p:cNvPr id="1026" name="Picture 2" descr="C:\Users\chb\Desktop\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" y="332656"/>
            <a:ext cx="9264790" cy="50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652120" y="332656"/>
            <a:ext cx="34918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5519035"/>
            <a:ext cx="8211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Topics proposed by Blue-Action as research priorities can provide contribution to </a:t>
            </a:r>
          </a:p>
          <a:p>
            <a:pPr algn="ctr"/>
            <a:r>
              <a:rPr lang="en-GB" dirty="0" smtClean="0"/>
              <a:t>“Mobilising research and fostering innovation”</a:t>
            </a:r>
          </a:p>
          <a:p>
            <a:pPr algn="ctr"/>
            <a:r>
              <a:rPr lang="da-DK" b="1" dirty="0">
                <a:solidFill>
                  <a:srgbClr val="0070C0"/>
                </a:solidFill>
              </a:rPr>
              <a:t>W</a:t>
            </a:r>
            <a:r>
              <a:rPr lang="en-GB" b="1" dirty="0">
                <a:solidFill>
                  <a:srgbClr val="0070C0"/>
                </a:solidFill>
              </a:rPr>
              <a:t>e have highlighted HOW and WHERE to in blue in the following slides </a:t>
            </a:r>
          </a:p>
        </p:txBody>
      </p:sp>
    </p:spTree>
    <p:extLst>
      <p:ext uri="{BB962C8B-B14F-4D97-AF65-F5344CB8AC3E}">
        <p14:creationId xmlns:p14="http://schemas.microsoft.com/office/powerpoint/2010/main" val="883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smtClean="0"/>
              <a:t>Mobilise research &amp; </a:t>
            </a:r>
            <a:br>
              <a:rPr lang="da-DK" b="1" dirty="0" smtClean="0"/>
            </a:br>
            <a:r>
              <a:rPr lang="da-DK" b="1" dirty="0" smtClean="0"/>
              <a:t>foster innovation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2708920"/>
            <a:ext cx="3923928" cy="36004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Focus on new </a:t>
            </a:r>
            <a:r>
              <a:rPr lang="en-GB" dirty="0">
                <a:solidFill>
                  <a:srgbClr val="0070C0"/>
                </a:solidFill>
              </a:rPr>
              <a:t>technologies, sustainable solutions and disruptive </a:t>
            </a:r>
            <a:r>
              <a:rPr lang="en-GB" dirty="0" smtClean="0">
                <a:solidFill>
                  <a:srgbClr val="0070C0"/>
                </a:solidFill>
              </a:rPr>
              <a:t>innovation</a:t>
            </a:r>
          </a:p>
          <a:p>
            <a:r>
              <a:rPr lang="en-GB" dirty="0">
                <a:solidFill>
                  <a:srgbClr val="0070C0"/>
                </a:solidFill>
              </a:rPr>
              <a:t>L</a:t>
            </a:r>
            <a:r>
              <a:rPr lang="en-GB" dirty="0" smtClean="0">
                <a:solidFill>
                  <a:srgbClr val="0070C0"/>
                </a:solidFill>
              </a:rPr>
              <a:t>arge-scale </a:t>
            </a:r>
            <a:r>
              <a:rPr lang="en-GB" dirty="0">
                <a:solidFill>
                  <a:srgbClr val="0070C0"/>
                </a:solidFill>
              </a:rPr>
              <a:t>deployment and demonstration of new technologies across sectors and across the single </a:t>
            </a:r>
            <a:r>
              <a:rPr lang="en-GB" dirty="0" smtClean="0">
                <a:solidFill>
                  <a:srgbClr val="0070C0"/>
                </a:solidFill>
              </a:rPr>
              <a:t>market</a:t>
            </a:r>
          </a:p>
          <a:p>
            <a:r>
              <a:rPr lang="en-GB" dirty="0"/>
              <a:t>B</a:t>
            </a:r>
            <a:r>
              <a:rPr lang="en-GB" dirty="0" smtClean="0"/>
              <a:t>uilding </a:t>
            </a:r>
            <a:r>
              <a:rPr lang="en-GB" dirty="0"/>
              <a:t>new innovative value </a:t>
            </a:r>
            <a:r>
              <a:rPr lang="en-GB" dirty="0" smtClean="0"/>
              <a:t>chains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1178" y="1412775"/>
            <a:ext cx="4104456" cy="36662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/>
              <a:t>Horizon Europe </a:t>
            </a:r>
            <a:r>
              <a:rPr lang="en-GB" sz="2400" dirty="0" smtClean="0"/>
              <a:t>four ‘Green Deal Missions’ </a:t>
            </a:r>
          </a:p>
          <a:p>
            <a:r>
              <a:rPr lang="en-GB" sz="2400" dirty="0" smtClean="0"/>
              <a:t>deliver </a:t>
            </a:r>
            <a:r>
              <a:rPr lang="en-GB" sz="2400" dirty="0" smtClean="0">
                <a:solidFill>
                  <a:srgbClr val="0070C0"/>
                </a:solidFill>
              </a:rPr>
              <a:t>large-scale changes </a:t>
            </a:r>
            <a:r>
              <a:rPr lang="en-GB" sz="2400" dirty="0" smtClean="0"/>
              <a:t>(areas: </a:t>
            </a:r>
            <a:r>
              <a:rPr lang="en-GB" sz="2400" dirty="0" smtClean="0">
                <a:solidFill>
                  <a:srgbClr val="0070C0"/>
                </a:solidFill>
              </a:rPr>
              <a:t>adaptation </a:t>
            </a:r>
            <a:r>
              <a:rPr lang="en-GB" sz="2400" dirty="0">
                <a:solidFill>
                  <a:srgbClr val="0070C0"/>
                </a:solidFill>
              </a:rPr>
              <a:t>to climate change, oceans</a:t>
            </a:r>
            <a:r>
              <a:rPr lang="en-GB" sz="2400" dirty="0"/>
              <a:t>, cities and </a:t>
            </a:r>
            <a:r>
              <a:rPr lang="en-GB" sz="2400" dirty="0" smtClean="0"/>
              <a:t>soil)</a:t>
            </a:r>
          </a:p>
          <a:p>
            <a:r>
              <a:rPr lang="en-GB" sz="2400" dirty="0">
                <a:solidFill>
                  <a:srgbClr val="0070C0"/>
                </a:solidFill>
              </a:rPr>
              <a:t>b</a:t>
            </a:r>
            <a:r>
              <a:rPr lang="en-GB" sz="2400" dirty="0" smtClean="0">
                <a:solidFill>
                  <a:srgbClr val="0070C0"/>
                </a:solidFill>
              </a:rPr>
              <a:t>ring </a:t>
            </a:r>
            <a:r>
              <a:rPr lang="en-GB" sz="2400" dirty="0">
                <a:solidFill>
                  <a:srgbClr val="0070C0"/>
                </a:solidFill>
              </a:rPr>
              <a:t>together a wide range of stakeholders </a:t>
            </a:r>
            <a:r>
              <a:rPr lang="en-GB" sz="2400" dirty="0"/>
              <a:t>(incl. citizens and regions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5079075"/>
            <a:ext cx="3923928" cy="1814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80554"/>
            <a:ext cx="2819169" cy="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b="1" dirty="0" smtClean="0"/>
              <a:t>EU Research &amp; Innovation </a:t>
            </a:r>
            <a:br>
              <a:rPr lang="da-DK" b="1" dirty="0" smtClean="0"/>
            </a:br>
            <a:r>
              <a:rPr lang="da-DK" b="1" dirty="0" smtClean="0"/>
              <a:t>Agenda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New approaches:</a:t>
            </a:r>
            <a:endParaRPr lang="en-GB" dirty="0"/>
          </a:p>
          <a:p>
            <a:r>
              <a:rPr lang="en-GB" b="1" dirty="0" smtClean="0">
                <a:solidFill>
                  <a:srgbClr val="0070C0"/>
                </a:solidFill>
              </a:rPr>
              <a:t>Experimentation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Working </a:t>
            </a:r>
            <a:r>
              <a:rPr lang="en-GB" b="1" dirty="0">
                <a:solidFill>
                  <a:srgbClr val="0070C0"/>
                </a:solidFill>
              </a:rPr>
              <a:t>across sectors and </a:t>
            </a:r>
            <a:r>
              <a:rPr lang="en-GB" b="1" dirty="0" smtClean="0">
                <a:solidFill>
                  <a:srgbClr val="0070C0"/>
                </a:solidFill>
              </a:rPr>
              <a:t>disciplines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/>
              <a:t>(systemic approach)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Involvement of local </a:t>
            </a:r>
            <a:r>
              <a:rPr lang="en-GB" b="1" dirty="0">
                <a:solidFill>
                  <a:srgbClr val="0070C0"/>
                </a:solidFill>
              </a:rPr>
              <a:t>communities </a:t>
            </a:r>
            <a:r>
              <a:rPr lang="en-GB" dirty="0"/>
              <a:t>in working towards a more sustainable future, in initiatives that seek to combine societal pull and technology </a:t>
            </a:r>
            <a:r>
              <a:rPr lang="en-GB" dirty="0" smtClean="0"/>
              <a:t>push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91975"/>
            <a:ext cx="24098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Accessible and interoperable data are at the heart of data-driven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860274" cy="4525963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Data </a:t>
            </a:r>
            <a:r>
              <a:rPr lang="en-GB" dirty="0">
                <a:solidFill>
                  <a:srgbClr val="0070C0"/>
                </a:solidFill>
              </a:rPr>
              <a:t>+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infrastructure (supercomputers, cloud, ultrafast networks) +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artificial </a:t>
            </a:r>
            <a:r>
              <a:rPr lang="en-GB" dirty="0">
                <a:solidFill>
                  <a:srgbClr val="0070C0"/>
                </a:solidFill>
              </a:rPr>
              <a:t>intelligence </a:t>
            </a:r>
            <a:r>
              <a:rPr lang="en-GB" dirty="0" smtClean="0">
                <a:solidFill>
                  <a:srgbClr val="0070C0"/>
                </a:solidFill>
              </a:rPr>
              <a:t>solutions</a:t>
            </a:r>
          </a:p>
          <a:p>
            <a:pPr marL="0" indent="0">
              <a:buNone/>
            </a:pPr>
            <a:r>
              <a:rPr lang="en-GB" dirty="0"/>
              <a:t>=</a:t>
            </a:r>
            <a:r>
              <a:rPr lang="en-GB" dirty="0" smtClean="0"/>
              <a:t> facilitate </a:t>
            </a:r>
            <a:r>
              <a:rPr lang="en-GB" dirty="0"/>
              <a:t>evidence-based decisions and expand the capacity to understand and tackle environmental challenges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Unlock benefits of digital transformation to support the ecological transition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4098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1214</Words>
  <Application>Microsoft Office PowerPoint</Application>
  <PresentationFormat>On-screen Show (4:3)</PresentationFormat>
  <Paragraphs>141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Kontortema</vt:lpstr>
      <vt:lpstr>PowerPoint Presentation</vt:lpstr>
      <vt:lpstr>European Green Deal: response to the challenge </vt:lpstr>
      <vt:lpstr>PowerPoint Presentation</vt:lpstr>
      <vt:lpstr>Blue-Action identified research gaps</vt:lpstr>
      <vt:lpstr>PowerPoint Presentation</vt:lpstr>
      <vt:lpstr>Green Deal Elements</vt:lpstr>
      <vt:lpstr>Mobilise research &amp;  foster innovation</vt:lpstr>
      <vt:lpstr>EU Research &amp; Innovation  Agenda</vt:lpstr>
      <vt:lpstr>Accessible and interoperable data are at the heart of data-driven innovation</vt:lpstr>
      <vt:lpstr>Earth System Model: predict and manage environmental disasters </vt:lpstr>
      <vt:lpstr>Green Deal Elements</vt:lpstr>
      <vt:lpstr>Decarbonisation of the energy system</vt:lpstr>
      <vt:lpstr>New EU strategy on adaptation to climate change</vt:lpstr>
      <vt:lpstr>Climate neutral and circular economy</vt:lpstr>
      <vt:lpstr>Accelerating the shift to sustainable and smart mobility</vt:lpstr>
      <vt:lpstr>From Farm to Fork A fair, healthy and environmental friendly food system </vt:lpstr>
      <vt:lpstr>Preserving and restoring ecosystems and biodiversity/1</vt:lpstr>
      <vt:lpstr>Preserving and restoring ecosystems and biodiversity /2</vt:lpstr>
      <vt:lpstr>Preserving and restoring ecosystems and biodiversity /3</vt:lpstr>
      <vt:lpstr>Leave no one behind: Education and training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43</cp:revision>
  <dcterms:created xsi:type="dcterms:W3CDTF">2020-05-10T14:56:00Z</dcterms:created>
  <dcterms:modified xsi:type="dcterms:W3CDTF">2020-05-15T10:40:17Z</dcterms:modified>
</cp:coreProperties>
</file>