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91" r:id="rId3"/>
    <p:sldId id="279" r:id="rId4"/>
    <p:sldId id="280" r:id="rId5"/>
    <p:sldId id="281" r:id="rId6"/>
    <p:sldId id="283" r:id="rId7"/>
    <p:sldId id="284" r:id="rId8"/>
    <p:sldId id="290" r:id="rId9"/>
    <p:sldId id="292" r:id="rId10"/>
    <p:sldId id="261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ara Bearzotti" initials="CHB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04" autoAdjust="0"/>
  </p:normalViewPr>
  <p:slideViewPr>
    <p:cSldViewPr>
      <p:cViewPr>
        <p:scale>
          <a:sx n="80" d="100"/>
          <a:sy n="80" d="100"/>
        </p:scale>
        <p:origin x="-100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7290-B370-4872-9F74-F9E0094F6EC7}" type="datetimeFigureOut">
              <a:rPr lang="en-GB" smtClean="0"/>
              <a:pPr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842A-A441-4016-A3DB-F8EB0E8513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7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69036-CAD1-460A-BB7A-BF8D5997AC7A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81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8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8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8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8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82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8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72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tiff"/><Relationship Id="rId5" Type="http://schemas.openxmlformats.org/officeDocument/2006/relationships/image" Target="../media/image5.jpeg"/><Relationship Id="rId4" Type="http://schemas.openxmlformats.org/officeDocument/2006/relationships/hyperlink" Target="http://www.blue-action.e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5957"/>
            <a:ext cx="8128000" cy="5422900"/>
          </a:xfrm>
          <a:prstGeom prst="rect">
            <a:avLst/>
          </a:prstGeom>
        </p:spPr>
      </p:pic>
      <p:pic>
        <p:nvPicPr>
          <p:cNvPr id="7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43608" y="3068960"/>
            <a:ext cx="7777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400" b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a-DK" sz="2400" b="1" dirty="0" smtClean="0">
                <a:solidFill>
                  <a:schemeClr val="tx2">
                    <a:lumMod val="50000"/>
                  </a:schemeClr>
                </a:solidFill>
              </a:rPr>
              <a:t>www.blue-action.eu</a:t>
            </a:r>
          </a:p>
          <a:p>
            <a:r>
              <a:rPr lang="da-DK" sz="2400" b="1" dirty="0" smtClean="0">
                <a:solidFill>
                  <a:schemeClr val="tx2">
                    <a:lumMod val="50000"/>
                  </a:schemeClr>
                </a:solidFill>
              </a:rPr>
              <a:t>Twitter:</a:t>
            </a:r>
            <a:r>
              <a:rPr lang="da-DK" sz="2400" b="1" baseline="0" dirty="0" smtClean="0">
                <a:solidFill>
                  <a:schemeClr val="tx2">
                    <a:lumMod val="50000"/>
                  </a:schemeClr>
                </a:solidFill>
              </a:rPr>
              <a:t> @BG10Blueaction</a:t>
            </a:r>
            <a:endParaRPr lang="da-D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04182" y="5187009"/>
            <a:ext cx="143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>
                <a:solidFill>
                  <a:schemeClr val="tx2">
                    <a:lumMod val="50000"/>
                  </a:schemeClr>
                </a:solidFill>
              </a:rPr>
              <a:t>Photo </a:t>
            </a:r>
            <a:r>
              <a:rPr lang="da-DK" sz="1100" dirty="0" err="1" smtClean="0">
                <a:solidFill>
                  <a:schemeClr val="tx2">
                    <a:lumMod val="50000"/>
                  </a:schemeClr>
                </a:solidFill>
              </a:rPr>
              <a:t>credit</a:t>
            </a:r>
            <a:r>
              <a:rPr lang="da-DK" sz="1100" dirty="0" smtClean="0">
                <a:solidFill>
                  <a:schemeClr val="tx2">
                    <a:lumMod val="50000"/>
                  </a:schemeClr>
                </a:solidFill>
              </a:rPr>
              <a:t>: DMI </a:t>
            </a:r>
            <a:r>
              <a:rPr lang="da-DK" sz="1100" dirty="0" err="1" smtClean="0">
                <a:solidFill>
                  <a:schemeClr val="tx2">
                    <a:lumMod val="50000"/>
                  </a:schemeClr>
                </a:solidFill>
              </a:rPr>
              <a:t>chb</a:t>
            </a:r>
            <a:endParaRPr lang="da-DK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42526" y="78558"/>
            <a:ext cx="7950706" cy="2846386"/>
          </a:xfrm>
        </p:spPr>
        <p:txBody>
          <a:bodyPr/>
          <a:lstStyle>
            <a:lvl1pPr marL="0" indent="0">
              <a:buNone/>
              <a:defRPr b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16000" y="5448618"/>
            <a:ext cx="8111525" cy="12207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EC Review 10-11 March 2020, Brussels</a:t>
            </a:r>
          </a:p>
        </p:txBody>
      </p:sp>
    </p:spTree>
    <p:extLst>
      <p:ext uri="{BB962C8B-B14F-4D97-AF65-F5344CB8AC3E}">
        <p14:creationId xmlns:p14="http://schemas.microsoft.com/office/powerpoint/2010/main" val="315009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073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pPr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4406900"/>
            <a:ext cx="7523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99" y="2906713"/>
            <a:ext cx="7523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pPr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37444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38164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pPr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85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pPr/>
              <a:t>06-05-2020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pPr/>
              <a:t>06-05-2020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5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30243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73050"/>
            <a:ext cx="46188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484784"/>
            <a:ext cx="30243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pPr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pPr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24" y="4664898"/>
            <a:ext cx="1295792" cy="129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-8503"/>
            <a:ext cx="8118140" cy="320778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25860" y="3199278"/>
            <a:ext cx="811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>
                <a:solidFill>
                  <a:srgbClr val="002060"/>
                </a:solidFill>
              </a:rPr>
              <a:t>Project </a:t>
            </a:r>
            <a:r>
              <a:rPr lang="da-DK" b="1" dirty="0" err="1">
                <a:solidFill>
                  <a:srgbClr val="002060"/>
                </a:solidFill>
              </a:rPr>
              <a:t>Coordinators</a:t>
            </a:r>
            <a:r>
              <a:rPr lang="da-DK" b="1" dirty="0"/>
              <a:t>: </a:t>
            </a:r>
            <a:r>
              <a:rPr lang="da-DK" dirty="0"/>
              <a:t>Steffen </a:t>
            </a:r>
            <a:r>
              <a:rPr lang="da-DK" dirty="0" smtClean="0"/>
              <a:t>M. Olsen</a:t>
            </a:r>
            <a:r>
              <a:rPr lang="da-DK" dirty="0"/>
              <a:t>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smo@dmi.dk and Daniela Matei, Max Planck </a:t>
            </a:r>
            <a:r>
              <a:rPr lang="da-DK" dirty="0" err="1"/>
              <a:t>Institute</a:t>
            </a:r>
            <a:r>
              <a:rPr lang="da-DK" dirty="0"/>
              <a:t> for </a:t>
            </a:r>
            <a:r>
              <a:rPr lang="da-DK" dirty="0" err="1"/>
              <a:t>Meteorology</a:t>
            </a:r>
            <a:r>
              <a:rPr lang="da-DK" dirty="0"/>
              <a:t>, </a:t>
            </a:r>
            <a:r>
              <a:rPr lang="da-DK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daniela.matei@mpimet.mpg.de </a:t>
            </a:r>
          </a:p>
          <a:p>
            <a:r>
              <a:rPr lang="da-DK" b="1" dirty="0">
                <a:solidFill>
                  <a:srgbClr val="002060"/>
                </a:solidFill>
              </a:rPr>
              <a:t>Project Office:</a:t>
            </a:r>
            <a:r>
              <a:rPr lang="da-DK" b="1" dirty="0"/>
              <a:t> </a:t>
            </a:r>
            <a:r>
              <a:rPr lang="da-DK" dirty="0"/>
              <a:t>Chiara Bearzotti,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chb@dmi.dk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030598" y="5436922"/>
            <a:ext cx="6096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hlinkClick r:id="rId4"/>
              </a:rPr>
              <a:t>www.blue-action.eu</a:t>
            </a:r>
            <a:r>
              <a:rPr lang="da-DK" dirty="0" smtClean="0"/>
              <a:t> </a:t>
            </a:r>
            <a:endParaRPr lang="da-DK" dirty="0"/>
          </a:p>
          <a:p>
            <a:r>
              <a:rPr lang="en-US" dirty="0"/>
              <a:t>The 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300016" y="5081961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@BG10Blueaction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6" y="5436922"/>
            <a:ext cx="2051720" cy="136839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030018" y="2620644"/>
            <a:ext cx="10801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Photo </a:t>
            </a:r>
            <a:r>
              <a:rPr lang="da-DK" sz="1100" dirty="0" err="1" smtClean="0">
                <a:solidFill>
                  <a:schemeClr val="bg1">
                    <a:lumMod val="95000"/>
                  </a:schemeClr>
                </a:solidFill>
              </a:rPr>
              <a:t>credit</a:t>
            </a:r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</a:p>
          <a:p>
            <a:r>
              <a:rPr lang="en-GB" sz="1100" dirty="0" smtClean="0">
                <a:solidFill>
                  <a:schemeClr val="bg1">
                    <a:lumMod val="95000"/>
                  </a:schemeClr>
                </a:solidFill>
              </a:rPr>
              <a:t>Kathryn Hansen/NASA</a:t>
            </a:r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da-DK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42A0-8441-434E-A329-6E714DBB7BDD}" type="datetimeFigureOut">
              <a:rPr lang="da-DK" smtClean="0"/>
              <a:pPr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45F7-DC11-47C8-A6D7-8919831ACB7C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71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b="1" dirty="0" smtClean="0"/>
              <a:t>WP2</a:t>
            </a:r>
          </a:p>
          <a:p>
            <a:r>
              <a:rPr lang="da-DK" dirty="0" err="1" smtClean="0"/>
              <a:t>Lower</a:t>
            </a:r>
            <a:r>
              <a:rPr lang="da-DK" dirty="0" smtClean="0"/>
              <a:t> </a:t>
            </a:r>
            <a:r>
              <a:rPr lang="da-DK" dirty="0" smtClean="0"/>
              <a:t>latitude drivers of Arctic changes</a:t>
            </a:r>
          </a:p>
          <a:p>
            <a:endParaRPr lang="da-DK" dirty="0" smtClean="0"/>
          </a:p>
          <a:p>
            <a:r>
              <a:rPr lang="da-DK" b="1" dirty="0" smtClean="0"/>
              <a:t>Lead: </a:t>
            </a:r>
            <a:r>
              <a:rPr lang="da-DK" dirty="0" smtClean="0"/>
              <a:t>Karin Margretha H. Larsen (</a:t>
            </a:r>
            <a:r>
              <a:rPr lang="da-DK" dirty="0" smtClean="0"/>
              <a:t>HAV) and </a:t>
            </a:r>
            <a:r>
              <a:rPr lang="da-DK" dirty="0" smtClean="0"/>
              <a:t>Gerard McCarthy (NUIM)</a:t>
            </a:r>
          </a:p>
          <a:p>
            <a:r>
              <a:rPr lang="da-DK" b="1" dirty="0" smtClean="0"/>
              <a:t>Presenter: </a:t>
            </a:r>
            <a:r>
              <a:rPr lang="da-DK" dirty="0" smtClean="0"/>
              <a:t>Karin Margretha H. </a:t>
            </a:r>
            <a:r>
              <a:rPr lang="da-DK" dirty="0"/>
              <a:t>Larsen (HAV) 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79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!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052736"/>
            <a:ext cx="5338936" cy="50734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Twitter: @</a:t>
            </a:r>
            <a:r>
              <a:rPr lang="en-US" dirty="0"/>
              <a:t>BG10Blueaction </a:t>
            </a:r>
            <a:endParaRPr lang="en-US" dirty="0" smtClean="0"/>
          </a:p>
          <a:p>
            <a:pPr marL="0" indent="0">
              <a:buNone/>
            </a:pPr>
            <a:r>
              <a:rPr lang="da-DK" dirty="0"/>
              <a:t>Zenodo: https://www.zenodo.org/communities/blue-actionh2020 </a:t>
            </a:r>
            <a:endParaRPr lang="da-DK" dirty="0" smtClean="0"/>
          </a:p>
          <a:p>
            <a:pPr marL="0" indent="0">
              <a:buNone/>
            </a:pPr>
            <a:r>
              <a:rPr lang="en-US" dirty="0"/>
              <a:t>www.blue-action.eu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2" y="5232001"/>
            <a:ext cx="1968568" cy="751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66" y="3349537"/>
            <a:ext cx="1015567" cy="1015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104"/>
            <a:ext cx="1971950" cy="86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6" y="1247039"/>
            <a:ext cx="2191894" cy="14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="" xmlns:a16="http://schemas.microsoft.com/office/drawing/2014/main" id="{CD7CBAD4-3B7B-2B4F-AAFD-A193F0C64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47625"/>
            <a:ext cx="8064500" cy="860425"/>
          </a:xfrm>
        </p:spPr>
        <p:txBody>
          <a:bodyPr/>
          <a:lstStyle/>
          <a:p>
            <a:r>
              <a:rPr lang="en-IE" altLang="en-US" dirty="0" smtClean="0"/>
              <a:t>Introduction</a:t>
            </a:r>
            <a:endParaRPr lang="en-IE" altLang="en-US" dirty="0"/>
          </a:p>
        </p:txBody>
      </p:sp>
      <p:pic>
        <p:nvPicPr>
          <p:cNvPr id="14338" name="Content Placeholder 5">
            <a:extLst>
              <a:ext uri="{FF2B5EF4-FFF2-40B4-BE49-F238E27FC236}">
                <a16:creationId xmlns="" xmlns:a16="http://schemas.microsoft.com/office/drawing/2014/main" id="{EF746DCF-4D70-7F43-9746-36D8710BA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03288"/>
            <a:ext cx="6070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>
            <a:extLst>
              <a:ext uri="{FF2B5EF4-FFF2-40B4-BE49-F238E27FC236}">
                <a16:creationId xmlns="" xmlns:a16="http://schemas.microsoft.com/office/drawing/2014/main" id="{10200B61-58EE-D446-92E4-815D76123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946" y="5976938"/>
            <a:ext cx="3284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E" altLang="en-US" dirty="0"/>
              <a:t>credits: Gerard McCarthy (NUIM)</a:t>
            </a:r>
          </a:p>
        </p:txBody>
      </p:sp>
      <p:sp>
        <p:nvSpPr>
          <p:cNvPr id="14340" name="TextBox 5">
            <a:extLst>
              <a:ext uri="{FF2B5EF4-FFF2-40B4-BE49-F238E27FC236}">
                <a16:creationId xmlns="" xmlns:a16="http://schemas.microsoft.com/office/drawing/2014/main" id="{7EAEA283-7613-2E4C-A51B-E64E60EC4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356992"/>
            <a:ext cx="3816350" cy="1754326"/>
          </a:xfrm>
          <a:prstGeom prst="rect">
            <a:avLst/>
          </a:prstGeom>
          <a:solidFill>
            <a:srgbClr val="67BEEA"/>
          </a:solidFill>
          <a:ln w="9525">
            <a:solidFill>
              <a:srgbClr val="2A2D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E" altLang="en-US" dirty="0"/>
              <a:t>WP2 </a:t>
            </a:r>
            <a:r>
              <a:rPr lang="en-IE" altLang="en-US" dirty="0" smtClean="0"/>
              <a:t>objectives focus </a:t>
            </a:r>
            <a:r>
              <a:rPr lang="en-IE" altLang="en-US" dirty="0"/>
              <a:t>on heat transports towards the Arctic, with a focus on the ocean. </a:t>
            </a:r>
          </a:p>
          <a:p>
            <a:pPr eaLnBrk="1" hangingPunct="1"/>
            <a:endParaRPr lang="en-IE" altLang="en-US" dirty="0"/>
          </a:p>
          <a:p>
            <a:pPr eaLnBrk="1" hangingPunct="1"/>
            <a:r>
              <a:rPr lang="en-IE" altLang="en-US" dirty="0" smtClean="0"/>
              <a:t>Understanding </a:t>
            </a:r>
            <a:r>
              <a:rPr lang="en-IE" altLang="en-US" dirty="0"/>
              <a:t>the processes of how the ocean moves heat is key to this.</a:t>
            </a:r>
          </a:p>
        </p:txBody>
      </p:sp>
    </p:spTree>
    <p:extLst>
      <p:ext uri="{BB962C8B-B14F-4D97-AF65-F5344CB8AC3E}">
        <p14:creationId xmlns:p14="http://schemas.microsoft.com/office/powerpoint/2010/main" val="28409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1724796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Main F</a:t>
            </a:r>
            <a:r>
              <a:rPr lang="da-DK" b="1" dirty="0" smtClean="0"/>
              <a:t>indings’ Contribution to the Project´s EI</a:t>
            </a:r>
            <a:br>
              <a:rPr lang="da-DK" b="1" dirty="0" smtClean="0"/>
            </a:br>
            <a:r>
              <a:rPr lang="en-US" sz="2700" b="1" i="1" dirty="0" smtClean="0"/>
              <a:t>Improve capacity to predict the weather and climate of the Northern Hemisphere, </a:t>
            </a:r>
            <a:r>
              <a:rPr lang="en-US" sz="2700" i="1" dirty="0" smtClean="0"/>
              <a:t>and make it possible to better forecast of extreme weather phenomena</a:t>
            </a:r>
            <a:endParaRPr lang="en-GB" sz="2700" i="1" dirty="0"/>
          </a:p>
        </p:txBody>
      </p:sp>
      <p:pic>
        <p:nvPicPr>
          <p:cNvPr id="4" name="Content Placeholder 5" descr="D2_1 Fig AMOC OHT and S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425985"/>
            <a:ext cx="7715250" cy="345939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715200" cy="4680520"/>
          </a:xfrm>
        </p:spPr>
        <p:txBody>
          <a:bodyPr>
            <a:normAutofit/>
          </a:bodyPr>
          <a:lstStyle/>
          <a:p>
            <a:r>
              <a:rPr lang="da-DK" sz="2400" i="1" dirty="0" smtClean="0"/>
              <a:t>Model AMOC anomaly composited into four phases </a:t>
            </a:r>
          </a:p>
          <a:p>
            <a:pPr lvl="0"/>
            <a:r>
              <a:rPr lang="da-DK" sz="2400" i="1" dirty="0" smtClean="0"/>
              <a:t>Ocean Heat Content and Sea Surface Temperature decadal variations in the subpolar NA are dominated by AMOC variability</a:t>
            </a:r>
          </a:p>
          <a:p>
            <a:endParaRPr lang="da-DK" sz="2400" i="1" dirty="0" smtClean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1BF10C86-D67A-C546-A1E0-964DD2B05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202" y="3563724"/>
            <a:ext cx="18692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E" altLang="en-US" dirty="0" smtClean="0"/>
              <a:t>Moat et al. (2019)</a:t>
            </a:r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5972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1724796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Main F</a:t>
            </a:r>
            <a:r>
              <a:rPr lang="da-DK" b="1" dirty="0" smtClean="0"/>
              <a:t>indings’ Contribution to the Project´s EI</a:t>
            </a:r>
            <a:br>
              <a:rPr lang="da-DK" b="1" dirty="0" smtClean="0"/>
            </a:br>
            <a:r>
              <a:rPr lang="en-US" sz="2700" b="1" i="1" dirty="0" smtClean="0"/>
              <a:t>Improve capacity to predict the weather and climate of the Northern Hemisphere, </a:t>
            </a:r>
            <a:r>
              <a:rPr lang="en-US" sz="2700" i="1" dirty="0" smtClean="0"/>
              <a:t>and make it possible to better forecast of extreme weather phenomena</a:t>
            </a:r>
            <a:endParaRPr lang="en-GB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715200" cy="4680520"/>
          </a:xfrm>
        </p:spPr>
        <p:txBody>
          <a:bodyPr>
            <a:normAutofit/>
          </a:bodyPr>
          <a:lstStyle/>
          <a:p>
            <a:r>
              <a:rPr lang="da-DK" sz="2400" i="1" dirty="0" smtClean="0"/>
              <a:t>Norwegian Sea SST explained by subpolar NA conditions. Improves predictability e.g. over land. </a:t>
            </a:r>
          </a:p>
        </p:txBody>
      </p:sp>
      <p:pic>
        <p:nvPicPr>
          <p:cNvPr id="4" name="Picture 3" descr="Årthun2017 Fig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765843"/>
            <a:ext cx="3456384" cy="3975525"/>
          </a:xfrm>
          <a:prstGeom prst="rect">
            <a:avLst/>
          </a:prstGeom>
        </p:spPr>
      </p:pic>
      <p:pic>
        <p:nvPicPr>
          <p:cNvPr id="5" name="Picture 4" descr="Årthun2018 Fig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3935" y="2989357"/>
            <a:ext cx="3886537" cy="3535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6" y="2852936"/>
            <a:ext cx="329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Dominant time scales of SAT (yrs)</a:t>
            </a:r>
            <a:endParaRPr lang="en-US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1BF10C86-D67A-C546-A1E0-964DD2B05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6488668"/>
            <a:ext cx="2599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E" altLang="en-US" dirty="0" err="1" smtClean="0"/>
              <a:t>Årthun</a:t>
            </a:r>
            <a:r>
              <a:rPr lang="en-IE" altLang="en-US" dirty="0" smtClean="0"/>
              <a:t> et al. (2017, 2018)</a:t>
            </a:r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5972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1724796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Main F</a:t>
            </a:r>
            <a:r>
              <a:rPr lang="da-DK" b="1" dirty="0" smtClean="0"/>
              <a:t>indings’ Contribution to the Project´s EI</a:t>
            </a:r>
            <a:br>
              <a:rPr lang="da-DK" b="1" dirty="0" smtClean="0"/>
            </a:br>
            <a:r>
              <a:rPr lang="en-US" sz="2700" b="1" i="1" dirty="0" smtClean="0"/>
              <a:t>Improve the capacity of climate models to represent Arctic warming and its impact on regional and global atmospheric and oceanic circulation</a:t>
            </a:r>
            <a:endParaRPr lang="en-GB" sz="2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715200" cy="4752528"/>
          </a:xfrm>
        </p:spPr>
        <p:txBody>
          <a:bodyPr/>
          <a:lstStyle/>
          <a:p>
            <a:endParaRPr lang="da-DK" i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55976" y="1844825"/>
            <a:ext cx="4680520" cy="237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compilation of available observational data (incl. ADCP, drifter and satellite altimetry data) sheds light on the Iceland-Faroe Ridge flow structure</a:t>
            </a:r>
            <a:endParaRPr kumimoji="0" lang="da-DK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led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/>
          <a:stretch/>
        </p:blipFill>
        <p:spPr bwMode="auto">
          <a:xfrm>
            <a:off x="971600" y="1839941"/>
            <a:ext cx="3024336" cy="2453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2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40559" y="4077072"/>
            <a:ext cx="3583262" cy="2691358"/>
          </a:xfrm>
          <a:prstGeom prst="rect">
            <a:avLst/>
          </a:prstGeom>
          <a:ln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71600" y="4392166"/>
            <a:ext cx="4248472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2400" i="1" dirty="0" smtClean="0"/>
              <a:t>For the first time, eddy per-mitting simulation (NEMO 1/12°) show a seasonality consistent with the observations.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2400" i="1" dirty="0" smtClean="0"/>
              <a:t>This work improves representation of Arctic – ’lower latitude’ ocean linkages (D2.3).</a:t>
            </a:r>
            <a:endParaRPr lang="da-DK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424935" y="5256262"/>
            <a:ext cx="55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Obs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424936" y="4464174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Net </a:t>
            </a:r>
            <a:r>
              <a:rPr lang="en-US" b="1" dirty="0" err="1" smtClean="0">
                <a:solidFill>
                  <a:srgbClr val="0000FF"/>
                </a:solidFill>
              </a:rPr>
              <a:t>sim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1724796"/>
          </a:xfrm>
        </p:spPr>
        <p:txBody>
          <a:bodyPr>
            <a:normAutofit/>
          </a:bodyPr>
          <a:lstStyle/>
          <a:p>
            <a:r>
              <a:rPr lang="da-DK" b="1" dirty="0"/>
              <a:t>Main F</a:t>
            </a:r>
            <a:r>
              <a:rPr lang="da-DK" b="1" dirty="0" smtClean="0"/>
              <a:t>indings’ Contribution to the Project´s EI</a:t>
            </a:r>
            <a:br>
              <a:rPr lang="da-DK" b="1" dirty="0" smtClean="0"/>
            </a:br>
            <a:r>
              <a:rPr lang="en-US" sz="2400" b="1" i="1" dirty="0" smtClean="0"/>
              <a:t>Improve the uptake of measurements from satellites by making use of new Earth observation assets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715200" cy="4536504"/>
          </a:xfrm>
        </p:spPr>
        <p:txBody>
          <a:bodyPr>
            <a:normAutofit/>
          </a:bodyPr>
          <a:lstStyle/>
          <a:p>
            <a:r>
              <a:rPr lang="da-DK" sz="2400" i="1" dirty="0" smtClean="0"/>
              <a:t>By combining, comparing or complementing in-situ observations from RAPID (D2.1, D2.7), OSNAP (D2.2) and the Greenland-Scotland Ridge (GSR) Transport Mooring Arrays (D2.3, D2.8) and data from existing and new Earth observations</a:t>
            </a:r>
          </a:p>
          <a:p>
            <a:r>
              <a:rPr lang="da-DK" sz="2400" i="1" dirty="0" smtClean="0"/>
              <a:t>This is used to assess model performance and produce a valid view of ocean heat anomaly propagation towards the Arctic </a:t>
            </a:r>
          </a:p>
        </p:txBody>
      </p:sp>
    </p:spTree>
    <p:extLst>
      <p:ext uri="{BB962C8B-B14F-4D97-AF65-F5344CB8AC3E}">
        <p14:creationId xmlns:p14="http://schemas.microsoft.com/office/powerpoint/2010/main" val="5972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1724796"/>
          </a:xfrm>
        </p:spPr>
        <p:txBody>
          <a:bodyPr>
            <a:normAutofit/>
          </a:bodyPr>
          <a:lstStyle/>
          <a:p>
            <a:r>
              <a:rPr lang="en-GB" b="1" dirty="0" smtClean="0"/>
              <a:t>Main Findings’ Contribution to the Project´s EI</a:t>
            </a:r>
            <a:br>
              <a:rPr lang="en-GB" b="1" dirty="0" smtClean="0"/>
            </a:br>
            <a:r>
              <a:rPr lang="en-GB" sz="2400" b="1" i="1" dirty="0" smtClean="0"/>
              <a:t>Lead to optimised observation systems for various modelling applications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7715200" cy="4392488"/>
          </a:xfrm>
        </p:spPr>
        <p:txBody>
          <a:bodyPr/>
          <a:lstStyle/>
          <a:p>
            <a:r>
              <a:rPr lang="en-GB" sz="2400" i="1" dirty="0" smtClean="0"/>
              <a:t>Through the cost-benefit analysis of the RAPID and OSNAP arrays (D2.7 – due PM42)</a:t>
            </a:r>
          </a:p>
          <a:p>
            <a:r>
              <a:rPr lang="en-GB" sz="2400" i="1" dirty="0" smtClean="0"/>
              <a:t>Through the optimization of the GSR inflow arrays (D2.8 – due PM42)</a:t>
            </a:r>
          </a:p>
          <a:p>
            <a:r>
              <a:rPr lang="en-GB" sz="2400" i="1" dirty="0" smtClean="0"/>
              <a:t>Through the combination of various in-situ and satellite data sets with the aim to produce better observational time series products. </a:t>
            </a:r>
          </a:p>
          <a:p>
            <a:pPr lvl="1"/>
            <a:r>
              <a:rPr lang="en-GB" sz="2000" i="1" dirty="0" smtClean="0"/>
              <a:t>Most of these products are available on-line and some updated in near real time.</a:t>
            </a:r>
          </a:p>
          <a:p>
            <a:endParaRPr lang="en-GB" i="1" dirty="0" smtClean="0"/>
          </a:p>
          <a:p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597213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1724796"/>
          </a:xfrm>
        </p:spPr>
        <p:txBody>
          <a:bodyPr>
            <a:normAutofit/>
          </a:bodyPr>
          <a:lstStyle/>
          <a:p>
            <a:r>
              <a:rPr lang="da-DK" b="1" dirty="0"/>
              <a:t>Main F</a:t>
            </a:r>
            <a:r>
              <a:rPr lang="da-DK" b="1" dirty="0" smtClean="0"/>
              <a:t>indings’ Contribution to the Project´s EI</a:t>
            </a:r>
            <a:br>
              <a:rPr lang="da-DK" b="1" dirty="0" smtClean="0"/>
            </a:br>
            <a:r>
              <a:rPr lang="en-US" sz="2400" b="1" i="1" dirty="0" smtClean="0"/>
              <a:t>Lead to </a:t>
            </a:r>
            <a:r>
              <a:rPr lang="en-US" sz="2400" b="1" i="1" dirty="0" err="1" smtClean="0"/>
              <a:t>optimised</a:t>
            </a:r>
            <a:r>
              <a:rPr lang="en-US" sz="2400" b="1" i="1" dirty="0" smtClean="0"/>
              <a:t> observation systems for various </a:t>
            </a:r>
            <a:r>
              <a:rPr lang="en-US" sz="2400" b="1" i="1" dirty="0" err="1" smtClean="0"/>
              <a:t>modelling</a:t>
            </a:r>
            <a:r>
              <a:rPr lang="en-US" sz="2400" b="1" i="1" dirty="0" smtClean="0"/>
              <a:t> applications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715200" cy="4896544"/>
          </a:xfrm>
        </p:spPr>
        <p:txBody>
          <a:bodyPr/>
          <a:lstStyle/>
          <a:p>
            <a:r>
              <a:rPr lang="en-US" sz="2400" i="1" dirty="0" smtClean="0"/>
              <a:t>The Faroe Current – combination of various in situ and satellite data (D2.8)</a:t>
            </a:r>
          </a:p>
          <a:p>
            <a:endParaRPr lang="da-DK" i="1" dirty="0" smtClean="0"/>
          </a:p>
        </p:txBody>
      </p:sp>
      <p:pic>
        <p:nvPicPr>
          <p:cNvPr id="28" name="Picture 2" descr="D:\0_Meetings\2019\Havstovan 6 sept\F_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555526"/>
            <a:ext cx="5257800" cy="4165776"/>
          </a:xfrm>
          <a:prstGeom prst="rect">
            <a:avLst/>
          </a:prstGeom>
          <a:noFill/>
        </p:spPr>
      </p:pic>
      <p:grpSp>
        <p:nvGrpSpPr>
          <p:cNvPr id="30" name="Group 15"/>
          <p:cNvGrpSpPr>
            <a:grpSpLocks/>
          </p:cNvGrpSpPr>
          <p:nvPr/>
        </p:nvGrpSpPr>
        <p:grpSpPr bwMode="auto">
          <a:xfrm>
            <a:off x="3214250" y="3732394"/>
            <a:ext cx="152400" cy="2859088"/>
            <a:chOff x="2195736" y="3284984"/>
            <a:chExt cx="216024" cy="3240360"/>
          </a:xfrm>
          <a:solidFill>
            <a:srgbClr val="00B050"/>
          </a:solidFill>
        </p:grpSpPr>
        <p:sp>
          <p:nvSpPr>
            <p:cNvPr id="31" name="Isosceles Triangle 30"/>
            <p:cNvSpPr/>
            <p:nvPr/>
          </p:nvSpPr>
          <p:spPr>
            <a:xfrm flipV="1">
              <a:off x="2195736" y="3284984"/>
              <a:ext cx="216024" cy="31689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  <p:sp>
          <p:nvSpPr>
            <p:cNvPr id="32" name="Oval 31"/>
            <p:cNvSpPr/>
            <p:nvPr/>
          </p:nvSpPr>
          <p:spPr>
            <a:xfrm>
              <a:off x="2195736" y="6309426"/>
              <a:ext cx="216024" cy="2159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415208" y="6316488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2400" b="1" dirty="0" smtClean="0">
                <a:solidFill>
                  <a:srgbClr val="00B050"/>
                </a:solidFill>
              </a:rPr>
              <a:t>ADCP</a:t>
            </a:r>
            <a:endParaRPr lang="fo-FO" sz="2400" b="1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77008" y="2354087"/>
            <a:ext cx="4572000" cy="647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grpSp>
        <p:nvGrpSpPr>
          <p:cNvPr id="35" name="Group 15"/>
          <p:cNvGrpSpPr>
            <a:grpSpLocks/>
          </p:cNvGrpSpPr>
          <p:nvPr/>
        </p:nvGrpSpPr>
        <p:grpSpPr bwMode="auto">
          <a:xfrm>
            <a:off x="3405808" y="3228254"/>
            <a:ext cx="222504" cy="3585122"/>
            <a:chOff x="2195736" y="3284984"/>
            <a:chExt cx="216024" cy="3240360"/>
          </a:xfrm>
          <a:solidFill>
            <a:srgbClr val="C00000"/>
          </a:solidFill>
        </p:grpSpPr>
        <p:sp>
          <p:nvSpPr>
            <p:cNvPr id="36" name="Isosceles Triangle 35"/>
            <p:cNvSpPr/>
            <p:nvPr/>
          </p:nvSpPr>
          <p:spPr>
            <a:xfrm flipV="1">
              <a:off x="2195736" y="3284984"/>
              <a:ext cx="216024" cy="31689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  <p:sp>
          <p:nvSpPr>
            <p:cNvPr id="37" name="Oval 36"/>
            <p:cNvSpPr/>
            <p:nvPr/>
          </p:nvSpPr>
          <p:spPr>
            <a:xfrm>
              <a:off x="2195736" y="6309426"/>
              <a:ext cx="216024" cy="2159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</p:grpSp>
      <p:grpSp>
        <p:nvGrpSpPr>
          <p:cNvPr id="38" name="Group 15"/>
          <p:cNvGrpSpPr>
            <a:grpSpLocks/>
          </p:cNvGrpSpPr>
          <p:nvPr/>
        </p:nvGrpSpPr>
        <p:grpSpPr bwMode="auto">
          <a:xfrm>
            <a:off x="4298262" y="3216062"/>
            <a:ext cx="222504" cy="3585122"/>
            <a:chOff x="2195736" y="3284984"/>
            <a:chExt cx="216024" cy="3240360"/>
          </a:xfrm>
          <a:solidFill>
            <a:srgbClr val="C00000"/>
          </a:solidFill>
        </p:grpSpPr>
        <p:sp>
          <p:nvSpPr>
            <p:cNvPr id="39" name="Isosceles Triangle 38"/>
            <p:cNvSpPr/>
            <p:nvPr/>
          </p:nvSpPr>
          <p:spPr>
            <a:xfrm flipV="1">
              <a:off x="2195736" y="3284984"/>
              <a:ext cx="216024" cy="31689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  <p:sp>
          <p:nvSpPr>
            <p:cNvPr id="40" name="Oval 39"/>
            <p:cNvSpPr/>
            <p:nvPr/>
          </p:nvSpPr>
          <p:spPr>
            <a:xfrm>
              <a:off x="2195736" y="6309426"/>
              <a:ext cx="216024" cy="2159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</p:grpSp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5241923" y="3225206"/>
            <a:ext cx="222504" cy="3585122"/>
            <a:chOff x="2195736" y="3284984"/>
            <a:chExt cx="216024" cy="3240360"/>
          </a:xfrm>
          <a:solidFill>
            <a:srgbClr val="C00000"/>
          </a:solidFill>
        </p:grpSpPr>
        <p:sp>
          <p:nvSpPr>
            <p:cNvPr id="42" name="Isosceles Triangle 41"/>
            <p:cNvSpPr/>
            <p:nvPr/>
          </p:nvSpPr>
          <p:spPr>
            <a:xfrm flipV="1">
              <a:off x="2195736" y="3284984"/>
              <a:ext cx="216024" cy="31689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  <p:sp>
          <p:nvSpPr>
            <p:cNvPr id="43" name="Oval 42"/>
            <p:cNvSpPr/>
            <p:nvPr/>
          </p:nvSpPr>
          <p:spPr>
            <a:xfrm>
              <a:off x="2195736" y="6309426"/>
              <a:ext cx="216024" cy="2159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</p:grpSp>
      <p:sp>
        <p:nvSpPr>
          <p:cNvPr id="44" name="Oval 43"/>
          <p:cNvSpPr/>
          <p:nvPr/>
        </p:nvSpPr>
        <p:spPr>
          <a:xfrm>
            <a:off x="2720008" y="5325888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45" name="TextBox 44"/>
          <p:cNvSpPr txBox="1"/>
          <p:nvPr/>
        </p:nvSpPr>
        <p:spPr>
          <a:xfrm>
            <a:off x="2339008" y="524968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b="1" dirty="0" smtClean="0">
                <a:solidFill>
                  <a:srgbClr val="FFFF00"/>
                </a:solidFill>
              </a:rPr>
              <a:t>NE</a:t>
            </a:r>
            <a:endParaRPr lang="fo-FO" b="1" dirty="0">
              <a:solidFill>
                <a:srgbClr val="FFFF00"/>
              </a:solidFill>
            </a:endParaRPr>
          </a:p>
        </p:txBody>
      </p:sp>
      <p:grpSp>
        <p:nvGrpSpPr>
          <p:cNvPr id="46" name="Group 15"/>
          <p:cNvGrpSpPr>
            <a:grpSpLocks/>
          </p:cNvGrpSpPr>
          <p:nvPr/>
        </p:nvGrpSpPr>
        <p:grpSpPr bwMode="auto">
          <a:xfrm>
            <a:off x="5382816" y="2705000"/>
            <a:ext cx="288032" cy="4032448"/>
            <a:chOff x="2195736" y="3284984"/>
            <a:chExt cx="216024" cy="3240360"/>
          </a:xfrm>
          <a:solidFill>
            <a:schemeClr val="tx2"/>
          </a:solidFill>
          <a:scene3d>
            <a:camera prst="orthographicFront">
              <a:rot lat="0" lon="0" rev="10800000"/>
            </a:camera>
            <a:lightRig rig="threePt" dir="t"/>
          </a:scene3d>
        </p:grpSpPr>
        <p:sp>
          <p:nvSpPr>
            <p:cNvPr id="47" name="Isosceles Triangle 46"/>
            <p:cNvSpPr/>
            <p:nvPr/>
          </p:nvSpPr>
          <p:spPr>
            <a:xfrm flipV="1">
              <a:off x="2195736" y="3284984"/>
              <a:ext cx="216024" cy="31689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  <p:sp>
          <p:nvSpPr>
            <p:cNvPr id="48" name="Oval 47"/>
            <p:cNvSpPr/>
            <p:nvPr/>
          </p:nvSpPr>
          <p:spPr>
            <a:xfrm>
              <a:off x="2195736" y="6309426"/>
              <a:ext cx="216024" cy="2159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</p:grpSp>
      <p:pic>
        <p:nvPicPr>
          <p:cNvPr id="49" name="Picture 48" descr="New ship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52" y="2226861"/>
            <a:ext cx="1536571" cy="1058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6660232" y="306896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b="1" dirty="0" smtClean="0">
                <a:solidFill>
                  <a:schemeClr val="tx2"/>
                </a:solidFill>
              </a:rPr>
              <a:t>Data upload </a:t>
            </a:r>
          </a:p>
          <a:p>
            <a:r>
              <a:rPr lang="fo-FO" b="1" dirty="0" smtClean="0">
                <a:solidFill>
                  <a:schemeClr val="tx2"/>
                </a:solidFill>
              </a:rPr>
              <a:t>from vessel</a:t>
            </a:r>
            <a:endParaRPr lang="fo-FO" b="1" dirty="0">
              <a:solidFill>
                <a:schemeClr val="tx2"/>
              </a:solidFill>
            </a:endParaRPr>
          </a:p>
        </p:txBody>
      </p:sp>
      <p:pic>
        <p:nvPicPr>
          <p:cNvPr id="29" name="Picture 4" descr="http://www.astronautix.com/graphics/w/wjas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0300" y="2060848"/>
            <a:ext cx="907724" cy="65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732240" y="6105490"/>
            <a:ext cx="207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2000" b="1" dirty="0" smtClean="0">
                <a:solidFill>
                  <a:srgbClr val="C00000"/>
                </a:solidFill>
              </a:rPr>
              <a:t>PIES (long term deployment)</a:t>
            </a:r>
            <a:endParaRPr lang="fo-FO" sz="2000" b="1" dirty="0">
              <a:solidFill>
                <a:srgbClr val="C0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804248" y="3824808"/>
            <a:ext cx="2098630" cy="2196480"/>
            <a:chOff x="6400800" y="152400"/>
            <a:chExt cx="2587625" cy="2708275"/>
          </a:xfrm>
        </p:grpSpPr>
        <p:pic>
          <p:nvPicPr>
            <p:cNvPr id="52" name="Picture 5" descr="adcp_north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00800" y="152400"/>
              <a:ext cx="2587625" cy="2708275"/>
            </a:xfrm>
            <a:prstGeom prst="rect">
              <a:avLst/>
            </a:prstGeom>
            <a:noFill/>
          </p:spPr>
        </p:pic>
        <p:sp>
          <p:nvSpPr>
            <p:cNvPr id="53" name="Freeform 52"/>
            <p:cNvSpPr/>
            <p:nvPr/>
          </p:nvSpPr>
          <p:spPr>
            <a:xfrm>
              <a:off x="6629400" y="1143000"/>
              <a:ext cx="1615044" cy="447304"/>
            </a:xfrm>
            <a:custGeom>
              <a:avLst/>
              <a:gdLst>
                <a:gd name="connsiteX0" fmla="*/ 0 w 1615044"/>
                <a:gd name="connsiteY0" fmla="*/ 447304 h 447304"/>
                <a:gd name="connsiteX1" fmla="*/ 522514 w 1615044"/>
                <a:gd name="connsiteY1" fmla="*/ 43543 h 447304"/>
                <a:gd name="connsiteX2" fmla="*/ 1615044 w 1615044"/>
                <a:gd name="connsiteY2" fmla="*/ 186047 h 44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5044" h="447304">
                  <a:moveTo>
                    <a:pt x="0" y="447304"/>
                  </a:moveTo>
                  <a:cubicBezTo>
                    <a:pt x="126670" y="267195"/>
                    <a:pt x="253340" y="87086"/>
                    <a:pt x="522514" y="43543"/>
                  </a:cubicBezTo>
                  <a:cubicBezTo>
                    <a:pt x="791688" y="0"/>
                    <a:pt x="1413164" y="172193"/>
                    <a:pt x="1615044" y="186047"/>
                  </a:cubicBezTo>
                </a:path>
              </a:pathLst>
            </a:custGeom>
            <a:ln w="762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</p:grpSp>
    </p:spTree>
    <p:extLst>
      <p:ext uri="{BB962C8B-B14F-4D97-AF65-F5344CB8AC3E}">
        <p14:creationId xmlns:p14="http://schemas.microsoft.com/office/powerpoint/2010/main" val="5972134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Research Gaps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da-DK" dirty="0" smtClean="0"/>
              <a:t>Track the propagation and evolution of the recent large freshening event, with focus on potential impact e.g. on ocean circulation in the wider Arctic, incl return flow</a:t>
            </a:r>
          </a:p>
          <a:p>
            <a:r>
              <a:rPr lang="da-DK" dirty="0" smtClean="0"/>
              <a:t>The deeper parts of AMOC and transports of e.g. carbon and other EOVs</a:t>
            </a:r>
          </a:p>
          <a:p>
            <a:r>
              <a:rPr lang="da-DK" dirty="0" smtClean="0"/>
              <a:t>Improved understanding of e.g.</a:t>
            </a:r>
          </a:p>
          <a:p>
            <a:pPr lvl="1"/>
            <a:r>
              <a:rPr lang="da-DK" dirty="0" smtClean="0"/>
              <a:t>ocean linkages  (linking the observational arrays)</a:t>
            </a:r>
          </a:p>
          <a:p>
            <a:pPr lvl="1"/>
            <a:r>
              <a:rPr lang="da-DK" dirty="0" smtClean="0"/>
              <a:t>atmosphere-ice-ocean interaction</a:t>
            </a:r>
          </a:p>
          <a:p>
            <a:r>
              <a:rPr lang="da-DK" dirty="0" smtClean="0"/>
              <a:t>Improved model bathymetry</a:t>
            </a:r>
          </a:p>
          <a:p>
            <a:r>
              <a:rPr lang="en-US" dirty="0" smtClean="0"/>
              <a:t>More observations are needed to constrain the models</a:t>
            </a:r>
            <a:endParaRPr lang="da-DK" dirty="0" smtClean="0"/>
          </a:p>
          <a:p>
            <a:pPr lvl="1"/>
            <a:r>
              <a:rPr lang="da-DK" dirty="0" err="1" smtClean="0"/>
              <a:t>Better</a:t>
            </a:r>
            <a:r>
              <a:rPr lang="da-DK" dirty="0" smtClean="0"/>
              <a:t> funding opportunities for in-situ observations outside Arctic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2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-Action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526</Words>
  <Application>Microsoft Office PowerPoint</Application>
  <PresentationFormat>On-screen Show (4:3)</PresentationFormat>
  <Paragraphs>61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Blue-ActionNEW</vt:lpstr>
      <vt:lpstr>PowerPoint Presentation</vt:lpstr>
      <vt:lpstr>Introduction</vt:lpstr>
      <vt:lpstr>Main Findings’ Contribution to the Project´s EI Improve capacity to predict the weather and climate of the Northern Hemisphere, and make it possible to better forecast of extreme weather phenomena</vt:lpstr>
      <vt:lpstr>Main Findings’ Contribution to the Project´s EI Improve capacity to predict the weather and climate of the Northern Hemisphere, and make it possible to better forecast of extreme weather phenomena</vt:lpstr>
      <vt:lpstr>Main Findings’ Contribution to the Project´s EI Improve the capacity of climate models to represent Arctic warming and its impact on regional and global atmospheric and oceanic circulation</vt:lpstr>
      <vt:lpstr>Main Findings’ Contribution to the Project´s EI Improve the uptake of measurements from satellites by making use of new Earth observation assets</vt:lpstr>
      <vt:lpstr>Main Findings’ Contribution to the Project´s EI Lead to optimised observation systems for various modelling applications</vt:lpstr>
      <vt:lpstr>Main Findings’ Contribution to the Project´s EI Lead to optimised observation systems for various modelling applications</vt:lpstr>
      <vt:lpstr>Research Gaps </vt:lpstr>
      <vt:lpstr>Thank you!</vt:lpstr>
    </vt:vector>
  </TitlesOfParts>
  <Company>DMI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Bearzotti</dc:creator>
  <cp:lastModifiedBy>Chiara Bearzotti</cp:lastModifiedBy>
  <cp:revision>104</cp:revision>
  <dcterms:created xsi:type="dcterms:W3CDTF">2020-02-23T09:58:32Z</dcterms:created>
  <dcterms:modified xsi:type="dcterms:W3CDTF">2020-05-06T08:17:52Z</dcterms:modified>
</cp:coreProperties>
</file>