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mp4" ContentType="video/unknown"/>
  <Default Extension="jpg" ContentType="image/jpeg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9" r:id="rId1"/>
    <p:sldMasterId id="2147484630" r:id="rId2"/>
    <p:sldMasterId id="2147484642" r:id="rId3"/>
    <p:sldMasterId id="2147484655" r:id="rId4"/>
  </p:sldMasterIdLst>
  <p:notesMasterIdLst>
    <p:notesMasterId r:id="rId34"/>
  </p:notesMasterIdLst>
  <p:handoutMasterIdLst>
    <p:handoutMasterId r:id="rId35"/>
  </p:handoutMasterIdLst>
  <p:sldIdLst>
    <p:sldId id="642" r:id="rId5"/>
    <p:sldId id="688" r:id="rId6"/>
    <p:sldId id="668" r:id="rId7"/>
    <p:sldId id="705" r:id="rId8"/>
    <p:sldId id="673" r:id="rId9"/>
    <p:sldId id="665" r:id="rId10"/>
    <p:sldId id="700" r:id="rId11"/>
    <p:sldId id="703" r:id="rId12"/>
    <p:sldId id="701" r:id="rId13"/>
    <p:sldId id="702" r:id="rId14"/>
    <p:sldId id="681" r:id="rId15"/>
    <p:sldId id="684" r:id="rId16"/>
    <p:sldId id="704" r:id="rId17"/>
    <p:sldId id="718" r:id="rId18"/>
    <p:sldId id="719" r:id="rId19"/>
    <p:sldId id="699" r:id="rId20"/>
    <p:sldId id="706" r:id="rId21"/>
    <p:sldId id="707" r:id="rId22"/>
    <p:sldId id="708" r:id="rId23"/>
    <p:sldId id="709" r:id="rId24"/>
    <p:sldId id="710" r:id="rId25"/>
    <p:sldId id="714" r:id="rId26"/>
    <p:sldId id="713" r:id="rId27"/>
    <p:sldId id="711" r:id="rId28"/>
    <p:sldId id="678" r:id="rId29"/>
    <p:sldId id="690" r:id="rId30"/>
    <p:sldId id="689" r:id="rId31"/>
    <p:sldId id="691" r:id="rId32"/>
    <p:sldId id="645" r:id="rId33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0092"/>
    <a:srgbClr val="009A96"/>
    <a:srgbClr val="339966"/>
    <a:srgbClr val="008080"/>
    <a:srgbClr val="00B4B0"/>
    <a:srgbClr val="00B8B4"/>
    <a:srgbClr val="A3FFFD"/>
    <a:srgbClr val="00ACA8"/>
    <a:srgbClr val="006C69"/>
    <a:srgbClr val="005A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410" autoAdjust="0"/>
    <p:restoredTop sz="94649" autoAdjust="0"/>
  </p:normalViewPr>
  <p:slideViewPr>
    <p:cSldViewPr>
      <p:cViewPr>
        <p:scale>
          <a:sx n="99" d="100"/>
          <a:sy n="99" d="100"/>
        </p:scale>
        <p:origin x="-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45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2CFF7CD-2A19-452C-A59B-99C199C73F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86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E988A84-5294-40B0-A803-C3903FB7E1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882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    Observations and Predictions of Precipitation: How can we better understand and predict precipitation variability and changes?</a:t>
            </a:r>
          </a:p>
          <a:p>
            <a:r>
              <a:rPr lang="en-US" dirty="0" smtClean="0"/>
              <a:t>    Global Water Resource Systems: How do changes in land surface and hydrology influence past and future changes in water availability and security?</a:t>
            </a:r>
          </a:p>
          <a:p>
            <a:r>
              <a:rPr lang="en-US" dirty="0" smtClean="0"/>
              <a:t>    Changes in Extremes: How does a warming world affect climate extremes, esp. droughts, floods, and heat waves, and how do land area processes, in particular, contribute?</a:t>
            </a:r>
          </a:p>
          <a:p>
            <a:r>
              <a:rPr lang="en-US" dirty="0" smtClean="0"/>
              <a:t>    Water and Energy Cycles and Processes: How can understanding of the effects and uncertainties of water and energy exchanges in the current and changing climate be improved and conveyed?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88A84-5294-40B0-A803-C3903FB7E19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63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Calibri" charset="0"/>
              </a:rPr>
              <a:t>VIA AB includes members from the </a:t>
            </a:r>
            <a:r>
              <a:rPr lang="en-US">
                <a:latin typeface="Calibri" charset="0"/>
              </a:rPr>
              <a:t>Global Programme of Research on Climate Change Vulnerability, Impacts and </a:t>
            </a:r>
            <a:r>
              <a:rPr lang="de-DE">
                <a:latin typeface="Calibri" charset="0"/>
              </a:rPr>
              <a:t>Adaptation (</a:t>
            </a:r>
            <a:r>
              <a:rPr lang="en-US">
                <a:latin typeface="Calibri" charset="0"/>
              </a:rPr>
              <a:t>PROVIA), the IPCC Task Group on Data and Scenario Support for Impact and Climate Analysis (TGICA), the World Climate Research Programme (WCRP) Working Group on</a:t>
            </a:r>
          </a:p>
          <a:p>
            <a:r>
              <a:rPr lang="en-US">
                <a:latin typeface="Calibri" charset="0"/>
              </a:rPr>
              <a:t>Regional Climate (WGRC), the International Committee On New Integrated Climate change assessment Scenarios (ICONICS), and the Climate Services community</a:t>
            </a:r>
            <a:endParaRPr lang="de-DE">
              <a:latin typeface="Calibri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798" indent="-275692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2766" indent="-22055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3873" indent="-22055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4980" indent="-22055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42160E8-8FC4-2841-BBA2-4ACBB5E65BC8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11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 txBox="1">
            <a:spLocks noGrp="1" noChangeArrowheads="1"/>
          </p:cNvSpPr>
          <p:nvPr/>
        </p:nvSpPr>
        <p:spPr bwMode="auto">
          <a:xfrm>
            <a:off x="3851550" y="9430221"/>
            <a:ext cx="2946125" cy="49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665" tIns="46333" rIns="92665" bIns="46333" anchor="b"/>
          <a:lstStyle/>
          <a:p>
            <a:pPr algn="r"/>
            <a:fld id="{5590FF88-72F2-C643-9B68-0881F3C1525B}" type="slidenum">
              <a:rPr lang="de-DE" sz="1200"/>
              <a:pPr algn="r"/>
              <a:t>12</a:t>
            </a:fld>
            <a:endParaRPr lang="de-DE" sz="12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88A84-5294-40B0-A803-C3903FB7E19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77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88A84-5294-40B0-A803-C3903FB7E19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76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4D68B2-20B8-45CB-A072-EAF6E67A45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3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545FA4-1764-43F8-85F8-1321DD97F1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87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066800"/>
            <a:ext cx="1943100" cy="4953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066800"/>
            <a:ext cx="5676900" cy="4953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B65FD5-B319-4840-BB25-B674723AEF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61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057400"/>
            <a:ext cx="3810000" cy="3962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3962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861D8-1344-4652-83AA-DB971DAAFB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82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0C1482-CAC7-42B9-870E-4263601FA2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98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8600" y="6594475"/>
            <a:ext cx="2343150" cy="3048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NCAR EC 11 February 2011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3400" y="6248400"/>
            <a:ext cx="3276600" cy="3810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Jim Hurrell</a:t>
            </a:r>
          </a:p>
        </p:txBody>
      </p:sp>
    </p:spTree>
    <p:extLst>
      <p:ext uri="{BB962C8B-B14F-4D97-AF65-F5344CB8AC3E}">
        <p14:creationId xmlns:p14="http://schemas.microsoft.com/office/powerpoint/2010/main" val="4260145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8600" y="6594475"/>
            <a:ext cx="234315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NCAR EC 11 February 2011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3400" y="6248400"/>
            <a:ext cx="3276600" cy="3810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Jim Hurrell</a:t>
            </a:r>
          </a:p>
        </p:txBody>
      </p:sp>
    </p:spTree>
    <p:extLst>
      <p:ext uri="{BB962C8B-B14F-4D97-AF65-F5344CB8AC3E}">
        <p14:creationId xmlns:p14="http://schemas.microsoft.com/office/powerpoint/2010/main" val="4056107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C03E179E-EA8C-48F7-8CFB-284A752A9B4B}" type="datetimeFigureOut">
              <a:rPr lang="en-US"/>
              <a:pPr>
                <a:defRPr/>
              </a:pPr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02A71CD1-6AFF-41EF-A3F4-58464B8E7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19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new_banner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90072D12-FD75-4B0E-8038-CD8130F48D2B}" type="datetimeFigureOut">
              <a:rPr lang="en-US"/>
              <a:pPr>
                <a:defRPr/>
              </a:pPr>
              <a:t>1/20/17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67600" y="5257800"/>
            <a:ext cx="2133600" cy="365125"/>
          </a:xfrm>
        </p:spPr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5FC89546-AB38-4D26-B2AC-2A2A645445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35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0AA0F6F1-6FC5-4D5B-9C78-5BFED5017B55}" type="datetimeFigureOut">
              <a:rPr lang="en-US"/>
              <a:pPr>
                <a:defRPr/>
              </a:pPr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FA448A82-DB41-4CB5-93CE-84D705FB3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6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7419793D-EF69-43B7-AB85-B744AED0025B}" type="datetimeFigureOut">
              <a:rPr lang="en-US"/>
              <a:pPr>
                <a:defRPr/>
              </a:pPr>
              <a:t>1/20/17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A0EE7735-45FB-41B9-8F4B-14DA612C2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59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1363F1-71F8-4C02-AA78-5931AC1DB1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41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7554C7EB-86C9-4D4F-9A6A-21578670B910}" type="datetimeFigureOut">
              <a:rPr lang="en-US"/>
              <a:pPr>
                <a:defRPr/>
              </a:pPr>
              <a:t>1/20/17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2E05827A-2085-4516-A2D8-676964F9B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12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98D44DD2-BA75-4462-A74E-CD4DD3F72115}" type="datetimeFigureOut">
              <a:rPr lang="en-US"/>
              <a:pPr>
                <a:defRPr/>
              </a:pPr>
              <a:t>1/20/17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1B7742F2-C514-4F52-B366-75766C284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95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5CF9D63D-CF26-4DDD-99F9-BD9C085FCD37}" type="datetimeFigureOut">
              <a:rPr lang="en-US"/>
              <a:pPr>
                <a:defRPr/>
              </a:pPr>
              <a:t>1/20/17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6B5FA9CC-6203-4ADA-8324-FB41B441C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93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31F3F227-7150-4E2D-B4BC-55B335FBE038}" type="datetimeFigureOut">
              <a:rPr lang="en-US"/>
              <a:pPr>
                <a:defRPr/>
              </a:pPr>
              <a:t>1/20/17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64580376-DC08-453F-AF2E-26B1673F9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18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E7E7B92F-607B-47FF-B3EC-7684A4FC78B2}" type="datetimeFigureOut">
              <a:rPr lang="en-US"/>
              <a:pPr>
                <a:defRPr/>
              </a:pPr>
              <a:t>1/20/17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F7C1592C-330F-4D8F-8F95-6A5BDE526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17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65DD8AFC-49FF-4B79-A59A-E178A8658B22}" type="datetimeFigureOut">
              <a:rPr lang="en-US"/>
              <a:pPr>
                <a:defRPr/>
              </a:pPr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9593354D-FACD-4F6C-87AE-322BA2D5C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75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E4FD3D07-410D-4385-B2A1-9C9C24DEA136}" type="datetimeFigureOut">
              <a:rPr lang="en-US"/>
              <a:pPr>
                <a:defRPr/>
              </a:pPr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39B00A72-E527-42A2-A516-7C8AA5628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05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6106A-DB93-6640-B7DD-ACADC4FADD6A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25250-528F-694E-A9F8-55C434CD3A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50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E40EE1-3012-CA41-93C9-542FF9208D8B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230C5-D198-4140-8217-C0FAA29E1A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95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2578A8-3E3B-0342-BE9F-364AD1072E17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8CF7F-DC14-0F42-8F9D-569A4EDB9F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27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61D19-7ACD-4558-93E6-7082668DD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65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20F82B-E642-EA49-9180-7AFCEFCF996E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EDC61-A091-964C-9A43-D31ED975AB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75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D142BD-EEAD-5A49-B4A2-0153F6EDBC1B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8BADD-ECD4-684C-8671-E04B7E7008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81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0E8DB3-4A3A-FA48-A02B-2D4FCF3B7752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B408F-83E9-BD48-A321-435216B854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13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A6223D-8A88-7549-B231-D6FF676A0DCC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AE3F3-C16C-054A-A8FC-B3F7EB79C9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87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BCA842-2DC0-4C44-AC7D-556EE2AD4BB6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711F6-482E-4243-B446-2CFBFDFC98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337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CD4AD5-77D7-7F4A-AB9E-FA48B6C358AD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F5A1EF-553F-814F-A0FF-327F0541B8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599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870DBF-D8A6-8D49-9D29-42F3956B14CA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45311-520D-CE4A-95AD-FFD17A5432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349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97DA45-C6BC-454C-ACE2-EA2EE1A903AD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62843-10D8-454F-8E69-E8C7138478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518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059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1B6A53F8-84F7-2348-AA84-22BA1C0D6E5F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5F9BB5A8-4EAE-E34A-B04B-D771A4FCA0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7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6530A-E704-498A-AFC3-AB70F94C9A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94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8D70D7E1-51E2-C541-80EC-F39F688FFEFC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E442FD58-B98A-3A46-9D01-7F7ED6B694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874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B6D49E40-0ED9-5342-82AB-373A3D2C7BE5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92F12D40-BF96-9145-A626-295AD7FB9A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800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D498EC55-67D6-CC49-B2A7-A44FEDFBD949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C7D5D2DB-B861-0042-98AC-D726EF0143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3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D935B4E0-98DD-4C40-A11B-DEB32F6C5153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B985053E-EEA7-E04A-92D5-2D4A617C27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03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E4CD5CAB-5E96-1F40-A809-16AA6CFE59C6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F2825BF3-29B0-2D4B-B83F-8E387C0262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850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950D366D-9BAC-9344-9B5A-4CBFD77EA244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CE951757-9D9B-724E-A288-EBA892C114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439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24A51137-D5EA-9748-9693-9D19D7A813CB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B259ACDC-0003-4D4D-B925-BB4F25B7EE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919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6C862D21-4D1B-CD4F-8E83-02C6A56E91F1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814880AE-BD88-A748-8A24-032582385E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767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A676FC88-9FA5-1C4C-B661-F95EDF8B0689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AB3C835B-B7FF-F049-9858-7EC03ED63B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833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95A3AC5B-87E1-FD4E-9C5B-4D344E27F29B}" type="datetimeFigureOut">
              <a:rPr lang="en-US"/>
              <a:pPr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fld id="{A0A9E942-D32D-2C48-A3FC-BDAF026DF2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18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7998D7-7FFB-42AC-ADB2-7AFCCB37F8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608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046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A84F64-456B-4681-B692-F180E15519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4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19C2C3-15BC-4CB1-AE6C-59D59008CF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6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A08AB1-FB50-4D42-B960-A4AF48DAA0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9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36E991-1CC8-4637-9368-29DD998E9C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79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8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0668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2625" y="6096000"/>
            <a:ext cx="3276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878138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472CB05A-8529-4AF7-A102-6FCDACA0698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3559" name="Picture 9" descr="lower_banner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0" descr="upper_banner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65" r:id="rId1"/>
    <p:sldLayoutId id="2147484566" r:id="rId2"/>
    <p:sldLayoutId id="2147484567" r:id="rId3"/>
    <p:sldLayoutId id="2147484568" r:id="rId4"/>
    <p:sldLayoutId id="2147484569" r:id="rId5"/>
    <p:sldLayoutId id="2147484570" r:id="rId6"/>
    <p:sldLayoutId id="2147484571" r:id="rId7"/>
    <p:sldLayoutId id="2147484572" r:id="rId8"/>
    <p:sldLayoutId id="2147484573" r:id="rId9"/>
    <p:sldLayoutId id="2147484574" r:id="rId10"/>
    <p:sldLayoutId id="2147484575" r:id="rId11"/>
    <p:sldLayoutId id="2147484576" r:id="rId12"/>
    <p:sldLayoutId id="2147484577" r:id="rId13"/>
    <p:sldLayoutId id="2147484615" r:id="rId14"/>
    <p:sldLayoutId id="214748460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itchFamily="34" charset="-128"/>
          <a:cs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itchFamily="34" charset="-128"/>
          <a:cs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itchFamily="34" charset="-128"/>
          <a:cs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itchFamily="34" charset="-128"/>
          <a:cs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304B024-4D32-4E40-8411-F47ACE4A9B12}" type="datetimeFigureOut">
              <a:rPr lang="en-US"/>
              <a:pPr>
                <a:defRPr/>
              </a:pPr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B1F40ED-DCFC-4535-A074-3CF6D6B67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7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1" r:id="rId1"/>
    <p:sldLayoutId id="2147484632" r:id="rId2"/>
    <p:sldLayoutId id="2147484633" r:id="rId3"/>
    <p:sldLayoutId id="2147484634" r:id="rId4"/>
    <p:sldLayoutId id="2147484635" r:id="rId5"/>
    <p:sldLayoutId id="2147484636" r:id="rId6"/>
    <p:sldLayoutId id="2147484637" r:id="rId7"/>
    <p:sldLayoutId id="2147484638" r:id="rId8"/>
    <p:sldLayoutId id="2147484639" r:id="rId9"/>
    <p:sldLayoutId id="2147484640" r:id="rId10"/>
    <p:sldLayoutId id="21474846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E5800EF5-3F6D-7C4E-B262-3B9114078B81}" type="datetimeFigureOut">
              <a:rPr lang="en-US" smtClean="0">
                <a:ea typeface="ＭＳ Ｐゴシック" charset="0"/>
                <a:cs typeface="Arial" charset="0"/>
              </a:rPr>
              <a:pPr/>
              <a:t>1/20/17</a:t>
            </a:fld>
            <a:endParaRPr lang="en-US" smtClean="0"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25B7A249-F863-854E-A157-492CFDDDB5EB}" type="slidenum">
              <a:rPr lang="en-US" smtClean="0">
                <a:ea typeface="ＭＳ Ｐゴシック" charset="0"/>
                <a:cs typeface="Arial" charset="0"/>
              </a:rPr>
              <a:pPr/>
              <a:t>‹#›</a:t>
            </a:fld>
            <a:endParaRPr lang="en-US" smtClean="0"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36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  <p:sldLayoutId id="21474846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5242312-302B-454D-A0E7-2631628EABBF}" type="datetimeFigureOut">
              <a:rPr lang="en-US" smtClean="0">
                <a:ea typeface="ＭＳ Ｐゴシック" charset="0"/>
                <a:cs typeface="Arial" charset="0"/>
              </a:rPr>
              <a:pPr/>
              <a:t>1/20/17</a:t>
            </a:fld>
            <a:endParaRPr lang="en-US" smtClean="0"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17060956-5F50-7147-B3A1-FFE8D3EFF992}" type="slidenum">
              <a:rPr lang="en-US" smtClean="0">
                <a:ea typeface="ＭＳ Ｐゴシック" charset="0"/>
                <a:cs typeface="Arial" charset="0"/>
              </a:rPr>
              <a:pPr/>
              <a:t>‹#›</a:t>
            </a:fld>
            <a:endParaRPr lang="en-US" smtClean="0"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54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6" r:id="rId1"/>
    <p:sldLayoutId id="2147484657" r:id="rId2"/>
    <p:sldLayoutId id="2147484658" r:id="rId3"/>
    <p:sldLayoutId id="2147484659" r:id="rId4"/>
    <p:sldLayoutId id="2147484660" r:id="rId5"/>
    <p:sldLayoutId id="2147484661" r:id="rId6"/>
    <p:sldLayoutId id="2147484662" r:id="rId7"/>
    <p:sldLayoutId id="2147484663" r:id="rId8"/>
    <p:sldLayoutId id="2147484664" r:id="rId9"/>
    <p:sldLayoutId id="2147484665" r:id="rId10"/>
    <p:sldLayoutId id="2147484666" r:id="rId11"/>
    <p:sldLayoutId id="2147484667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2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30.png"/><Relationship Id="rId8" Type="http://schemas.openxmlformats.org/officeDocument/2006/relationships/image" Target="../media/image33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microsoft.com/office/2007/relationships/hdphoto" Target="../media/hdphoto2.wdp"/><Relationship Id="rId7" Type="http://schemas.openxmlformats.org/officeDocument/2006/relationships/image" Target="../media/image36.jpeg"/><Relationship Id="rId8" Type="http://schemas.microsoft.com/office/2007/relationships/hdphoto" Target="../media/hdphoto3.wdp"/><Relationship Id="rId9" Type="http://schemas.openxmlformats.org/officeDocument/2006/relationships/image" Target="../media/image37.jpeg"/><Relationship Id="rId10" Type="http://schemas.microsoft.com/office/2007/relationships/hdphoto" Target="../media/hdphoto4.wdp"/><Relationship Id="rId11" Type="http://schemas.openxmlformats.org/officeDocument/2006/relationships/image" Target="../media/image30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30.png"/><Relationship Id="rId7" Type="http://schemas.openxmlformats.org/officeDocument/2006/relationships/image" Target="../media/image38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microsoft.com/office/2007/relationships/hdphoto" Target="../media/hdphoto1.wdp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58140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-20855" y="4038599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 CLIMATE  RESEARCH  PROGRAMME </a:t>
            </a:r>
            <a:endParaRPr lang="en-US" sz="31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55626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5372100"/>
            <a:ext cx="3186693" cy="1458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4724400"/>
            <a:ext cx="45083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Guy P. Brasseur,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Chair WCRP/JSC</a:t>
            </a:r>
          </a:p>
          <a:p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Max Planck Institute for Meteorology, 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Hamburg, Germany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National Center for Atmospheric Research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Boulder CO, USA </a:t>
            </a:r>
          </a:p>
        </p:txBody>
      </p:sp>
    </p:spTree>
    <p:extLst>
      <p:ext uri="{BB962C8B-B14F-4D97-AF65-F5344CB8AC3E}">
        <p14:creationId xmlns:p14="http://schemas.microsoft.com/office/powerpoint/2010/main" val="1030839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52400" y="1524000"/>
            <a:ext cx="5029200" cy="4509814"/>
          </a:xfrm>
          <a:prstGeom prst="roundRect">
            <a:avLst/>
          </a:prstGeom>
          <a:solidFill>
            <a:schemeClr val="bg1">
              <a:lumMod val="8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497530" y="1062990"/>
            <a:ext cx="7341670" cy="339498"/>
          </a:xfrm>
          <a:prstGeom prst="roundRect">
            <a:avLst/>
          </a:prstGeom>
          <a:solidFill>
            <a:schemeClr val="bg1">
              <a:lumMod val="8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52400" y="62594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-72097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>
                    <a:lumMod val="95000"/>
                  </a:schemeClr>
                </a:solidFill>
              </a:rPr>
              <a:t>CliC</a:t>
            </a:r>
            <a:endParaRPr lang="en-US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5486" y="532489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95000"/>
                  </a:schemeClr>
                </a:solidFill>
              </a:rPr>
              <a:t>Climate and </a:t>
            </a:r>
            <a:r>
              <a:rPr lang="en-US" sz="1600" i="1" dirty="0" err="1" smtClean="0">
                <a:solidFill>
                  <a:schemeClr val="bg1">
                    <a:lumMod val="95000"/>
                  </a:schemeClr>
                </a:solidFill>
              </a:rPr>
              <a:t>Cryosphere</a:t>
            </a:r>
            <a:r>
              <a:rPr lang="en-US" sz="1600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US" sz="1600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99" y="148803"/>
            <a:ext cx="823301" cy="9737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38301" y="1062990"/>
            <a:ext cx="7391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Understanding the changing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cryosphere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and its climate connections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6979" y="1693540"/>
            <a:ext cx="4871385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tx1"/>
                </a:solidFill>
              </a:rPr>
              <a:t>Four main aims for the upcoming future: </a:t>
            </a: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500" dirty="0" smtClean="0">
                <a:solidFill>
                  <a:schemeClr val="tx1"/>
                </a:solidFill>
              </a:rPr>
              <a:t>1. Improved </a:t>
            </a:r>
            <a:r>
              <a:rPr lang="en-US" sz="1500" dirty="0">
                <a:solidFill>
                  <a:schemeClr val="tx1"/>
                </a:solidFill>
              </a:rPr>
              <a:t>understanding and quantification of the </a:t>
            </a:r>
            <a:r>
              <a:rPr lang="en-US" sz="1500" b="1" i="1" dirty="0">
                <a:solidFill>
                  <a:schemeClr val="tx1"/>
                </a:solidFill>
              </a:rPr>
              <a:t>role of the </a:t>
            </a:r>
            <a:r>
              <a:rPr lang="en-US" sz="1500" b="1" i="1" dirty="0" err="1">
                <a:solidFill>
                  <a:schemeClr val="tx1"/>
                </a:solidFill>
              </a:rPr>
              <a:t>cryosphere</a:t>
            </a:r>
            <a:r>
              <a:rPr lang="en-US" sz="1500" b="1" i="1" dirty="0">
                <a:solidFill>
                  <a:schemeClr val="tx1"/>
                </a:solidFill>
              </a:rPr>
              <a:t> in the </a:t>
            </a:r>
            <a:r>
              <a:rPr lang="en-US" sz="1500" b="1" i="1" dirty="0" smtClean="0">
                <a:solidFill>
                  <a:schemeClr val="tx1"/>
                </a:solidFill>
              </a:rPr>
              <a:t>global </a:t>
            </a:r>
            <a:r>
              <a:rPr lang="en-US" sz="1500" b="1" i="1" dirty="0">
                <a:solidFill>
                  <a:schemeClr val="tx1"/>
                </a:solidFill>
              </a:rPr>
              <a:t>climate system</a:t>
            </a:r>
            <a:r>
              <a:rPr lang="en-US" sz="1500" dirty="0">
                <a:solidFill>
                  <a:schemeClr val="tx1"/>
                </a:solidFill>
              </a:rPr>
              <a:t>, its variability and change</a:t>
            </a:r>
            <a:r>
              <a:rPr lang="en-US" sz="1500" dirty="0" smtClean="0">
                <a:solidFill>
                  <a:schemeClr val="tx1"/>
                </a:solidFill>
              </a:rPr>
              <a:t>.</a:t>
            </a:r>
          </a:p>
          <a:p>
            <a:endParaRPr lang="en-US" sz="1500" dirty="0">
              <a:solidFill>
                <a:schemeClr val="tx1"/>
              </a:solidFill>
            </a:endParaRPr>
          </a:p>
          <a:p>
            <a:r>
              <a:rPr lang="en-US" sz="1500" dirty="0" smtClean="0">
                <a:solidFill>
                  <a:schemeClr val="tx1"/>
                </a:solidFill>
              </a:rPr>
              <a:t>2. Improved utilization of </a:t>
            </a:r>
            <a:r>
              <a:rPr lang="en-US" sz="1500" b="1" i="1" dirty="0" err="1" smtClean="0">
                <a:solidFill>
                  <a:schemeClr val="tx1"/>
                </a:solidFill>
              </a:rPr>
              <a:t>cryospheric</a:t>
            </a:r>
            <a:r>
              <a:rPr lang="en-US" sz="1500" b="1" i="1" dirty="0" smtClean="0">
                <a:solidFill>
                  <a:schemeClr val="tx1"/>
                </a:solidFill>
              </a:rPr>
              <a:t> </a:t>
            </a:r>
            <a:r>
              <a:rPr lang="en-US" sz="1500" b="1" i="1" dirty="0">
                <a:solidFill>
                  <a:schemeClr val="tx1"/>
                </a:solidFill>
              </a:rPr>
              <a:t>observations </a:t>
            </a:r>
            <a:r>
              <a:rPr lang="en-US" sz="1500" dirty="0">
                <a:solidFill>
                  <a:schemeClr val="tx1"/>
                </a:solidFill>
              </a:rPr>
              <a:t>as </a:t>
            </a:r>
            <a:r>
              <a:rPr lang="en-US" sz="1500" dirty="0" smtClean="0">
                <a:solidFill>
                  <a:schemeClr val="tx1"/>
                </a:solidFill>
              </a:rPr>
              <a:t>indicators </a:t>
            </a:r>
            <a:r>
              <a:rPr lang="en-US" sz="1500" dirty="0">
                <a:solidFill>
                  <a:schemeClr val="tx1"/>
                </a:solidFill>
              </a:rPr>
              <a:t>of global and </a:t>
            </a:r>
            <a:r>
              <a:rPr lang="en-US" sz="1500" dirty="0" smtClean="0">
                <a:solidFill>
                  <a:schemeClr val="tx1"/>
                </a:solidFill>
              </a:rPr>
              <a:t>regional </a:t>
            </a:r>
            <a:r>
              <a:rPr lang="en-US" sz="1500" dirty="0">
                <a:solidFill>
                  <a:schemeClr val="tx1"/>
                </a:solidFill>
              </a:rPr>
              <a:t>climate change</a:t>
            </a:r>
            <a:r>
              <a:rPr lang="en-US" sz="1500" dirty="0" smtClean="0">
                <a:solidFill>
                  <a:schemeClr val="tx1"/>
                </a:solidFill>
              </a:rPr>
              <a:t>.</a:t>
            </a:r>
          </a:p>
          <a:p>
            <a:endParaRPr lang="en-US" sz="1500" dirty="0">
              <a:solidFill>
                <a:schemeClr val="tx1"/>
              </a:solidFill>
            </a:endParaRPr>
          </a:p>
          <a:p>
            <a:r>
              <a:rPr lang="en-US" sz="1500" dirty="0" smtClean="0">
                <a:solidFill>
                  <a:schemeClr val="tx1"/>
                </a:solidFill>
              </a:rPr>
              <a:t>3. Improved </a:t>
            </a:r>
            <a:r>
              <a:rPr lang="en-US" sz="1500" dirty="0">
                <a:solidFill>
                  <a:schemeClr val="tx1"/>
                </a:solidFill>
              </a:rPr>
              <a:t>understanding of the physical, chemical and other </a:t>
            </a:r>
            <a:r>
              <a:rPr lang="en-US" sz="1500" b="1" i="1" dirty="0">
                <a:solidFill>
                  <a:schemeClr val="tx1"/>
                </a:solidFill>
              </a:rPr>
              <a:t>processes</a:t>
            </a:r>
            <a:r>
              <a:rPr lang="en-US" sz="1500" dirty="0">
                <a:solidFill>
                  <a:schemeClr val="tx1"/>
                </a:solidFill>
              </a:rPr>
              <a:t> that </a:t>
            </a:r>
            <a:r>
              <a:rPr lang="en-US" sz="1500" dirty="0" smtClean="0">
                <a:solidFill>
                  <a:schemeClr val="tx1"/>
                </a:solidFill>
              </a:rPr>
              <a:t>govern behavior </a:t>
            </a:r>
            <a:r>
              <a:rPr lang="en-US" sz="1500" dirty="0">
                <a:solidFill>
                  <a:schemeClr val="tx1"/>
                </a:solidFill>
              </a:rPr>
              <a:t>of the </a:t>
            </a:r>
            <a:r>
              <a:rPr lang="en-US" sz="1500" dirty="0" err="1">
                <a:solidFill>
                  <a:schemeClr val="tx1"/>
                </a:solidFill>
              </a:rPr>
              <a:t>cryosphere</a:t>
            </a:r>
            <a:r>
              <a:rPr lang="en-US" sz="1500" dirty="0">
                <a:solidFill>
                  <a:schemeClr val="tx1"/>
                </a:solidFill>
              </a:rPr>
              <a:t>, and </a:t>
            </a:r>
            <a:r>
              <a:rPr lang="en-US" sz="1500" dirty="0" smtClean="0">
                <a:solidFill>
                  <a:schemeClr val="tx1"/>
                </a:solidFill>
              </a:rPr>
              <a:t>the </a:t>
            </a:r>
            <a:r>
              <a:rPr lang="en-US" sz="1500" b="1" i="1" dirty="0" smtClean="0">
                <a:solidFill>
                  <a:schemeClr val="tx1"/>
                </a:solidFill>
              </a:rPr>
              <a:t>representation </a:t>
            </a:r>
            <a:r>
              <a:rPr lang="en-US" sz="1500" b="1" i="1" dirty="0">
                <a:solidFill>
                  <a:schemeClr val="tx1"/>
                </a:solidFill>
              </a:rPr>
              <a:t>of these processes in </a:t>
            </a:r>
            <a:r>
              <a:rPr lang="en-US" sz="1500" b="1" i="1" dirty="0" smtClean="0">
                <a:solidFill>
                  <a:schemeClr val="tx1"/>
                </a:solidFill>
              </a:rPr>
              <a:t>Earth </a:t>
            </a:r>
            <a:r>
              <a:rPr lang="en-US" sz="1500" b="1" i="1" dirty="0">
                <a:solidFill>
                  <a:schemeClr val="tx1"/>
                </a:solidFill>
              </a:rPr>
              <a:t>System Models</a:t>
            </a:r>
            <a:r>
              <a:rPr lang="en-US" sz="1500" dirty="0" smtClean="0">
                <a:solidFill>
                  <a:schemeClr val="tx1"/>
                </a:solidFill>
              </a:rPr>
              <a:t>.</a:t>
            </a:r>
          </a:p>
          <a:p>
            <a:endParaRPr lang="en-US" sz="1500" dirty="0">
              <a:solidFill>
                <a:schemeClr val="tx1"/>
              </a:solidFill>
            </a:endParaRPr>
          </a:p>
          <a:p>
            <a:r>
              <a:rPr lang="en-US" sz="1500" dirty="0" smtClean="0">
                <a:solidFill>
                  <a:schemeClr val="tx1"/>
                </a:solidFill>
              </a:rPr>
              <a:t>4. Improved </a:t>
            </a:r>
            <a:r>
              <a:rPr lang="en-US" sz="1500" dirty="0">
                <a:solidFill>
                  <a:schemeClr val="tx1"/>
                </a:solidFill>
              </a:rPr>
              <a:t>ability to make </a:t>
            </a:r>
            <a:r>
              <a:rPr lang="en-US" sz="1500" b="1" i="1" dirty="0" smtClean="0">
                <a:solidFill>
                  <a:schemeClr val="tx1"/>
                </a:solidFill>
              </a:rPr>
              <a:t>quantitative predictions </a:t>
            </a:r>
            <a:r>
              <a:rPr lang="en-US" sz="1500" b="1" i="1" dirty="0">
                <a:solidFill>
                  <a:schemeClr val="tx1"/>
                </a:solidFill>
              </a:rPr>
              <a:t>and projections</a:t>
            </a:r>
            <a:r>
              <a:rPr lang="en-US" sz="1500" dirty="0">
                <a:solidFill>
                  <a:schemeClr val="tx1"/>
                </a:solidFill>
              </a:rPr>
              <a:t> of the </a:t>
            </a:r>
            <a:r>
              <a:rPr lang="en-US" sz="1500" dirty="0" err="1" smtClean="0">
                <a:solidFill>
                  <a:schemeClr val="tx1"/>
                </a:solidFill>
              </a:rPr>
              <a:t>cryosphere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en-US" sz="1500" dirty="0">
                <a:solidFill>
                  <a:schemeClr val="tx1"/>
                </a:solidFill>
              </a:rPr>
              <a:t>in a changing climate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849829" y="1093449"/>
            <a:ext cx="748765" cy="2798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57800" y="4876800"/>
            <a:ext cx="312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chemeClr val="tx1"/>
                </a:solidFill>
              </a:rPr>
              <a:t>NASA visualization Lab </a:t>
            </a:r>
            <a:endParaRPr lang="en-US" sz="1000" i="1" dirty="0">
              <a:solidFill>
                <a:schemeClr val="tx1"/>
              </a:solidFill>
            </a:endParaRPr>
          </a:p>
        </p:txBody>
      </p:sp>
      <p:pic>
        <p:nvPicPr>
          <p:cNvPr id="7" name="multiyear_ice_2014_108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15786" y="2667000"/>
            <a:ext cx="379306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48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olo 1"/>
          <p:cNvSpPr txBox="1">
            <a:spLocks/>
          </p:cNvSpPr>
          <p:nvPr/>
        </p:nvSpPr>
        <p:spPr bwMode="auto">
          <a:xfrm>
            <a:off x="-76200" y="0"/>
            <a:ext cx="92964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ts val="29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800" b="1" smtClean="0">
                <a:solidFill>
                  <a:srgbClr val="686868"/>
                </a:solidFill>
                <a:latin typeface="Arial" charset="0"/>
                <a:cs typeface="Arial" charset="0"/>
              </a:rPr>
              <a:t>21 CMIP6-Endorsed MIPs </a:t>
            </a:r>
          </a:p>
        </p:txBody>
      </p:sp>
      <p:pic>
        <p:nvPicPr>
          <p:cNvPr id="49155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4" b="9123"/>
          <a:stretch>
            <a:fillRect/>
          </a:stretch>
        </p:blipFill>
        <p:spPr bwMode="auto">
          <a:xfrm>
            <a:off x="533400" y="730250"/>
            <a:ext cx="7232650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333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hteck 1"/>
          <p:cNvSpPr>
            <a:spLocks noChangeArrowheads="1"/>
          </p:cNvSpPr>
          <p:nvPr/>
        </p:nvSpPr>
        <p:spPr bwMode="auto">
          <a:xfrm>
            <a:off x="80963" y="6459538"/>
            <a:ext cx="1373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i="1" smtClean="0">
                <a:solidFill>
                  <a:srgbClr val="E46C0A"/>
                </a:solidFill>
                <a:latin typeface="Calibri" charset="0"/>
                <a:ea typeface="ＭＳ Ｐゴシック" charset="0"/>
                <a:cs typeface="Arial" charset="0"/>
              </a:rPr>
              <a:t>Diagnostic MIPs</a:t>
            </a:r>
            <a:endParaRPr lang="de-DE" sz="1400" i="1" smtClean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8933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ChangeArrowheads="1"/>
          </p:cNvSpPr>
          <p:nvPr/>
        </p:nvSpPr>
        <p:spPr bwMode="auto">
          <a:xfrm>
            <a:off x="0" y="319579"/>
            <a:ext cx="9144000" cy="88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3418" tIns="42726" rIns="473418" bIns="42726">
            <a:spAutoFit/>
          </a:bodyPr>
          <a:lstStyle/>
          <a:p>
            <a:pPr defTabSz="853150"/>
            <a:r>
              <a:rPr lang="en-US" sz="2600" b="1">
                <a:solidFill>
                  <a:srgbClr val="00305E"/>
                </a:solidFill>
              </a:rPr>
              <a:t>CORDEX </a:t>
            </a:r>
          </a:p>
          <a:p>
            <a:pPr defTabSz="853150"/>
            <a:r>
              <a:rPr lang="en-US" sz="2600">
                <a:solidFill>
                  <a:srgbClr val="00305E"/>
                </a:solidFill>
              </a:rPr>
              <a:t>COrdinated DOwnscaling EXperiment</a:t>
            </a:r>
          </a:p>
        </p:txBody>
      </p:sp>
      <p:pic>
        <p:nvPicPr>
          <p:cNvPr id="43011" name="Bild 5" descr="logo_cordex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00" y="5867400"/>
            <a:ext cx="2345400" cy="87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5105400"/>
            <a:ext cx="5562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CORDEX advances </a:t>
            </a:r>
            <a:r>
              <a:rPr lang="en-US" b="1" dirty="0">
                <a:solidFill>
                  <a:srgbClr val="000000"/>
                </a:solidFill>
              </a:rPr>
              <a:t>and </a:t>
            </a:r>
            <a:r>
              <a:rPr lang="en-US" b="1" dirty="0" smtClean="0">
                <a:solidFill>
                  <a:srgbClr val="000000"/>
                </a:solidFill>
              </a:rPr>
              <a:t>coordinates </a:t>
            </a:r>
            <a:r>
              <a:rPr lang="en-US" b="1" dirty="0">
                <a:solidFill>
                  <a:srgbClr val="000000"/>
                </a:solidFill>
              </a:rPr>
              <a:t>the science and application of regional climate downscaling through global partnerships.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cordex.whit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" y="1752600"/>
            <a:ext cx="9144000" cy="249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48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62594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3954" y="-93944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</a:rPr>
              <a:t>CORDEX</a:t>
            </a:r>
            <a:endParaRPr lang="en-US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4006" y="533359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COordinated</a:t>
            </a:r>
            <a:r>
              <a:rPr lang="en-US" sz="1600" i="1" dirty="0"/>
              <a:t> Regional climate Downscaling Experiment</a:t>
            </a:r>
          </a:p>
          <a:p>
            <a:endParaRPr lang="en-US" sz="16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2400" y="1752600"/>
            <a:ext cx="4876800" cy="4191000"/>
          </a:xfrm>
          <a:prstGeom prst="roundRect">
            <a:avLst/>
          </a:prstGeom>
          <a:solidFill>
            <a:schemeClr val="bg1">
              <a:lumMod val="8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 smtClean="0">
                <a:solidFill>
                  <a:schemeClr val="tx1"/>
                </a:solidFill>
              </a:rPr>
              <a:t>Main aims: 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    To </a:t>
            </a:r>
            <a:r>
              <a:rPr lang="en-US" sz="1600" dirty="0">
                <a:solidFill>
                  <a:schemeClr val="tx1"/>
                </a:solidFill>
              </a:rPr>
              <a:t>better understand relevant regional/local climate phenomena, their variability and changes, through downscaling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To evaluate and improve regional climate downscaling models and </a:t>
            </a:r>
            <a:r>
              <a:rPr lang="en-US" sz="1600" dirty="0" smtClean="0">
                <a:solidFill>
                  <a:schemeClr val="tx1"/>
                </a:solidFill>
              </a:rPr>
              <a:t>techniques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To produce coordinated sets of regional downscaled projections </a:t>
            </a:r>
            <a:r>
              <a:rPr lang="en-US" sz="1600" dirty="0" smtClean="0">
                <a:solidFill>
                  <a:schemeClr val="tx1"/>
                </a:solidFill>
              </a:rPr>
              <a:t>worldwide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To foster communication and knowledge exchange with users of regional climate information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598594" y="948334"/>
            <a:ext cx="7240606" cy="704891"/>
          </a:xfrm>
          <a:prstGeom prst="roundRect">
            <a:avLst/>
          </a:prstGeom>
          <a:solidFill>
            <a:schemeClr val="bg1">
              <a:lumMod val="8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838201" y="1148541"/>
            <a:ext cx="838200" cy="30447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07143" y="950740"/>
            <a:ext cx="6727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to </a:t>
            </a:r>
            <a:r>
              <a:rPr lang="en-US" dirty="0">
                <a:solidFill>
                  <a:schemeClr val="tx1"/>
                </a:solidFill>
              </a:rPr>
              <a:t>advance and coordinate the science and application of regional climate downscaling through global </a:t>
            </a:r>
            <a:r>
              <a:rPr lang="en-US" dirty="0" smtClean="0">
                <a:solidFill>
                  <a:schemeClr val="tx1"/>
                </a:solidFill>
              </a:rPr>
              <a:t>partnerships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</a:t>
            </a:r>
          </a:p>
        </p:txBody>
      </p:sp>
      <p:pic>
        <p:nvPicPr>
          <p:cNvPr id="7" name="Afbeelding 6" descr="downscaling_workshop_map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386" y="2438400"/>
            <a:ext cx="4038600" cy="276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54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52400" y="62594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152400"/>
            <a:ext cx="6324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Regional Approaches for WCRP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Picture 1" descr="Screen Shot 2016-10-31 at 9.03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520" y="1066800"/>
            <a:ext cx="555134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3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52400" y="62594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152400"/>
            <a:ext cx="6324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Regional Approaches for WCRP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219200"/>
            <a:ext cx="83058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6C69"/>
                </a:solidFill>
              </a:rPr>
              <a:t>Leg 1: </a:t>
            </a:r>
            <a:r>
              <a:rPr lang="en-US" dirty="0" smtClean="0">
                <a:solidFill>
                  <a:schemeClr val="tx1"/>
                </a:solidFill>
              </a:rPr>
              <a:t>WCRP </a:t>
            </a:r>
            <a:r>
              <a:rPr lang="en-US" dirty="0">
                <a:solidFill>
                  <a:schemeClr val="tx1"/>
                </a:solidFill>
              </a:rPr>
              <a:t>will build on past and ongoing studies by the climate research community to </a:t>
            </a:r>
            <a:r>
              <a:rPr lang="en-US" b="1" dirty="0">
                <a:solidFill>
                  <a:schemeClr val="tx1"/>
                </a:solidFill>
              </a:rPr>
              <a:t>advance knowledge on climate change and variability</a:t>
            </a:r>
            <a:r>
              <a:rPr lang="en-US" dirty="0">
                <a:solidFill>
                  <a:schemeClr val="tx1"/>
                </a:solidFill>
              </a:rPr>
              <a:t>, and project trajectories of associated changes in </a:t>
            </a:r>
            <a:r>
              <a:rPr lang="en-US" b="1" dirty="0">
                <a:solidFill>
                  <a:schemeClr val="tx1"/>
                </a:solidFill>
              </a:rPr>
              <a:t>different regions </a:t>
            </a:r>
            <a:r>
              <a:rPr lang="en-US" dirty="0">
                <a:solidFill>
                  <a:schemeClr val="tx1"/>
                </a:solidFill>
              </a:rPr>
              <a:t>of the world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6C69"/>
                </a:solidFill>
              </a:rPr>
              <a:t>Leg 2: </a:t>
            </a:r>
            <a:r>
              <a:rPr lang="en-US" dirty="0" smtClean="0">
                <a:solidFill>
                  <a:srgbClr val="000000"/>
                </a:solidFill>
              </a:rPr>
              <a:t>WCRP </a:t>
            </a:r>
            <a:r>
              <a:rPr lang="en-US" dirty="0">
                <a:solidFill>
                  <a:srgbClr val="000000"/>
                </a:solidFill>
              </a:rPr>
              <a:t>seeks to </a:t>
            </a:r>
            <a:r>
              <a:rPr lang="en-US" b="1" dirty="0">
                <a:solidFill>
                  <a:srgbClr val="000000"/>
                </a:solidFill>
              </a:rPr>
              <a:t>advance fundamental understanding relevant to regional socio-ecological challenges </a:t>
            </a:r>
            <a:r>
              <a:rPr lang="en-US" dirty="0">
                <a:solidFill>
                  <a:srgbClr val="000000"/>
                </a:solidFill>
              </a:rPr>
              <a:t>involving the climate system by working with experts from different natural science disciplines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6C69"/>
                </a:solidFill>
              </a:rPr>
              <a:t>Leg 3: </a:t>
            </a:r>
            <a:r>
              <a:rPr lang="en-US" dirty="0" smtClean="0">
                <a:solidFill>
                  <a:srgbClr val="000000"/>
                </a:solidFill>
              </a:rPr>
              <a:t>WCRP </a:t>
            </a:r>
            <a:r>
              <a:rPr lang="en-US" dirty="0">
                <a:solidFill>
                  <a:srgbClr val="000000"/>
                </a:solidFill>
              </a:rPr>
              <a:t>will work with multi-disciplinary communities to </a:t>
            </a:r>
            <a:r>
              <a:rPr lang="en-US" b="1" dirty="0">
                <a:solidFill>
                  <a:srgbClr val="000000"/>
                </a:solidFill>
              </a:rPr>
              <a:t>engage in a dialogue with high-level boundary organizations </a:t>
            </a:r>
            <a:r>
              <a:rPr lang="en-US" dirty="0">
                <a:solidFill>
                  <a:srgbClr val="000000"/>
                </a:solidFill>
              </a:rPr>
              <a:t>that need climate and related information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6C69"/>
                </a:solidFill>
              </a:rPr>
              <a:t>Integration</a:t>
            </a:r>
            <a:r>
              <a:rPr lang="en-US" b="1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000000"/>
                </a:solidFill>
              </a:rPr>
              <a:t>WCRP </a:t>
            </a:r>
            <a:r>
              <a:rPr lang="en-US" dirty="0">
                <a:solidFill>
                  <a:srgbClr val="000000"/>
                </a:solidFill>
              </a:rPr>
              <a:t>will organize an international call to </a:t>
            </a:r>
            <a:r>
              <a:rPr lang="en-US" b="1" dirty="0">
                <a:solidFill>
                  <a:srgbClr val="000000"/>
                </a:solidFill>
              </a:rPr>
              <a:t>appoint a coordinator for WCRP regional activities</a:t>
            </a:r>
            <a:r>
              <a:rPr lang="en-US" dirty="0">
                <a:solidFill>
                  <a:srgbClr val="000000"/>
                </a:solidFill>
              </a:rPr>
              <a:t>, as soon as possible. 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45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853" y="152400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-277458"/>
            <a:ext cx="9144000" cy="1470025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WCRP Core Projects and Grand Challenges</a:t>
            </a:r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grpSp>
        <p:nvGrpSpPr>
          <p:cNvPr id="20" name="Group 126"/>
          <p:cNvGrpSpPr/>
          <p:nvPr/>
        </p:nvGrpSpPr>
        <p:grpSpPr>
          <a:xfrm>
            <a:off x="1123708" y="1192567"/>
            <a:ext cx="6858002" cy="4141434"/>
            <a:chOff x="457200" y="0"/>
            <a:chExt cx="6858000" cy="4141433"/>
          </a:xfrm>
        </p:grpSpPr>
        <p:sp>
          <p:nvSpPr>
            <p:cNvPr id="25" name="Shape 86"/>
            <p:cNvSpPr/>
            <p:nvPr/>
          </p:nvSpPr>
          <p:spPr>
            <a:xfrm>
              <a:off x="5810490" y="1474433"/>
              <a:ext cx="1397000" cy="2667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366"/>
                  </a:moveTo>
                  <a:cubicBezTo>
                    <a:pt x="0" y="1059"/>
                    <a:pt x="1612" y="0"/>
                    <a:pt x="3600" y="0"/>
                  </a:cubicBezTo>
                  <a:lnTo>
                    <a:pt x="18000" y="0"/>
                  </a:lnTo>
                  <a:cubicBezTo>
                    <a:pt x="19988" y="0"/>
                    <a:pt x="21600" y="1059"/>
                    <a:pt x="21600" y="2366"/>
                  </a:cubicBezTo>
                  <a:lnTo>
                    <a:pt x="21600" y="19234"/>
                  </a:lnTo>
                  <a:cubicBezTo>
                    <a:pt x="21600" y="20541"/>
                    <a:pt x="19988" y="21600"/>
                    <a:pt x="18000" y="21600"/>
                  </a:cubicBezTo>
                  <a:lnTo>
                    <a:pt x="3600" y="21600"/>
                  </a:lnTo>
                  <a:cubicBezTo>
                    <a:pt x="1612" y="21600"/>
                    <a:pt x="0" y="20541"/>
                    <a:pt x="0" y="19234"/>
                  </a:cubicBezTo>
                  <a:close/>
                </a:path>
              </a:pathLst>
            </a:custGeom>
            <a:solidFill>
              <a:schemeClr val="accent5">
                <a:lumMod val="75000"/>
                <a:alpha val="64999"/>
              </a:schemeClr>
            </a:solidFill>
            <a:ln w="9525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 b="0"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6" name="Shape 87"/>
            <p:cNvSpPr/>
            <p:nvPr/>
          </p:nvSpPr>
          <p:spPr>
            <a:xfrm>
              <a:off x="552692" y="1474433"/>
              <a:ext cx="1397000" cy="2667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366"/>
                  </a:moveTo>
                  <a:cubicBezTo>
                    <a:pt x="0" y="1059"/>
                    <a:pt x="1612" y="0"/>
                    <a:pt x="3600" y="0"/>
                  </a:cubicBezTo>
                  <a:lnTo>
                    <a:pt x="18000" y="0"/>
                  </a:lnTo>
                  <a:cubicBezTo>
                    <a:pt x="19988" y="0"/>
                    <a:pt x="21600" y="1059"/>
                    <a:pt x="21600" y="2366"/>
                  </a:cubicBezTo>
                  <a:lnTo>
                    <a:pt x="21600" y="19234"/>
                  </a:lnTo>
                  <a:cubicBezTo>
                    <a:pt x="21600" y="20541"/>
                    <a:pt x="19988" y="21600"/>
                    <a:pt x="18000" y="21600"/>
                  </a:cubicBezTo>
                  <a:lnTo>
                    <a:pt x="3600" y="21600"/>
                  </a:lnTo>
                  <a:cubicBezTo>
                    <a:pt x="1612" y="21600"/>
                    <a:pt x="0" y="20541"/>
                    <a:pt x="0" y="19234"/>
                  </a:cubicBezTo>
                  <a:close/>
                </a:path>
              </a:pathLst>
            </a:custGeom>
            <a:solidFill>
              <a:schemeClr val="accent5">
                <a:lumMod val="75000"/>
                <a:alpha val="64999"/>
              </a:schemeClr>
            </a:solidFill>
            <a:ln w="9525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 b="0"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7" name="Shape 88"/>
            <p:cNvSpPr/>
            <p:nvPr/>
          </p:nvSpPr>
          <p:spPr>
            <a:xfrm>
              <a:off x="552692" y="1626833"/>
              <a:ext cx="1460500" cy="1280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/>
              </a:pPr>
              <a:r>
                <a:rPr sz="1400" b="1" dirty="0">
                  <a:solidFill>
                    <a:srgbClr val="000000"/>
                  </a:solidFill>
                </a:rPr>
                <a:t>CliC</a:t>
              </a:r>
            </a:p>
            <a:p>
              <a:pPr lvl="0">
                <a:defRPr sz="1800" b="0"/>
              </a:pPr>
              <a:endParaRPr sz="1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endParaRPr sz="1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endParaRPr sz="1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r>
                <a:rPr sz="1200" dirty="0">
                  <a:solidFill>
                    <a:srgbClr val="000000"/>
                  </a:solidFill>
                </a:rPr>
                <a:t>Cryosphere-</a:t>
              </a:r>
            </a:p>
            <a:p>
              <a:pPr lvl="0">
                <a:defRPr sz="1800" b="0"/>
              </a:pPr>
              <a:r>
                <a:rPr sz="1200" dirty="0">
                  <a:solidFill>
                    <a:srgbClr val="000000"/>
                  </a:solidFill>
                </a:rPr>
                <a:t>Climate</a:t>
              </a:r>
            </a:p>
          </p:txBody>
        </p:sp>
        <p:sp>
          <p:nvSpPr>
            <p:cNvPr id="28" name="Shape 89"/>
            <p:cNvSpPr/>
            <p:nvPr/>
          </p:nvSpPr>
          <p:spPr>
            <a:xfrm>
              <a:off x="2305291" y="1474433"/>
              <a:ext cx="1397000" cy="2667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366"/>
                  </a:moveTo>
                  <a:cubicBezTo>
                    <a:pt x="0" y="1059"/>
                    <a:pt x="1612" y="0"/>
                    <a:pt x="3600" y="0"/>
                  </a:cubicBezTo>
                  <a:lnTo>
                    <a:pt x="18000" y="0"/>
                  </a:lnTo>
                  <a:cubicBezTo>
                    <a:pt x="19988" y="0"/>
                    <a:pt x="21600" y="1059"/>
                    <a:pt x="21600" y="2366"/>
                  </a:cubicBezTo>
                  <a:lnTo>
                    <a:pt x="21600" y="19234"/>
                  </a:lnTo>
                  <a:cubicBezTo>
                    <a:pt x="21600" y="20541"/>
                    <a:pt x="19988" y="21600"/>
                    <a:pt x="18000" y="21600"/>
                  </a:cubicBezTo>
                  <a:lnTo>
                    <a:pt x="3600" y="21600"/>
                  </a:lnTo>
                  <a:cubicBezTo>
                    <a:pt x="1612" y="21600"/>
                    <a:pt x="0" y="20541"/>
                    <a:pt x="0" y="19234"/>
                  </a:cubicBezTo>
                  <a:close/>
                </a:path>
              </a:pathLst>
            </a:custGeom>
            <a:solidFill>
              <a:schemeClr val="accent5">
                <a:lumMod val="75000"/>
                <a:alpha val="64999"/>
              </a:schemeClr>
            </a:solidFill>
            <a:ln w="9525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 b="0"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9" name="Shape 90"/>
            <p:cNvSpPr/>
            <p:nvPr/>
          </p:nvSpPr>
          <p:spPr>
            <a:xfrm>
              <a:off x="2305291" y="1626833"/>
              <a:ext cx="1460500" cy="1254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>
                <a:defRPr sz="1800" b="0"/>
              </a:pPr>
              <a:r>
                <a:rPr sz="1400" b="1" dirty="0">
                  <a:solidFill>
                    <a:srgbClr val="000000"/>
                  </a:solidFill>
                </a:rPr>
                <a:t>CLIVAR</a:t>
              </a:r>
              <a:endParaRPr sz="2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endParaRPr sz="1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endParaRPr sz="1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r>
                <a:rPr sz="1400" b="1" dirty="0">
                  <a:solidFill>
                    <a:srgbClr val="000000"/>
                  </a:solidFill>
                </a:rPr>
                <a:t/>
              </a:r>
              <a:br>
                <a:rPr sz="1400" b="1" dirty="0">
                  <a:solidFill>
                    <a:srgbClr val="000000"/>
                  </a:solidFill>
                </a:rPr>
              </a:br>
              <a:r>
                <a:rPr sz="1200" dirty="0">
                  <a:solidFill>
                    <a:srgbClr val="000000"/>
                  </a:solidFill>
                </a:rPr>
                <a:t>Ocean-</a:t>
              </a:r>
            </a:p>
            <a:p>
              <a:pPr lvl="0">
                <a:defRPr sz="1800" b="0"/>
              </a:pPr>
              <a:r>
                <a:rPr sz="1200" dirty="0">
                  <a:solidFill>
                    <a:srgbClr val="000000"/>
                  </a:solidFill>
                </a:rPr>
                <a:t>Atmosphere</a:t>
              </a:r>
            </a:p>
          </p:txBody>
        </p:sp>
        <p:sp>
          <p:nvSpPr>
            <p:cNvPr id="30" name="Shape 91"/>
            <p:cNvSpPr/>
            <p:nvPr/>
          </p:nvSpPr>
          <p:spPr>
            <a:xfrm>
              <a:off x="3981691" y="1474433"/>
              <a:ext cx="1397000" cy="2667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366"/>
                  </a:moveTo>
                  <a:cubicBezTo>
                    <a:pt x="0" y="1059"/>
                    <a:pt x="1612" y="0"/>
                    <a:pt x="3600" y="0"/>
                  </a:cubicBezTo>
                  <a:lnTo>
                    <a:pt x="18000" y="0"/>
                  </a:lnTo>
                  <a:cubicBezTo>
                    <a:pt x="19988" y="0"/>
                    <a:pt x="21600" y="1059"/>
                    <a:pt x="21600" y="2366"/>
                  </a:cubicBezTo>
                  <a:lnTo>
                    <a:pt x="21600" y="19234"/>
                  </a:lnTo>
                  <a:cubicBezTo>
                    <a:pt x="21600" y="20541"/>
                    <a:pt x="19988" y="21600"/>
                    <a:pt x="18000" y="21600"/>
                  </a:cubicBezTo>
                  <a:lnTo>
                    <a:pt x="3600" y="21600"/>
                  </a:lnTo>
                  <a:cubicBezTo>
                    <a:pt x="1612" y="21600"/>
                    <a:pt x="0" y="20541"/>
                    <a:pt x="0" y="19234"/>
                  </a:cubicBezTo>
                  <a:close/>
                </a:path>
              </a:pathLst>
            </a:custGeom>
            <a:solidFill>
              <a:schemeClr val="accent5">
                <a:lumMod val="75000"/>
                <a:alpha val="64999"/>
              </a:schemeClr>
            </a:solidFill>
            <a:ln w="9525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 b="0"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1" name="Shape 92"/>
            <p:cNvSpPr/>
            <p:nvPr/>
          </p:nvSpPr>
          <p:spPr>
            <a:xfrm>
              <a:off x="3981691" y="1626833"/>
              <a:ext cx="1143000" cy="1254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>
                <a:defRPr sz="1800" b="0"/>
              </a:pPr>
              <a:r>
                <a:rPr sz="1400" b="1" dirty="0">
                  <a:solidFill>
                    <a:srgbClr val="000000"/>
                  </a:solidFill>
                </a:rPr>
                <a:t>GEWEX</a:t>
              </a:r>
              <a:endParaRPr sz="2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endParaRPr sz="1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endParaRPr sz="1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r>
                <a:rPr sz="1400" b="1" dirty="0">
                  <a:solidFill>
                    <a:srgbClr val="000000"/>
                  </a:solidFill>
                </a:rPr>
                <a:t/>
              </a:r>
              <a:br>
                <a:rPr sz="1400" b="1" dirty="0">
                  <a:solidFill>
                    <a:srgbClr val="000000"/>
                  </a:solidFill>
                </a:rPr>
              </a:br>
              <a:r>
                <a:rPr sz="1200" dirty="0">
                  <a:solidFill>
                    <a:srgbClr val="000000"/>
                  </a:solidFill>
                </a:rPr>
                <a:t>Land-</a:t>
              </a:r>
            </a:p>
            <a:p>
              <a:pPr lvl="0">
                <a:defRPr sz="1800" b="0"/>
              </a:pPr>
              <a:r>
                <a:rPr sz="1200" dirty="0">
                  <a:solidFill>
                    <a:srgbClr val="000000"/>
                  </a:solidFill>
                </a:rPr>
                <a:t>Atmosphere</a:t>
              </a:r>
            </a:p>
          </p:txBody>
        </p:sp>
        <p:sp>
          <p:nvSpPr>
            <p:cNvPr id="33" name="Shape 94"/>
            <p:cNvSpPr/>
            <p:nvPr/>
          </p:nvSpPr>
          <p:spPr>
            <a:xfrm>
              <a:off x="5810490" y="1626833"/>
              <a:ext cx="1460501" cy="1254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>
                <a:defRPr sz="1800" b="0"/>
              </a:pPr>
              <a:r>
                <a:rPr sz="1400" b="1" dirty="0">
                  <a:solidFill>
                    <a:srgbClr val="000000"/>
                  </a:solidFill>
                </a:rPr>
                <a:t>SPARC</a:t>
              </a:r>
              <a:endParaRPr sz="2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endParaRPr sz="1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endParaRPr sz="1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r>
                <a:rPr sz="1400" b="1" dirty="0">
                  <a:solidFill>
                    <a:srgbClr val="000000"/>
                  </a:solidFill>
                </a:rPr>
                <a:t/>
              </a:r>
              <a:br>
                <a:rPr sz="1400" b="1" dirty="0">
                  <a:solidFill>
                    <a:srgbClr val="000000"/>
                  </a:solidFill>
                </a:rPr>
              </a:br>
              <a:r>
                <a:rPr sz="1200" dirty="0">
                  <a:solidFill>
                    <a:srgbClr val="000000"/>
                  </a:solidFill>
                </a:rPr>
                <a:t>Troposphere -Stratosphere</a:t>
              </a:r>
            </a:p>
          </p:txBody>
        </p:sp>
        <p:grpSp>
          <p:nvGrpSpPr>
            <p:cNvPr id="35" name="Group 98"/>
            <p:cNvGrpSpPr/>
            <p:nvPr/>
          </p:nvGrpSpPr>
          <p:grpSpPr>
            <a:xfrm>
              <a:off x="457200" y="0"/>
              <a:ext cx="2667000" cy="304800"/>
              <a:chOff x="0" y="0"/>
              <a:chExt cx="2667000" cy="304800"/>
            </a:xfrm>
          </p:grpSpPr>
          <p:sp>
            <p:nvSpPr>
              <p:cNvPr id="48" name="Shape 96"/>
              <p:cNvSpPr/>
              <p:nvPr/>
            </p:nvSpPr>
            <p:spPr>
              <a:xfrm>
                <a:off x="0" y="0"/>
                <a:ext cx="2667000" cy="304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600"/>
                    </a:moveTo>
                    <a:cubicBezTo>
                      <a:pt x="0" y="1612"/>
                      <a:pt x="184" y="0"/>
                      <a:pt x="411" y="0"/>
                    </a:cubicBezTo>
                    <a:lnTo>
                      <a:pt x="21189" y="0"/>
                    </a:lnTo>
                    <a:cubicBezTo>
                      <a:pt x="21416" y="0"/>
                      <a:pt x="21600" y="1612"/>
                      <a:pt x="21600" y="3600"/>
                    </a:cubicBezTo>
                    <a:lnTo>
                      <a:pt x="21600" y="18000"/>
                    </a:lnTo>
                    <a:cubicBezTo>
                      <a:pt x="21600" y="19988"/>
                      <a:pt x="21416" y="21600"/>
                      <a:pt x="21189" y="21600"/>
                    </a:cubicBezTo>
                    <a:lnTo>
                      <a:pt x="411" y="21600"/>
                    </a:lnTo>
                    <a:cubicBezTo>
                      <a:pt x="184" y="21600"/>
                      <a:pt x="0" y="19988"/>
                      <a:pt x="0" y="18000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9525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400"/>
                </a:pPr>
                <a:endParaRPr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9" name="Shape 97"/>
              <p:cNvSpPr/>
              <p:nvPr/>
            </p:nvSpPr>
            <p:spPr>
              <a:xfrm>
                <a:off x="25400" y="44678"/>
                <a:ext cx="2616200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 b="0"/>
                </a:pPr>
                <a:r>
                  <a:rPr sz="1400" b="1" dirty="0">
                    <a:solidFill>
                      <a:srgbClr val="000000"/>
                    </a:solidFill>
                  </a:rPr>
                  <a:t>Joint Scientific Committee</a:t>
                </a:r>
              </a:p>
            </p:txBody>
          </p:sp>
        </p:grpSp>
        <p:grpSp>
          <p:nvGrpSpPr>
            <p:cNvPr id="36" name="Group 101"/>
            <p:cNvGrpSpPr/>
            <p:nvPr/>
          </p:nvGrpSpPr>
          <p:grpSpPr>
            <a:xfrm>
              <a:off x="4648200" y="0"/>
              <a:ext cx="2667000" cy="304800"/>
              <a:chOff x="0" y="0"/>
              <a:chExt cx="2667000" cy="304800"/>
            </a:xfrm>
          </p:grpSpPr>
          <p:sp>
            <p:nvSpPr>
              <p:cNvPr id="46" name="Shape 99"/>
              <p:cNvSpPr/>
              <p:nvPr/>
            </p:nvSpPr>
            <p:spPr>
              <a:xfrm>
                <a:off x="0" y="0"/>
                <a:ext cx="2667000" cy="304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600"/>
                    </a:moveTo>
                    <a:cubicBezTo>
                      <a:pt x="0" y="1612"/>
                      <a:pt x="184" y="0"/>
                      <a:pt x="411" y="0"/>
                    </a:cubicBezTo>
                    <a:lnTo>
                      <a:pt x="21189" y="0"/>
                    </a:lnTo>
                    <a:cubicBezTo>
                      <a:pt x="21416" y="0"/>
                      <a:pt x="21600" y="1612"/>
                      <a:pt x="21600" y="3600"/>
                    </a:cubicBezTo>
                    <a:lnTo>
                      <a:pt x="21600" y="18000"/>
                    </a:lnTo>
                    <a:cubicBezTo>
                      <a:pt x="21600" y="19988"/>
                      <a:pt x="21416" y="21600"/>
                      <a:pt x="21189" y="21600"/>
                    </a:cubicBezTo>
                    <a:lnTo>
                      <a:pt x="411" y="21600"/>
                    </a:lnTo>
                    <a:cubicBezTo>
                      <a:pt x="184" y="21600"/>
                      <a:pt x="0" y="19988"/>
                      <a:pt x="0" y="18000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9525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400"/>
                </a:pPr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Shape 100"/>
              <p:cNvSpPr/>
              <p:nvPr/>
            </p:nvSpPr>
            <p:spPr>
              <a:xfrm>
                <a:off x="25400" y="44678"/>
                <a:ext cx="2616200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 b="0"/>
                </a:pPr>
                <a:r>
                  <a:rPr sz="1400" b="1">
                    <a:solidFill>
                      <a:srgbClr val="000000"/>
                    </a:solidFill>
                  </a:rPr>
                  <a:t>Joint Planning Staff</a:t>
                </a:r>
              </a:p>
            </p:txBody>
          </p:sp>
        </p:grpSp>
        <p:grpSp>
          <p:nvGrpSpPr>
            <p:cNvPr id="37" name="Group 104"/>
            <p:cNvGrpSpPr/>
            <p:nvPr/>
          </p:nvGrpSpPr>
          <p:grpSpPr>
            <a:xfrm>
              <a:off x="457200" y="381000"/>
              <a:ext cx="2667000" cy="304800"/>
              <a:chOff x="0" y="0"/>
              <a:chExt cx="2667000" cy="304800"/>
            </a:xfrm>
          </p:grpSpPr>
          <p:sp>
            <p:nvSpPr>
              <p:cNvPr id="44" name="Shape 102"/>
              <p:cNvSpPr/>
              <p:nvPr/>
            </p:nvSpPr>
            <p:spPr>
              <a:xfrm>
                <a:off x="0" y="0"/>
                <a:ext cx="2667000" cy="304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600"/>
                    </a:moveTo>
                    <a:cubicBezTo>
                      <a:pt x="0" y="1612"/>
                      <a:pt x="184" y="0"/>
                      <a:pt x="411" y="0"/>
                    </a:cubicBezTo>
                    <a:lnTo>
                      <a:pt x="21189" y="0"/>
                    </a:lnTo>
                    <a:cubicBezTo>
                      <a:pt x="21416" y="0"/>
                      <a:pt x="21600" y="1612"/>
                      <a:pt x="21600" y="3600"/>
                    </a:cubicBezTo>
                    <a:lnTo>
                      <a:pt x="21600" y="18000"/>
                    </a:lnTo>
                    <a:cubicBezTo>
                      <a:pt x="21600" y="19988"/>
                      <a:pt x="21416" y="21600"/>
                      <a:pt x="21189" y="21600"/>
                    </a:cubicBezTo>
                    <a:lnTo>
                      <a:pt x="411" y="21600"/>
                    </a:lnTo>
                    <a:cubicBezTo>
                      <a:pt x="184" y="21600"/>
                      <a:pt x="0" y="19988"/>
                      <a:pt x="0" y="1800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9525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400"/>
                </a:pPr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Shape 103"/>
              <p:cNvSpPr/>
              <p:nvPr/>
            </p:nvSpPr>
            <p:spPr>
              <a:xfrm>
                <a:off x="25400" y="44678"/>
                <a:ext cx="2616200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 b="0"/>
                </a:pPr>
                <a:r>
                  <a:rPr sz="1400" b="1" dirty="0">
                    <a:solidFill>
                      <a:srgbClr val="000000"/>
                    </a:solidFill>
                  </a:rPr>
                  <a:t>Modeling Advisory Council</a:t>
                </a:r>
              </a:p>
            </p:txBody>
          </p:sp>
        </p:grpSp>
        <p:grpSp>
          <p:nvGrpSpPr>
            <p:cNvPr id="38" name="Group 107"/>
            <p:cNvGrpSpPr/>
            <p:nvPr/>
          </p:nvGrpSpPr>
          <p:grpSpPr>
            <a:xfrm>
              <a:off x="4648200" y="381000"/>
              <a:ext cx="2667000" cy="304800"/>
              <a:chOff x="0" y="0"/>
              <a:chExt cx="2667000" cy="304800"/>
            </a:xfrm>
          </p:grpSpPr>
          <p:sp>
            <p:nvSpPr>
              <p:cNvPr id="42" name="Shape 105"/>
              <p:cNvSpPr/>
              <p:nvPr/>
            </p:nvSpPr>
            <p:spPr>
              <a:xfrm>
                <a:off x="0" y="0"/>
                <a:ext cx="2667000" cy="304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600"/>
                    </a:moveTo>
                    <a:cubicBezTo>
                      <a:pt x="0" y="1612"/>
                      <a:pt x="184" y="0"/>
                      <a:pt x="411" y="0"/>
                    </a:cubicBezTo>
                    <a:lnTo>
                      <a:pt x="21189" y="0"/>
                    </a:lnTo>
                    <a:cubicBezTo>
                      <a:pt x="21416" y="0"/>
                      <a:pt x="21600" y="1612"/>
                      <a:pt x="21600" y="3600"/>
                    </a:cubicBezTo>
                    <a:lnTo>
                      <a:pt x="21600" y="18000"/>
                    </a:lnTo>
                    <a:cubicBezTo>
                      <a:pt x="21600" y="19988"/>
                      <a:pt x="21416" y="21600"/>
                      <a:pt x="21189" y="21600"/>
                    </a:cubicBezTo>
                    <a:lnTo>
                      <a:pt x="411" y="21600"/>
                    </a:lnTo>
                    <a:cubicBezTo>
                      <a:pt x="184" y="21600"/>
                      <a:pt x="0" y="19988"/>
                      <a:pt x="0" y="1800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9525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400"/>
                </a:pPr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Shape 106"/>
              <p:cNvSpPr/>
              <p:nvPr/>
            </p:nvSpPr>
            <p:spPr>
              <a:xfrm>
                <a:off x="25400" y="44678"/>
                <a:ext cx="2616200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 b="0"/>
                </a:pPr>
                <a:r>
                  <a:rPr sz="1400" b="1">
                    <a:solidFill>
                      <a:srgbClr val="000000"/>
                    </a:solidFill>
                  </a:rPr>
                  <a:t>Data Advisory Council</a:t>
                </a:r>
              </a:p>
            </p:txBody>
          </p:sp>
        </p:grpSp>
        <p:grpSp>
          <p:nvGrpSpPr>
            <p:cNvPr id="39" name="Group 110"/>
            <p:cNvGrpSpPr/>
            <p:nvPr/>
          </p:nvGrpSpPr>
          <p:grpSpPr>
            <a:xfrm>
              <a:off x="457200" y="762000"/>
              <a:ext cx="6858000" cy="609600"/>
              <a:chOff x="0" y="0"/>
              <a:chExt cx="6858000" cy="609600"/>
            </a:xfrm>
          </p:grpSpPr>
          <p:sp>
            <p:nvSpPr>
              <p:cNvPr id="40" name="Shape 108"/>
              <p:cNvSpPr/>
              <p:nvPr/>
            </p:nvSpPr>
            <p:spPr>
              <a:xfrm>
                <a:off x="0" y="0"/>
                <a:ext cx="6858000" cy="609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600"/>
                    </a:moveTo>
                    <a:cubicBezTo>
                      <a:pt x="0" y="1612"/>
                      <a:pt x="143" y="0"/>
                      <a:pt x="320" y="0"/>
                    </a:cubicBezTo>
                    <a:lnTo>
                      <a:pt x="21280" y="0"/>
                    </a:lnTo>
                    <a:cubicBezTo>
                      <a:pt x="21457" y="0"/>
                      <a:pt x="21600" y="1612"/>
                      <a:pt x="21600" y="3600"/>
                    </a:cubicBezTo>
                    <a:lnTo>
                      <a:pt x="21600" y="18000"/>
                    </a:lnTo>
                    <a:cubicBezTo>
                      <a:pt x="21600" y="19988"/>
                      <a:pt x="21457" y="21600"/>
                      <a:pt x="21280" y="21600"/>
                    </a:cubicBezTo>
                    <a:lnTo>
                      <a:pt x="320" y="21600"/>
                    </a:lnTo>
                    <a:cubicBezTo>
                      <a:pt x="143" y="21600"/>
                      <a:pt x="0" y="19988"/>
                      <a:pt x="0" y="1800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9525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 b="0"/>
                </a:pPr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Shape 109"/>
              <p:cNvSpPr/>
              <p:nvPr/>
            </p:nvSpPr>
            <p:spPr>
              <a:xfrm>
                <a:off x="50800" y="50800"/>
                <a:ext cx="6756400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>
                  <a:defRPr sz="1800" b="0"/>
                </a:pPr>
                <a:r>
                  <a:rPr sz="1400" b="1" dirty="0">
                    <a:solidFill>
                      <a:srgbClr val="000000"/>
                    </a:solidFill>
                  </a:rPr>
                  <a:t>Working Groups on: </a:t>
                </a:r>
                <a:r>
                  <a:rPr sz="1400" dirty="0">
                    <a:solidFill>
                      <a:srgbClr val="000000"/>
                    </a:solidFill>
                  </a:rPr>
                  <a:t>Coupled Modeling (WGCM), Numerical Experiment (WGNE), Regional Climate (WGRC), Seasonal to Interannual Prediction (WGSIP</a:t>
                </a:r>
                <a:r>
                  <a:rPr sz="1400" dirty="0" smtClean="0">
                    <a:solidFill>
                      <a:srgbClr val="000000"/>
                    </a:solidFill>
                  </a:rPr>
                  <a:t>)</a:t>
                </a:r>
                <a:endParaRPr sz="1400" dirty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486400"/>
            <a:ext cx="1338469" cy="304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5334000"/>
            <a:ext cx="1263692" cy="5075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708" y="5334406"/>
            <a:ext cx="482600" cy="5708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0" y="5410200"/>
            <a:ext cx="730250" cy="458917"/>
          </a:xfrm>
          <a:prstGeom prst="rect">
            <a:avLst/>
          </a:prstGeom>
        </p:spPr>
      </p:pic>
      <p:grpSp>
        <p:nvGrpSpPr>
          <p:cNvPr id="52" name="Group 1"/>
          <p:cNvGrpSpPr/>
          <p:nvPr/>
        </p:nvGrpSpPr>
        <p:grpSpPr>
          <a:xfrm>
            <a:off x="914400" y="2819400"/>
            <a:ext cx="7200000" cy="2362200"/>
            <a:chOff x="115200" y="2209800"/>
            <a:chExt cx="7200000" cy="2701200"/>
          </a:xfrm>
        </p:grpSpPr>
        <p:grpSp>
          <p:nvGrpSpPr>
            <p:cNvPr id="53" name="Group 62"/>
            <p:cNvGrpSpPr/>
            <p:nvPr/>
          </p:nvGrpSpPr>
          <p:grpSpPr>
            <a:xfrm>
              <a:off x="115200" y="2209800"/>
              <a:ext cx="7200000" cy="360000"/>
              <a:chOff x="781" y="186"/>
              <a:chExt cx="1523627" cy="1523627"/>
            </a:xfrm>
            <a:scene3d>
              <a:camera prst="orthographicFront"/>
              <a:lightRig rig="flat" dir="t"/>
            </a:scene3d>
          </p:grpSpPr>
          <p:sp>
            <p:nvSpPr>
              <p:cNvPr id="72" name="Oval 64"/>
              <p:cNvSpPr/>
              <p:nvPr/>
            </p:nvSpPr>
            <p:spPr>
              <a:xfrm>
                <a:off x="781" y="186"/>
                <a:ext cx="1523627" cy="1523627"/>
              </a:xfrm>
              <a:prstGeom prst="ellipse">
                <a:avLst/>
              </a:prstGeom>
              <a:solidFill>
                <a:schemeClr val="accent2">
                  <a:hueOff val="0"/>
                  <a:satOff val="0"/>
                  <a:lumOff val="0"/>
                  <a:alpha val="79000"/>
                </a:schemeClr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2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73" name="Oval 4"/>
              <p:cNvSpPr/>
              <p:nvPr/>
            </p:nvSpPr>
            <p:spPr>
              <a:xfrm>
                <a:off x="223911" y="223317"/>
                <a:ext cx="1077367" cy="10773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83850" tIns="20320" rIns="83850" bIns="2032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smtClean="0">
                    <a:latin typeface="Calibri"/>
                    <a:cs typeface="Calibri"/>
                  </a:rPr>
                  <a:t>Melting Ice &amp; Global Consequences</a:t>
                </a:r>
                <a:endParaRPr lang="en-US" kern="1200" dirty="0">
                  <a:latin typeface="Calibri"/>
                  <a:cs typeface="Calibri"/>
                </a:endParaRPr>
              </a:p>
            </p:txBody>
          </p:sp>
        </p:grpSp>
        <p:grpSp>
          <p:nvGrpSpPr>
            <p:cNvPr id="54" name="Group 74"/>
            <p:cNvGrpSpPr/>
            <p:nvPr/>
          </p:nvGrpSpPr>
          <p:grpSpPr>
            <a:xfrm>
              <a:off x="115200" y="2569800"/>
              <a:ext cx="7200000" cy="360000"/>
              <a:chOff x="1219683" y="186"/>
              <a:chExt cx="1523627" cy="1523627"/>
            </a:xfrm>
            <a:scene3d>
              <a:camera prst="orthographicFront"/>
              <a:lightRig rig="flat" dir="t"/>
            </a:scene3d>
          </p:grpSpPr>
          <p:sp>
            <p:nvSpPr>
              <p:cNvPr id="70" name="Oval 75"/>
              <p:cNvSpPr/>
              <p:nvPr/>
            </p:nvSpPr>
            <p:spPr>
              <a:xfrm>
                <a:off x="1219683" y="186"/>
                <a:ext cx="1523627" cy="1523627"/>
              </a:xfrm>
              <a:prstGeom prst="ellipse">
                <a:avLst/>
              </a:prstGeom>
              <a:solidFill>
                <a:schemeClr val="accent3">
                  <a:hueOff val="0"/>
                  <a:satOff val="0"/>
                  <a:lumOff val="0"/>
                  <a:alpha val="73000"/>
                </a:schemeClr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3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71" name="Oval 6"/>
              <p:cNvSpPr/>
              <p:nvPr/>
            </p:nvSpPr>
            <p:spPr>
              <a:xfrm>
                <a:off x="1442813" y="223316"/>
                <a:ext cx="1077367" cy="1077367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83850" tIns="20320" rIns="83850" bIns="2032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smtClean="0">
                    <a:latin typeface="Calibri"/>
                    <a:cs typeface="Calibri"/>
                  </a:rPr>
                  <a:t>Regional Sea Level &amp; Coastal Impacts</a:t>
                </a:r>
                <a:endParaRPr lang="en-US" kern="1200" dirty="0">
                  <a:latin typeface="Calibri"/>
                  <a:cs typeface="Calibri"/>
                </a:endParaRPr>
              </a:p>
            </p:txBody>
          </p:sp>
        </p:grpSp>
        <p:grpSp>
          <p:nvGrpSpPr>
            <p:cNvPr id="55" name="Group 77"/>
            <p:cNvGrpSpPr/>
            <p:nvPr/>
          </p:nvGrpSpPr>
          <p:grpSpPr>
            <a:xfrm>
              <a:off x="115200" y="2950800"/>
              <a:ext cx="7200000" cy="360000"/>
              <a:chOff x="2438980" y="190723"/>
              <a:chExt cx="1523553" cy="1523553"/>
            </a:xfrm>
            <a:scene3d>
              <a:camera prst="orthographicFront"/>
              <a:lightRig rig="flat" dir="t"/>
            </a:scene3d>
          </p:grpSpPr>
          <p:sp>
            <p:nvSpPr>
              <p:cNvPr id="68" name="Oval 78"/>
              <p:cNvSpPr/>
              <p:nvPr/>
            </p:nvSpPr>
            <p:spPr>
              <a:xfrm>
                <a:off x="2438980" y="190723"/>
                <a:ext cx="1523553" cy="1523553"/>
              </a:xfrm>
              <a:prstGeom prst="ellipse">
                <a:avLst/>
              </a:prstGeom>
              <a:solidFill>
                <a:schemeClr val="accent4">
                  <a:hueOff val="0"/>
                  <a:satOff val="0"/>
                  <a:lumOff val="0"/>
                  <a:alpha val="83000"/>
                </a:schemeClr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4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69" name="Oval 4"/>
              <p:cNvSpPr/>
              <p:nvPr/>
            </p:nvSpPr>
            <p:spPr>
              <a:xfrm>
                <a:off x="2662099" y="413842"/>
                <a:ext cx="1077315" cy="107731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83846" tIns="20320" rIns="83846" bIns="2032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smtClean="0">
                    <a:latin typeface="Calibri"/>
                    <a:cs typeface="Calibri"/>
                  </a:rPr>
                  <a:t>Water for Food Baskets</a:t>
                </a:r>
                <a:endParaRPr lang="en-US" kern="1200" dirty="0">
                  <a:latin typeface="Calibri"/>
                  <a:cs typeface="Calibri"/>
                </a:endParaRPr>
              </a:p>
            </p:txBody>
          </p:sp>
        </p:grpSp>
        <p:grpSp>
          <p:nvGrpSpPr>
            <p:cNvPr id="56" name="Group 80"/>
            <p:cNvGrpSpPr/>
            <p:nvPr/>
          </p:nvGrpSpPr>
          <p:grpSpPr>
            <a:xfrm>
              <a:off x="115200" y="3331800"/>
              <a:ext cx="7200000" cy="360000"/>
              <a:chOff x="3657488" y="186"/>
              <a:chExt cx="1523627" cy="1523627"/>
            </a:xfrm>
            <a:scene3d>
              <a:camera prst="orthographicFront"/>
              <a:lightRig rig="flat" dir="t"/>
            </a:scene3d>
          </p:grpSpPr>
          <p:sp>
            <p:nvSpPr>
              <p:cNvPr id="66" name="Oval 81"/>
              <p:cNvSpPr/>
              <p:nvPr/>
            </p:nvSpPr>
            <p:spPr>
              <a:xfrm>
                <a:off x="3657488" y="186"/>
                <a:ext cx="1523627" cy="1523627"/>
              </a:xfrm>
              <a:prstGeom prst="ellipse">
                <a:avLst/>
              </a:prstGeom>
              <a:solidFill>
                <a:schemeClr val="accent5">
                  <a:hueOff val="0"/>
                  <a:satOff val="0"/>
                  <a:lumOff val="0"/>
                  <a:alpha val="81000"/>
                </a:schemeClr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5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67" name="Oval 10"/>
              <p:cNvSpPr/>
              <p:nvPr/>
            </p:nvSpPr>
            <p:spPr>
              <a:xfrm>
                <a:off x="3880618" y="223316"/>
                <a:ext cx="1077367" cy="1077367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83850" tIns="20320" rIns="83850" bIns="2032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smtClean="0">
                    <a:latin typeface="Calibri"/>
                    <a:cs typeface="Calibri"/>
                  </a:rPr>
                  <a:t>Weather &amp; Climate Extremes</a:t>
                </a:r>
              </a:p>
            </p:txBody>
          </p:sp>
        </p:grpSp>
        <p:grpSp>
          <p:nvGrpSpPr>
            <p:cNvPr id="57" name="Group 83"/>
            <p:cNvGrpSpPr/>
            <p:nvPr/>
          </p:nvGrpSpPr>
          <p:grpSpPr>
            <a:xfrm>
              <a:off x="115200" y="3733800"/>
              <a:ext cx="7200000" cy="360000"/>
              <a:chOff x="4876390" y="186"/>
              <a:chExt cx="1523627" cy="1523627"/>
            </a:xfrm>
            <a:scene3d>
              <a:camera prst="orthographicFront"/>
              <a:lightRig rig="flat" dir="t"/>
            </a:scene3d>
          </p:grpSpPr>
          <p:sp>
            <p:nvSpPr>
              <p:cNvPr id="64" name="Oval 84"/>
              <p:cNvSpPr/>
              <p:nvPr/>
            </p:nvSpPr>
            <p:spPr>
              <a:xfrm>
                <a:off x="4876390" y="186"/>
                <a:ext cx="1523627" cy="1523627"/>
              </a:xfrm>
              <a:prstGeom prst="ellipse">
                <a:avLst/>
              </a:prstGeom>
              <a:solidFill>
                <a:schemeClr val="accent6">
                  <a:hueOff val="0"/>
                  <a:satOff val="0"/>
                  <a:lumOff val="0"/>
                  <a:alpha val="78000"/>
                </a:schemeClr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65" name="Oval 12"/>
              <p:cNvSpPr/>
              <p:nvPr/>
            </p:nvSpPr>
            <p:spPr>
              <a:xfrm>
                <a:off x="5099520" y="223316"/>
                <a:ext cx="1077367" cy="1077367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83850" tIns="20320" rIns="83850" bIns="2032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smtClean="0">
                    <a:latin typeface="Calibri"/>
                    <a:cs typeface="Calibri"/>
                  </a:rPr>
                  <a:t>Clouds, Circulation &amp; Climate </a:t>
                </a:r>
                <a:r>
                  <a:rPr lang="en-US" dirty="0">
                    <a:latin typeface="Calibri"/>
                    <a:cs typeface="Calibri"/>
                  </a:rPr>
                  <a:t>S</a:t>
                </a:r>
                <a:r>
                  <a:rPr lang="en-US" kern="1200" dirty="0" smtClean="0">
                    <a:latin typeface="Calibri"/>
                    <a:cs typeface="Calibri"/>
                  </a:rPr>
                  <a:t>ensitivity</a:t>
                </a:r>
                <a:endParaRPr lang="en-US" kern="1200" dirty="0">
                  <a:latin typeface="Calibri"/>
                  <a:cs typeface="Calibri"/>
                </a:endParaRPr>
              </a:p>
            </p:txBody>
          </p:sp>
        </p:grpSp>
        <p:grpSp>
          <p:nvGrpSpPr>
            <p:cNvPr id="58" name="Group 86"/>
            <p:cNvGrpSpPr/>
            <p:nvPr/>
          </p:nvGrpSpPr>
          <p:grpSpPr>
            <a:xfrm>
              <a:off x="115200" y="4170000"/>
              <a:ext cx="7200000" cy="360000"/>
              <a:chOff x="6095508" y="190723"/>
              <a:chExt cx="1523553" cy="1523553"/>
            </a:xfrm>
            <a:scene3d>
              <a:camera prst="orthographicFront"/>
              <a:lightRig rig="flat" dir="t"/>
            </a:scene3d>
          </p:grpSpPr>
          <p:sp>
            <p:nvSpPr>
              <p:cNvPr id="62" name="Oval 87"/>
              <p:cNvSpPr/>
              <p:nvPr/>
            </p:nvSpPr>
            <p:spPr>
              <a:xfrm>
                <a:off x="6095508" y="190723"/>
                <a:ext cx="1523553" cy="1523553"/>
              </a:xfrm>
              <a:prstGeom prst="ellipse">
                <a:avLst/>
              </a:prstGeom>
              <a:solidFill>
                <a:schemeClr val="accent2">
                  <a:hueOff val="0"/>
                  <a:satOff val="0"/>
                  <a:lumOff val="0"/>
                  <a:alpha val="87000"/>
                </a:schemeClr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2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63" name="Oval 6"/>
              <p:cNvSpPr/>
              <p:nvPr/>
            </p:nvSpPr>
            <p:spPr>
              <a:xfrm>
                <a:off x="6248980" y="413842"/>
                <a:ext cx="1149553" cy="107731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83846" tIns="20320" rIns="83846" bIns="2032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Near-Term Prediction (Decadal)</a:t>
                </a:r>
                <a:endParaRPr lang="en-US" kern="12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59" name="Group 89"/>
            <p:cNvGrpSpPr/>
            <p:nvPr/>
          </p:nvGrpSpPr>
          <p:grpSpPr>
            <a:xfrm>
              <a:off x="115200" y="4551000"/>
              <a:ext cx="7200000" cy="360000"/>
              <a:chOff x="7314351" y="190723"/>
              <a:chExt cx="1523553" cy="1523553"/>
            </a:xfrm>
            <a:scene3d>
              <a:camera prst="orthographicFront"/>
              <a:lightRig rig="flat" dir="t"/>
            </a:scene3d>
          </p:grpSpPr>
          <p:sp>
            <p:nvSpPr>
              <p:cNvPr id="60" name="Oval 90"/>
              <p:cNvSpPr/>
              <p:nvPr/>
            </p:nvSpPr>
            <p:spPr>
              <a:xfrm>
                <a:off x="7314351" y="190723"/>
                <a:ext cx="1523553" cy="1523553"/>
              </a:xfrm>
              <a:prstGeom prst="ellipse">
                <a:avLst/>
              </a:prstGeom>
              <a:solidFill>
                <a:schemeClr val="accent3">
                  <a:hueOff val="0"/>
                  <a:satOff val="0"/>
                  <a:lumOff val="0"/>
                  <a:alpha val="84000"/>
                </a:schemeClr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3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61" name="Oval 8"/>
              <p:cNvSpPr/>
              <p:nvPr/>
            </p:nvSpPr>
            <p:spPr>
              <a:xfrm>
                <a:off x="7537470" y="413842"/>
                <a:ext cx="1077315" cy="107731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83846" tIns="20320" rIns="83846" bIns="2032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smtClean="0">
                    <a:latin typeface="Calibri"/>
                    <a:cs typeface="Calibri"/>
                  </a:rPr>
                  <a:t>Carbon &amp; Climate</a:t>
                </a:r>
                <a:endParaRPr lang="en-US" kern="1200" dirty="0">
                  <a:latin typeface="Calibri"/>
                  <a:cs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398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2400" y="62594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71600" y="-54527"/>
            <a:ext cx="7620000" cy="1239265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MELTING</a:t>
            </a:r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ICE and GLOBAL CONSEQUENCES</a:t>
            </a:r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53200" y="1426431"/>
            <a:ext cx="2362200" cy="389364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629400" y="1498813"/>
            <a:ext cx="2362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How will melting ice respond to, and feedback on, the climate response to increasing greenhouse gases, and what will the impacts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be on: </a:t>
            </a:r>
          </a:p>
          <a:p>
            <a:endParaRPr lang="en-US" sz="1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sz="1600" i="1" dirty="0">
                <a:solidFill>
                  <a:schemeClr val="bg1">
                    <a:lumMod val="95000"/>
                  </a:schemeClr>
                </a:solidFill>
              </a:rPr>
              <a:t>Permafrost and the Global Carbon Cycle</a:t>
            </a:r>
          </a:p>
          <a:p>
            <a:r>
              <a:rPr lang="en-US" sz="1600" i="1" dirty="0" smtClean="0">
                <a:solidFill>
                  <a:schemeClr val="bg1">
                    <a:lumMod val="95000"/>
                  </a:schemeClr>
                </a:solidFill>
              </a:rPr>
              <a:t>- Ice Sheets</a:t>
            </a:r>
            <a:endParaRPr lang="en-US" sz="1600" i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600" i="1" dirty="0" smtClean="0">
                <a:solidFill>
                  <a:schemeClr val="bg1">
                    <a:lumMod val="95000"/>
                  </a:schemeClr>
                </a:solidFill>
              </a:rPr>
              <a:t>- Glaciers </a:t>
            </a:r>
          </a:p>
          <a:p>
            <a:r>
              <a:rPr lang="en-US" sz="1600" i="1" dirty="0" smtClean="0">
                <a:solidFill>
                  <a:schemeClr val="bg1">
                    <a:lumMod val="95000"/>
                  </a:schemeClr>
                </a:solidFill>
              </a:rPr>
              <a:t>- Rising </a:t>
            </a:r>
            <a:r>
              <a:rPr lang="en-US" sz="1600" i="1" dirty="0">
                <a:solidFill>
                  <a:schemeClr val="bg1">
                    <a:lumMod val="95000"/>
                  </a:schemeClr>
                </a:solidFill>
              </a:rPr>
              <a:t>Sea Level</a:t>
            </a:r>
          </a:p>
          <a:p>
            <a:r>
              <a:rPr lang="en-US" sz="1600" i="1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sz="1600" i="1" dirty="0">
                <a:solidFill>
                  <a:schemeClr val="bg1">
                    <a:lumMod val="95000"/>
                  </a:schemeClr>
                </a:solidFill>
              </a:rPr>
              <a:t>Sea Ice and Snow </a:t>
            </a:r>
            <a:r>
              <a:rPr lang="en-US" sz="1600" i="1" dirty="0" smtClean="0">
                <a:solidFill>
                  <a:schemeClr val="bg1">
                    <a:lumMod val="95000"/>
                  </a:schemeClr>
                </a:solidFill>
              </a:rPr>
              <a:t>interaction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32" y="152400"/>
            <a:ext cx="826212" cy="84028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81000" y="5105400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i="1" dirty="0" err="1">
                <a:solidFill>
                  <a:srgbClr val="000000"/>
                </a:solidFill>
              </a:rPr>
              <a:t>Snow</a:t>
            </a:r>
            <a:r>
              <a:rPr lang="nl-NL" sz="1000" i="1" dirty="0">
                <a:solidFill>
                  <a:srgbClr val="000000"/>
                </a:solidFill>
              </a:rPr>
              <a:t> </a:t>
            </a:r>
            <a:r>
              <a:rPr lang="nl-NL" sz="1000" i="1" dirty="0" err="1">
                <a:solidFill>
                  <a:srgbClr val="000000"/>
                </a:solidFill>
              </a:rPr>
              <a:t>and</a:t>
            </a:r>
            <a:r>
              <a:rPr lang="nl-NL" sz="1000" i="1" dirty="0">
                <a:solidFill>
                  <a:srgbClr val="000000"/>
                </a:solidFill>
              </a:rPr>
              <a:t> ice are </a:t>
            </a:r>
            <a:r>
              <a:rPr lang="nl-NL" sz="1000" i="1" dirty="0" err="1">
                <a:solidFill>
                  <a:srgbClr val="000000"/>
                </a:solidFill>
              </a:rPr>
              <a:t>seen</a:t>
            </a:r>
            <a:r>
              <a:rPr lang="nl-NL" sz="1000" i="1" dirty="0">
                <a:solidFill>
                  <a:srgbClr val="000000"/>
                </a:solidFill>
              </a:rPr>
              <a:t> as </a:t>
            </a:r>
            <a:r>
              <a:rPr lang="nl-NL" sz="1000" i="1" dirty="0" err="1">
                <a:solidFill>
                  <a:srgbClr val="000000"/>
                </a:solidFill>
              </a:rPr>
              <a:t>bright</a:t>
            </a:r>
            <a:r>
              <a:rPr lang="nl-NL" sz="1000" i="1" dirty="0">
                <a:solidFill>
                  <a:srgbClr val="000000"/>
                </a:solidFill>
              </a:rPr>
              <a:t> blue, </a:t>
            </a:r>
            <a:r>
              <a:rPr lang="nl-NL" sz="1000" i="1" dirty="0" err="1">
                <a:solidFill>
                  <a:srgbClr val="000000"/>
                </a:solidFill>
              </a:rPr>
              <a:t>while</a:t>
            </a:r>
            <a:r>
              <a:rPr lang="nl-NL" sz="1000" i="1" dirty="0">
                <a:solidFill>
                  <a:srgbClr val="000000"/>
                </a:solidFill>
              </a:rPr>
              <a:t> </a:t>
            </a:r>
            <a:r>
              <a:rPr lang="nl-NL" sz="1000" i="1" dirty="0" err="1">
                <a:solidFill>
                  <a:srgbClr val="000000"/>
                </a:solidFill>
              </a:rPr>
              <a:t>vegetation</a:t>
            </a:r>
            <a:r>
              <a:rPr lang="nl-NL" sz="1000" i="1" dirty="0">
                <a:solidFill>
                  <a:srgbClr val="000000"/>
                </a:solidFill>
              </a:rPr>
              <a:t> </a:t>
            </a:r>
            <a:r>
              <a:rPr lang="nl-NL" sz="1000" i="1" dirty="0" err="1">
                <a:solidFill>
                  <a:srgbClr val="000000"/>
                </a:solidFill>
              </a:rPr>
              <a:t>appears</a:t>
            </a:r>
            <a:r>
              <a:rPr lang="nl-NL" sz="1000" i="1" dirty="0">
                <a:solidFill>
                  <a:srgbClr val="000000"/>
                </a:solidFill>
              </a:rPr>
              <a:t> green </a:t>
            </a:r>
            <a:r>
              <a:rPr lang="nl-NL" sz="1000" i="1" dirty="0" err="1">
                <a:solidFill>
                  <a:srgbClr val="000000"/>
                </a:solidFill>
              </a:rPr>
              <a:t>and</a:t>
            </a:r>
            <a:r>
              <a:rPr lang="nl-NL" sz="1000" i="1" dirty="0">
                <a:solidFill>
                  <a:srgbClr val="000000"/>
                </a:solidFill>
              </a:rPr>
              <a:t> </a:t>
            </a:r>
            <a:r>
              <a:rPr lang="nl-NL" sz="1000" i="1" dirty="0" err="1">
                <a:solidFill>
                  <a:srgbClr val="000000"/>
                </a:solidFill>
              </a:rPr>
              <a:t>bedrock</a:t>
            </a:r>
            <a:r>
              <a:rPr lang="nl-NL" sz="1000" i="1" dirty="0">
                <a:solidFill>
                  <a:srgbClr val="000000"/>
                </a:solidFill>
              </a:rPr>
              <a:t> </a:t>
            </a:r>
            <a:r>
              <a:rPr lang="nl-NL" sz="1000" i="1" dirty="0" err="1">
                <a:solidFill>
                  <a:srgbClr val="000000"/>
                </a:solidFill>
              </a:rPr>
              <a:t>brown</a:t>
            </a:r>
            <a:r>
              <a:rPr lang="nl-NL" sz="1000" i="1" dirty="0">
                <a:solidFill>
                  <a:srgbClr val="000000"/>
                </a:solidFill>
              </a:rPr>
              <a:t>. Gray </a:t>
            </a:r>
            <a:r>
              <a:rPr lang="nl-NL" sz="1000" i="1" dirty="0" err="1">
                <a:solidFill>
                  <a:srgbClr val="000000"/>
                </a:solidFill>
              </a:rPr>
              <a:t>stripes</a:t>
            </a:r>
            <a:r>
              <a:rPr lang="nl-NL" sz="1000" i="1" dirty="0">
                <a:solidFill>
                  <a:srgbClr val="000000"/>
                </a:solidFill>
              </a:rPr>
              <a:t> on the </a:t>
            </a:r>
            <a:r>
              <a:rPr lang="nl-NL" sz="1000" i="1" dirty="0" err="1">
                <a:solidFill>
                  <a:srgbClr val="000000"/>
                </a:solidFill>
              </a:rPr>
              <a:t>glacier</a:t>
            </a:r>
            <a:r>
              <a:rPr lang="nl-NL" sz="1000" i="1" dirty="0">
                <a:solidFill>
                  <a:srgbClr val="000000"/>
                </a:solidFill>
              </a:rPr>
              <a:t> </a:t>
            </a:r>
            <a:r>
              <a:rPr lang="nl-NL" sz="1000" i="1" dirty="0" err="1">
                <a:solidFill>
                  <a:srgbClr val="000000"/>
                </a:solidFill>
              </a:rPr>
              <a:t>surface</a:t>
            </a:r>
            <a:r>
              <a:rPr lang="nl-NL" sz="1000" i="1" dirty="0">
                <a:solidFill>
                  <a:srgbClr val="000000"/>
                </a:solidFill>
              </a:rPr>
              <a:t> </a:t>
            </a:r>
            <a:r>
              <a:rPr lang="nl-NL" sz="1000" i="1" dirty="0" err="1">
                <a:solidFill>
                  <a:srgbClr val="000000"/>
                </a:solidFill>
              </a:rPr>
              <a:t>represent</a:t>
            </a:r>
            <a:r>
              <a:rPr lang="nl-NL" sz="1000" i="1" dirty="0">
                <a:solidFill>
                  <a:srgbClr val="000000"/>
                </a:solidFill>
              </a:rPr>
              <a:t> </a:t>
            </a:r>
            <a:r>
              <a:rPr lang="nl-NL" sz="1000" i="1" dirty="0" err="1">
                <a:solidFill>
                  <a:srgbClr val="000000"/>
                </a:solidFill>
              </a:rPr>
              <a:t>rocky</a:t>
            </a:r>
            <a:r>
              <a:rPr lang="nl-NL" sz="1000" i="1" dirty="0">
                <a:solidFill>
                  <a:srgbClr val="000000"/>
                </a:solidFill>
              </a:rPr>
              <a:t> </a:t>
            </a:r>
            <a:r>
              <a:rPr lang="nl-NL" sz="1000" i="1" dirty="0" err="1">
                <a:solidFill>
                  <a:srgbClr val="000000"/>
                </a:solidFill>
              </a:rPr>
              <a:t>debris</a:t>
            </a:r>
            <a:r>
              <a:rPr lang="nl-NL" sz="1000" i="1" dirty="0" smtClean="0">
                <a:solidFill>
                  <a:srgbClr val="000000"/>
                </a:solidFill>
              </a:rPr>
              <a:t>. </a:t>
            </a:r>
            <a:r>
              <a:rPr lang="en-US" sz="1000" i="1" dirty="0" smtClean="0">
                <a:solidFill>
                  <a:schemeClr val="tx1"/>
                </a:solidFill>
              </a:rPr>
              <a:t>NASA visualization Lab </a:t>
            </a:r>
            <a:endParaRPr lang="en-US" sz="1000" i="1" dirty="0">
              <a:solidFill>
                <a:schemeClr val="tx1"/>
              </a:solidFill>
            </a:endParaRPr>
          </a:p>
        </p:txBody>
      </p:sp>
      <p:pic>
        <p:nvPicPr>
          <p:cNvPr id="2" name="Columbia_Glacier01_540-MASTER_hig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16764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52400" y="62594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38200" y="-228600"/>
            <a:ext cx="7772400" cy="1470025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WATER and FOOD BASKETS</a:t>
            </a:r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1316" y="1558892"/>
            <a:ext cx="54864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384758" y="1558892"/>
            <a:ext cx="2514600" cy="1524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400800" y="3306909"/>
            <a:ext cx="2514600" cy="150371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86925" y="1782283"/>
            <a:ext cx="2403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cs typeface="Arial" panose="020B0604020202020204" pitchFamily="34" charset="0"/>
              </a:rPr>
              <a:t>How </a:t>
            </a:r>
            <a:r>
              <a:rPr lang="en-US" sz="1600" dirty="0">
                <a:cs typeface="Arial" panose="020B0604020202020204" pitchFamily="34" charset="0"/>
              </a:rPr>
              <a:t>can we better understand and predict precipitation variability and changes</a:t>
            </a:r>
            <a:r>
              <a:rPr lang="en-US" sz="1600" dirty="0" smtClean="0">
                <a:cs typeface="Arial" panose="020B0604020202020204" pitchFamily="34" charset="0"/>
              </a:rPr>
              <a:t>?</a:t>
            </a: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4571" y="3397044"/>
            <a:ext cx="2390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cs typeface="Arial" panose="020B0604020202020204" pitchFamily="34" charset="0"/>
              </a:rPr>
              <a:t>How </a:t>
            </a:r>
            <a:r>
              <a:rPr lang="en-US" sz="1600" dirty="0">
                <a:cs typeface="Arial" panose="020B0604020202020204" pitchFamily="34" charset="0"/>
              </a:rPr>
              <a:t>do changes in land surface and hydrology influence past and future changes in water availability and </a:t>
            </a:r>
            <a:r>
              <a:rPr lang="en-US" sz="1600" dirty="0" smtClean="0">
                <a:cs typeface="Arial" panose="020B0604020202020204" pitchFamily="34" charset="0"/>
              </a:rPr>
              <a:t>security?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4835492"/>
            <a:ext cx="2971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err="1" smtClean="0">
                <a:solidFill>
                  <a:schemeClr val="tx1"/>
                </a:solidFill>
                <a:latin typeface="Arial Rounded MT Bold"/>
                <a:cs typeface="Arial Rounded MT Bold"/>
              </a:rPr>
              <a:t>Greve</a:t>
            </a:r>
            <a:r>
              <a:rPr lang="en-US" sz="900" i="1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 et al. 2015</a:t>
            </a:r>
            <a:endParaRPr lang="en-US" sz="900" i="1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32" y="152400"/>
            <a:ext cx="826212" cy="8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84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52400" y="62594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90600" y="76200"/>
            <a:ext cx="8153400" cy="918748"/>
          </a:xfrm>
        </p:spPr>
        <p:txBody>
          <a:bodyPr/>
          <a:lstStyle/>
          <a:p>
            <a:pPr lvl="0"/>
            <a:r>
              <a:rPr lang="en-US" sz="2800" b="1" dirty="0" smtClean="0">
                <a:solidFill>
                  <a:srgbClr val="FFFFFF"/>
                </a:solidFill>
                <a:cs typeface="Calibri"/>
              </a:rPr>
              <a:t>REGIONAL </a:t>
            </a:r>
            <a:r>
              <a:rPr lang="en-US" sz="2800" b="1" dirty="0" smtClean="0">
                <a:solidFill>
                  <a:srgbClr val="FFFFFF"/>
                </a:solidFill>
              </a:rPr>
              <a:t>SEA LEVEL CHANGE and COASTAL IMPACTS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53200" y="1790700"/>
            <a:ext cx="2362200" cy="142814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31362" y="1806212"/>
            <a:ext cx="22058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What are the main causes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of contemporary regional sea level variability and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change?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87376" y="3639152"/>
            <a:ext cx="2362200" cy="142814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29400" y="3733562"/>
            <a:ext cx="238755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What is the degree </a:t>
            </a:r>
            <a:r>
              <a:rPr lang="en-US" sz="1600" dirty="0"/>
              <a:t>of decadal variability in sea surface height observations </a:t>
            </a:r>
            <a:r>
              <a:rPr lang="en-US" sz="1600" dirty="0" smtClean="0"/>
              <a:t>and </a:t>
            </a:r>
            <a:r>
              <a:rPr lang="en-US" sz="1600" dirty="0"/>
              <a:t>in </a:t>
            </a:r>
            <a:r>
              <a:rPr lang="en-US" sz="1600" dirty="0" smtClean="0"/>
              <a:t>forecasts?</a:t>
            </a:r>
            <a:endParaRPr lang="en-US" sz="1600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52400"/>
            <a:ext cx="826212" cy="840287"/>
          </a:xfrm>
          <a:prstGeom prst="rect">
            <a:avLst/>
          </a:prstGeom>
        </p:spPr>
      </p:pic>
      <p:pic>
        <p:nvPicPr>
          <p:cNvPr id="5" name="seasurfaceheightanomolies_2003-2008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" y="1524000"/>
            <a:ext cx="5410200" cy="4057650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4876800" y="4572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2003-2008</a:t>
            </a:r>
          </a:p>
          <a:p>
            <a:endParaRPr lang="en-US" sz="900" i="1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109231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WCRP was established in 1980 under the joint sponsorship of the International </a:t>
            </a:r>
            <a:r>
              <a:rPr lang="en-US" b="1" dirty="0"/>
              <a:t>Council for </a:t>
            </a:r>
            <a:r>
              <a:rPr lang="en-US" b="1" dirty="0" smtClean="0"/>
              <a:t>Science </a:t>
            </a:r>
            <a:r>
              <a:rPr lang="en-US" dirty="0" smtClean="0"/>
              <a:t>(ICSU) and the </a:t>
            </a:r>
            <a:r>
              <a:rPr lang="en-US" b="1" dirty="0" smtClean="0"/>
              <a:t>World Meteorological Organization </a:t>
            </a:r>
            <a:r>
              <a:rPr lang="en-US" dirty="0" smtClean="0"/>
              <a:t>(WMO). In 1993, The </a:t>
            </a:r>
            <a:r>
              <a:rPr lang="en-US" b="1" dirty="0" smtClean="0"/>
              <a:t>Intergovernmental Oceanographic Commission </a:t>
            </a:r>
            <a:r>
              <a:rPr lang="en-US" dirty="0" smtClean="0"/>
              <a:t>(IOC) of UNESCO became a sponsor as well.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447800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History of WCRP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/>
          <p:cNvSpPr/>
          <p:nvPr/>
        </p:nvSpPr>
        <p:spPr>
          <a:xfrm>
            <a:off x="0" y="6119267"/>
            <a:ext cx="91440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152400" y="62594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95400" y="163739"/>
            <a:ext cx="7848600" cy="762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WEATHER and CLIMATE EXTREMES </a:t>
            </a:r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46960" y="1411624"/>
            <a:ext cx="6176171" cy="4238757"/>
            <a:chOff x="1466648" y="1933471"/>
            <a:chExt cx="6069127" cy="4742046"/>
          </a:xfrm>
        </p:grpSpPr>
        <p:sp>
          <p:nvSpPr>
            <p:cNvPr id="31" name="Pentagon 30"/>
            <p:cNvSpPr/>
            <p:nvPr/>
          </p:nvSpPr>
          <p:spPr>
            <a:xfrm>
              <a:off x="1596184" y="4152095"/>
              <a:ext cx="1329491" cy="286351"/>
            </a:xfrm>
            <a:prstGeom prst="homePlat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8397" y="2068466"/>
              <a:ext cx="2667000" cy="20002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86960" y="2068466"/>
              <a:ext cx="2666198" cy="200025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0402" y="4572060"/>
              <a:ext cx="2664995" cy="198739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0568" y="4559200"/>
              <a:ext cx="2658983" cy="20002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453488" y="3591827"/>
              <a:ext cx="2743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>
                      <a:lumMod val="95000"/>
                    </a:schemeClr>
                  </a:solidFill>
                </a:rPr>
                <a:t>HEAT WAVES </a:t>
              </a:r>
              <a:endParaRPr lang="en-US" sz="20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46722" y="3592629"/>
              <a:ext cx="3200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>
                      <a:lumMod val="95000"/>
                    </a:schemeClr>
                  </a:solidFill>
                </a:rPr>
                <a:t>HEAVY RAIN</a:t>
              </a:r>
              <a:endParaRPr lang="en-US" sz="20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46722" y="6159340"/>
              <a:ext cx="2743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>
                      <a:lumMod val="95000"/>
                    </a:schemeClr>
                  </a:solidFill>
                </a:rPr>
                <a:t>DROUGHTS</a:t>
              </a:r>
              <a:endParaRPr lang="en-US" sz="20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57296" y="6159340"/>
              <a:ext cx="2743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>
                      <a:lumMod val="95000"/>
                    </a:schemeClr>
                  </a:solidFill>
                </a:rPr>
                <a:t>STORMS</a:t>
              </a:r>
              <a:endParaRPr lang="en-US" sz="20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61300" y="4110418"/>
              <a:ext cx="1358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95000"/>
                    </a:schemeClr>
                  </a:solidFill>
                </a:rPr>
                <a:t>document</a:t>
              </a:r>
              <a:endParaRPr lang="en-US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3" name="Pentagon 32"/>
            <p:cNvSpPr/>
            <p:nvPr/>
          </p:nvSpPr>
          <p:spPr>
            <a:xfrm>
              <a:off x="2962180" y="4161319"/>
              <a:ext cx="1427742" cy="286351"/>
            </a:xfrm>
            <a:prstGeom prst="homePlat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Pentagon 33"/>
            <p:cNvSpPr/>
            <p:nvPr/>
          </p:nvSpPr>
          <p:spPr>
            <a:xfrm>
              <a:off x="4457296" y="4170543"/>
              <a:ext cx="1294600" cy="286351"/>
            </a:xfrm>
            <a:prstGeom prst="homePlat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Pentagon 34"/>
            <p:cNvSpPr/>
            <p:nvPr/>
          </p:nvSpPr>
          <p:spPr>
            <a:xfrm>
              <a:off x="5791200" y="4161319"/>
              <a:ext cx="1296202" cy="286351"/>
            </a:xfrm>
            <a:prstGeom prst="homePlat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25675" y="4110604"/>
              <a:ext cx="1677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</a:rPr>
                <a:t>u</a:t>
              </a:r>
              <a:r>
                <a:rPr lang="en-US" b="1" dirty="0" smtClean="0">
                  <a:solidFill>
                    <a:schemeClr val="bg1">
                      <a:lumMod val="95000"/>
                    </a:schemeClr>
                  </a:solidFill>
                </a:rPr>
                <a:t>nderstand</a:t>
              </a:r>
              <a:endParaRPr lang="en-US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457296" y="4129053"/>
              <a:ext cx="1677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</a:rPr>
                <a:t>a</a:t>
              </a:r>
              <a:r>
                <a:rPr lang="en-US" b="1" dirty="0" smtClean="0">
                  <a:solidFill>
                    <a:schemeClr val="bg1">
                      <a:lumMod val="95000"/>
                    </a:schemeClr>
                  </a:solidFill>
                </a:rPr>
                <a:t>ttribute </a:t>
              </a:r>
              <a:endParaRPr lang="en-US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858174" y="4110418"/>
              <a:ext cx="1677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</a:rPr>
                <a:t>s</a:t>
              </a:r>
              <a:r>
                <a:rPr lang="en-US" b="1" dirty="0" smtClean="0">
                  <a:solidFill>
                    <a:schemeClr val="bg1">
                      <a:lumMod val="95000"/>
                    </a:schemeClr>
                  </a:solidFill>
                </a:rPr>
                <a:t>imulate </a:t>
              </a:r>
              <a:endParaRPr lang="en-US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466648" y="1933471"/>
              <a:ext cx="5733848" cy="47420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6553200" y="1411624"/>
            <a:ext cx="2362200" cy="198315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591300" y="3642359"/>
            <a:ext cx="2362200" cy="190427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612957" y="1488519"/>
            <a:ext cx="237864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Are changes in the frequency and intensity </a:t>
            </a:r>
            <a:r>
              <a:rPr lang="en-US" sz="1600" dirty="0" smtClean="0"/>
              <a:t>of extremes </a:t>
            </a:r>
            <a:r>
              <a:rPr lang="en-US" sz="1600" dirty="0"/>
              <a:t>predictable at seasonal to decadal </a:t>
            </a:r>
          </a:p>
          <a:p>
            <a:r>
              <a:rPr lang="en-US" sz="1600" dirty="0"/>
              <a:t>s</a:t>
            </a:r>
            <a:r>
              <a:rPr lang="en-US" sz="1600" dirty="0" smtClean="0"/>
              <a:t>cale? And how </a:t>
            </a:r>
            <a:r>
              <a:rPr lang="en-US" sz="1600" dirty="0"/>
              <a:t>can society best use such </a:t>
            </a:r>
          </a:p>
          <a:p>
            <a:r>
              <a:rPr lang="en-US" sz="1600" dirty="0"/>
              <a:t>forecasts? </a:t>
            </a:r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647703" y="3698319"/>
            <a:ext cx="242009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What do </a:t>
            </a:r>
            <a:r>
              <a:rPr lang="en-US" sz="1600" dirty="0"/>
              <a:t>we </a:t>
            </a:r>
            <a:r>
              <a:rPr lang="en-US" sz="1600" dirty="0" smtClean="0"/>
              <a:t>understand about the interactions </a:t>
            </a:r>
            <a:r>
              <a:rPr lang="en-US" sz="1600" dirty="0"/>
              <a:t>between </a:t>
            </a:r>
            <a:r>
              <a:rPr lang="en-US" sz="1600" dirty="0" smtClean="0"/>
              <a:t>large-scale </a:t>
            </a:r>
            <a:r>
              <a:rPr lang="en-US" sz="1600" dirty="0"/>
              <a:t>drivers and </a:t>
            </a:r>
            <a:r>
              <a:rPr lang="en-US" sz="1600" dirty="0" smtClean="0"/>
              <a:t>regional-scale land-surface feedbacks that affect extremes?</a:t>
            </a:r>
            <a:endParaRPr lang="en-US" sz="1600" dirty="0"/>
          </a:p>
          <a:p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32" y="152400"/>
            <a:ext cx="826212" cy="8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51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2400" y="62594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71600" y="-167050"/>
            <a:ext cx="7772400" cy="1470025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CLOUDS, CIRCULATION and CLIMATE SENSITIVITY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53200" y="2000852"/>
            <a:ext cx="2362200" cy="142814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05199" y="2139490"/>
            <a:ext cx="2133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How will clouds and circulation respond to global warming or other </a:t>
            </a:r>
            <a:r>
              <a:rPr lang="en-US" sz="1600" dirty="0" err="1">
                <a:latin typeface="Arial"/>
                <a:cs typeface="Arial"/>
              </a:rPr>
              <a:t>forcings</a:t>
            </a:r>
            <a:r>
              <a:rPr lang="en-US" sz="1600" dirty="0">
                <a:latin typeface="Arial"/>
                <a:cs typeface="Arial"/>
              </a:rPr>
              <a:t>?</a:t>
            </a:r>
          </a:p>
          <a:p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553200" y="3849304"/>
            <a:ext cx="2362200" cy="142814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05199" y="4024769"/>
            <a:ext cx="198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How do clouds couple to circulations in the present climate?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32" y="152400"/>
            <a:ext cx="826212" cy="840287"/>
          </a:xfrm>
          <a:prstGeom prst="rect">
            <a:avLst/>
          </a:prstGeom>
        </p:spPr>
      </p:pic>
      <p:pic>
        <p:nvPicPr>
          <p:cNvPr id="2" name="3441_AIRS_Global_Carbon_Winds-540-MASTER_hig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1981200"/>
            <a:ext cx="6019800" cy="338613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28600" y="5410200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i="1" dirty="0">
                <a:solidFill>
                  <a:schemeClr val="tx1"/>
                </a:solidFill>
              </a:rPr>
              <a:t>Wind </a:t>
            </a:r>
            <a:r>
              <a:rPr lang="nl-NL" sz="1000" i="1" dirty="0" err="1">
                <a:solidFill>
                  <a:schemeClr val="tx1"/>
                </a:solidFill>
              </a:rPr>
              <a:t>vectors</a:t>
            </a:r>
            <a:r>
              <a:rPr lang="nl-NL" sz="1000" i="1" dirty="0">
                <a:solidFill>
                  <a:schemeClr val="tx1"/>
                </a:solidFill>
              </a:rPr>
              <a:t> </a:t>
            </a:r>
            <a:r>
              <a:rPr lang="nl-NL" sz="1000" i="1" dirty="0" err="1">
                <a:solidFill>
                  <a:schemeClr val="tx1"/>
                </a:solidFill>
              </a:rPr>
              <a:t>and</a:t>
            </a:r>
            <a:r>
              <a:rPr lang="nl-NL" sz="1000" i="1" dirty="0">
                <a:solidFill>
                  <a:schemeClr val="tx1"/>
                </a:solidFill>
              </a:rPr>
              <a:t> </a:t>
            </a:r>
            <a:r>
              <a:rPr lang="nl-NL" sz="1000" i="1" dirty="0" err="1">
                <a:solidFill>
                  <a:schemeClr val="tx1"/>
                </a:solidFill>
              </a:rPr>
              <a:t>monthly</a:t>
            </a:r>
            <a:r>
              <a:rPr lang="nl-NL" sz="1000" i="1" dirty="0">
                <a:solidFill>
                  <a:schemeClr val="tx1"/>
                </a:solidFill>
              </a:rPr>
              <a:t> </a:t>
            </a:r>
            <a:r>
              <a:rPr lang="nl-NL" sz="1000" i="1" dirty="0" err="1">
                <a:solidFill>
                  <a:schemeClr val="tx1"/>
                </a:solidFill>
              </a:rPr>
              <a:t>average</a:t>
            </a:r>
            <a:r>
              <a:rPr lang="nl-NL" sz="1000" i="1" dirty="0">
                <a:solidFill>
                  <a:schemeClr val="tx1"/>
                </a:solidFill>
              </a:rPr>
              <a:t> CO2 </a:t>
            </a:r>
            <a:r>
              <a:rPr lang="nl-NL" sz="1000" i="1" dirty="0" err="1">
                <a:solidFill>
                  <a:schemeClr val="tx1"/>
                </a:solidFill>
              </a:rPr>
              <a:t>concentrations</a:t>
            </a:r>
            <a:r>
              <a:rPr lang="nl-NL" sz="1000" i="1" dirty="0">
                <a:solidFill>
                  <a:schemeClr val="tx1"/>
                </a:solidFill>
              </a:rPr>
              <a:t> in 2003. High CO2 </a:t>
            </a:r>
            <a:r>
              <a:rPr lang="nl-NL" sz="1000" i="1" dirty="0" err="1">
                <a:solidFill>
                  <a:schemeClr val="tx1"/>
                </a:solidFill>
              </a:rPr>
              <a:t>concentrations</a:t>
            </a:r>
            <a:r>
              <a:rPr lang="nl-NL" sz="1000" i="1" dirty="0">
                <a:solidFill>
                  <a:schemeClr val="tx1"/>
                </a:solidFill>
              </a:rPr>
              <a:t> of ~385 </a:t>
            </a:r>
            <a:r>
              <a:rPr lang="nl-NL" sz="1000" i="1" dirty="0" err="1">
                <a:solidFill>
                  <a:schemeClr val="tx1"/>
                </a:solidFill>
              </a:rPr>
              <a:t>ppm</a:t>
            </a:r>
            <a:r>
              <a:rPr lang="nl-NL" sz="1000" i="1" dirty="0">
                <a:solidFill>
                  <a:schemeClr val="tx1"/>
                </a:solidFill>
              </a:rPr>
              <a:t> are in red, low CO2, </a:t>
            </a:r>
            <a:r>
              <a:rPr lang="nl-NL" sz="1000" i="1" dirty="0" err="1">
                <a:solidFill>
                  <a:schemeClr val="tx1"/>
                </a:solidFill>
              </a:rPr>
              <a:t>about</a:t>
            </a:r>
            <a:r>
              <a:rPr lang="nl-NL" sz="1000" i="1" dirty="0">
                <a:solidFill>
                  <a:schemeClr val="tx1"/>
                </a:solidFill>
              </a:rPr>
              <a:t> ~360 </a:t>
            </a:r>
            <a:r>
              <a:rPr lang="nl-NL" sz="1000" i="1" dirty="0" err="1">
                <a:solidFill>
                  <a:schemeClr val="tx1"/>
                </a:solidFill>
              </a:rPr>
              <a:t>ppm</a:t>
            </a:r>
            <a:r>
              <a:rPr lang="nl-NL" sz="1000" i="1" dirty="0">
                <a:solidFill>
                  <a:schemeClr val="tx1"/>
                </a:solidFill>
              </a:rPr>
              <a:t>, is blue</a:t>
            </a:r>
            <a:r>
              <a:rPr lang="nl-NL" sz="1000" i="1" dirty="0" smtClean="0">
                <a:solidFill>
                  <a:schemeClr val="tx1"/>
                </a:solidFill>
              </a:rPr>
              <a:t>. NASA </a:t>
            </a:r>
            <a:r>
              <a:rPr lang="nl-NL" sz="1000" i="1" dirty="0" err="1" smtClean="0">
                <a:solidFill>
                  <a:schemeClr val="tx1"/>
                </a:solidFill>
              </a:rPr>
              <a:t>Visualization</a:t>
            </a:r>
            <a:r>
              <a:rPr lang="nl-NL" sz="1000" i="1" dirty="0" smtClean="0">
                <a:solidFill>
                  <a:schemeClr val="tx1"/>
                </a:solidFill>
              </a:rPr>
              <a:t> Lab</a:t>
            </a:r>
            <a:endParaRPr lang="nl-NL" sz="1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9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0" y="-20489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52400"/>
            <a:ext cx="9144000" cy="612775"/>
          </a:xfrm>
        </p:spPr>
        <p:txBody>
          <a:bodyPr/>
          <a:lstStyle/>
          <a:p>
            <a:r>
              <a:rPr lang="nl-NL" sz="3600" dirty="0" smtClean="0">
                <a:solidFill>
                  <a:schemeClr val="bg1"/>
                </a:solidFill>
              </a:rPr>
              <a:t>NEAR-TERM CLIMATE PREDICTION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371600"/>
            <a:ext cx="777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To improve the quality of initialized decadal climate information and prediction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To collect, collate, and synthesize the prediction output and tailor information to form the basis of a service that addresses stakeholders’ needs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To develop processes to assess and communicate the degree of confidence and uncertainty in the predictions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8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0" y="-20489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52400"/>
            <a:ext cx="9144000" cy="612775"/>
          </a:xfrm>
        </p:spPr>
        <p:txBody>
          <a:bodyPr/>
          <a:lstStyle/>
          <a:p>
            <a:r>
              <a:rPr lang="nl-NL" sz="3600" dirty="0" smtClean="0">
                <a:solidFill>
                  <a:schemeClr val="bg1"/>
                </a:solidFill>
              </a:rPr>
              <a:t>CARBON </a:t>
            </a:r>
            <a:r>
              <a:rPr lang="nl-NL" sz="3600" dirty="0" err="1" smtClean="0">
                <a:solidFill>
                  <a:schemeClr val="bg1"/>
                </a:solidFill>
              </a:rPr>
              <a:t>and</a:t>
            </a:r>
            <a:r>
              <a:rPr lang="nl-NL" sz="3600" dirty="0" smtClean="0">
                <a:solidFill>
                  <a:schemeClr val="bg1"/>
                </a:solidFill>
              </a:rPr>
              <a:t> CLIMATE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1" y="1295400"/>
            <a:ext cx="76200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What biological and </a:t>
            </a:r>
            <a:r>
              <a:rPr lang="en-US" sz="2400" dirty="0" err="1" smtClean="0">
                <a:solidFill>
                  <a:schemeClr val="tx1"/>
                </a:solidFill>
              </a:rPr>
              <a:t>abiological</a:t>
            </a:r>
            <a:r>
              <a:rPr lang="en-US" sz="2400" dirty="0" smtClean="0">
                <a:solidFill>
                  <a:schemeClr val="tx1"/>
                </a:solidFill>
              </a:rPr>
              <a:t> processes drive and control land and ocean carbon uptake? 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Can and will carbon feedbacks amplify climate changes during the 21</a:t>
            </a:r>
            <a:r>
              <a:rPr lang="en-US" sz="2400" baseline="30000" dirty="0" smtClean="0">
                <a:solidFill>
                  <a:schemeClr val="tx1"/>
                </a:solidFill>
              </a:rPr>
              <a:t>st</a:t>
            </a:r>
            <a:r>
              <a:rPr lang="en-US" sz="2400" dirty="0" smtClean="0">
                <a:solidFill>
                  <a:schemeClr val="tx1"/>
                </a:solidFill>
              </a:rPr>
              <a:t> century?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How will highly vulnerable land and ocean carbon reservoirs respond to a warming climate, to climate extremes and to abrupt changes?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algn="r"/>
            <a:r>
              <a:rPr lang="en-US" sz="2400" i="1" dirty="0" smtClean="0">
                <a:solidFill>
                  <a:schemeClr val="tx1"/>
                </a:solidFill>
              </a:rPr>
              <a:t>Where does the carbon go?</a:t>
            </a:r>
            <a:endParaRPr lang="en-US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7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0" y="152400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" y="-277458"/>
            <a:ext cx="8915400" cy="1470025"/>
          </a:xfrm>
        </p:spPr>
        <p:txBody>
          <a:bodyPr/>
          <a:lstStyle/>
          <a:p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The Seven Grand Challenges of WCRP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pic>
        <p:nvPicPr>
          <p:cNvPr id="63" name="system background reverse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4005644"/>
            <a:ext cx="8572500" cy="41639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" name="Group 93"/>
          <p:cNvGrpSpPr/>
          <p:nvPr/>
        </p:nvGrpSpPr>
        <p:grpSpPr>
          <a:xfrm>
            <a:off x="463102" y="3265378"/>
            <a:ext cx="7893817" cy="564258"/>
            <a:chOff x="-53445" y="-39299"/>
            <a:chExt cx="11226759" cy="802497"/>
          </a:xfrm>
        </p:grpSpPr>
        <p:sp>
          <p:nvSpPr>
            <p:cNvPr id="65" name="Shape 89"/>
            <p:cNvSpPr/>
            <p:nvPr/>
          </p:nvSpPr>
          <p:spPr>
            <a:xfrm>
              <a:off x="-53445" y="-39298"/>
              <a:ext cx="1495566" cy="802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53585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 dirty="0">
                  <a:latin typeface="Tahoma"/>
                  <a:cs typeface="Tahoma"/>
                </a:rPr>
                <a:t>Week</a:t>
              </a:r>
            </a:p>
          </p:txBody>
        </p:sp>
        <p:sp>
          <p:nvSpPr>
            <p:cNvPr id="66" name="Shape 90"/>
            <p:cNvSpPr/>
            <p:nvPr/>
          </p:nvSpPr>
          <p:spPr>
            <a:xfrm>
              <a:off x="9147885" y="-39298"/>
              <a:ext cx="2025429" cy="802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164F86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 dirty="0">
                  <a:latin typeface="Tahoma"/>
                  <a:cs typeface="Tahoma"/>
                </a:rPr>
                <a:t>Century</a:t>
              </a:r>
            </a:p>
          </p:txBody>
        </p:sp>
        <p:sp>
          <p:nvSpPr>
            <p:cNvPr id="67" name="Shape 91"/>
            <p:cNvSpPr/>
            <p:nvPr/>
          </p:nvSpPr>
          <p:spPr>
            <a:xfrm>
              <a:off x="5892732" y="-39299"/>
              <a:ext cx="2152058" cy="802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3B1F4E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 dirty="0">
                  <a:latin typeface="Tahoma"/>
                  <a:cs typeface="Tahoma"/>
                </a:rPr>
                <a:t>Decade</a:t>
              </a:r>
            </a:p>
          </p:txBody>
        </p:sp>
        <p:sp>
          <p:nvSpPr>
            <p:cNvPr id="68" name="Shape 92"/>
            <p:cNvSpPr/>
            <p:nvPr/>
          </p:nvSpPr>
          <p:spPr>
            <a:xfrm>
              <a:off x="2509990" y="-39298"/>
              <a:ext cx="1873412" cy="802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882B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 dirty="0">
                  <a:latin typeface="Tahoma"/>
                  <a:cs typeface="Tahoma"/>
                </a:rPr>
                <a:t>Season</a:t>
              </a:r>
            </a:p>
          </p:txBody>
        </p:sp>
      </p:grpSp>
      <p:grpSp>
        <p:nvGrpSpPr>
          <p:cNvPr id="69" name="Group 99"/>
          <p:cNvGrpSpPr/>
          <p:nvPr/>
        </p:nvGrpSpPr>
        <p:grpSpPr>
          <a:xfrm>
            <a:off x="389155" y="3796668"/>
            <a:ext cx="8210377" cy="1"/>
            <a:chOff x="103150" y="0"/>
            <a:chExt cx="11676979" cy="0"/>
          </a:xfrm>
        </p:grpSpPr>
        <p:sp>
          <p:nvSpPr>
            <p:cNvPr id="70" name="Shape 95"/>
            <p:cNvSpPr/>
            <p:nvPr/>
          </p:nvSpPr>
          <p:spPr>
            <a:xfrm flipH="1" flipV="1">
              <a:off x="103150" y="0"/>
              <a:ext cx="1986538" cy="1"/>
            </a:xfrm>
            <a:prstGeom prst="line">
              <a:avLst/>
            </a:prstGeom>
            <a:noFill/>
            <a:ln w="76200" cap="flat">
              <a:solidFill>
                <a:srgbClr val="5E5E5E"/>
              </a:solidFill>
              <a:prstDash val="solid"/>
              <a:miter lim="400000"/>
              <a:tailEnd type="diamond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Tahoma"/>
                <a:cs typeface="Tahoma"/>
              </a:endParaRPr>
            </a:p>
          </p:txBody>
        </p:sp>
        <p:sp>
          <p:nvSpPr>
            <p:cNvPr id="71" name="Shape 96"/>
            <p:cNvSpPr/>
            <p:nvPr/>
          </p:nvSpPr>
          <p:spPr>
            <a:xfrm>
              <a:off x="2090118" y="0"/>
              <a:ext cx="3263470" cy="1"/>
            </a:xfrm>
            <a:prstGeom prst="line">
              <a:avLst/>
            </a:prstGeom>
            <a:noFill/>
            <a:ln w="76200" cap="flat">
              <a:solidFill>
                <a:srgbClr val="00905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Tahoma"/>
                <a:cs typeface="Tahoma"/>
              </a:endParaRPr>
            </a:p>
          </p:txBody>
        </p:sp>
        <p:sp>
          <p:nvSpPr>
            <p:cNvPr id="72" name="Shape 97"/>
            <p:cNvSpPr/>
            <p:nvPr/>
          </p:nvSpPr>
          <p:spPr>
            <a:xfrm>
              <a:off x="5340887" y="0"/>
              <a:ext cx="3733801" cy="1"/>
            </a:xfrm>
            <a:prstGeom prst="line">
              <a:avLst/>
            </a:prstGeom>
            <a:noFill/>
            <a:ln w="76200" cap="flat">
              <a:solidFill>
                <a:srgbClr val="5F327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Tahoma"/>
                <a:cs typeface="Tahoma"/>
              </a:endParaRPr>
            </a:p>
          </p:txBody>
        </p:sp>
        <p:sp>
          <p:nvSpPr>
            <p:cNvPr id="73" name="Shape 98"/>
            <p:cNvSpPr/>
            <p:nvPr/>
          </p:nvSpPr>
          <p:spPr>
            <a:xfrm>
              <a:off x="9074687" y="0"/>
              <a:ext cx="2705443" cy="1"/>
            </a:xfrm>
            <a:prstGeom prst="line">
              <a:avLst/>
            </a:prstGeom>
            <a:noFill/>
            <a:ln w="76200" cap="flat">
              <a:solidFill>
                <a:srgbClr val="0096F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Tahoma"/>
                <a:cs typeface="Tahoma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219200"/>
            <a:ext cx="6198710" cy="1250462"/>
          </a:xfrm>
          <a:prstGeom prst="rect">
            <a:avLst/>
          </a:prstGeom>
        </p:spPr>
      </p:pic>
      <p:sp>
        <p:nvSpPr>
          <p:cNvPr id="3" name="Hexagon 2"/>
          <p:cNvSpPr/>
          <p:nvPr/>
        </p:nvSpPr>
        <p:spPr>
          <a:xfrm>
            <a:off x="6400800" y="1219200"/>
            <a:ext cx="1371600" cy="1143000"/>
          </a:xfrm>
          <a:prstGeom prst="hexagon">
            <a:avLst/>
          </a:prstGeom>
          <a:gradFill flip="none" rotWithShape="1">
            <a:gsLst>
              <a:gs pos="100000">
                <a:schemeClr val="bg1">
                  <a:lumMod val="65000"/>
                </a:schemeClr>
              </a:gs>
              <a:gs pos="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38100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7696200" y="1219200"/>
            <a:ext cx="1295400" cy="1143000"/>
          </a:xfrm>
          <a:prstGeom prst="hexagon">
            <a:avLst/>
          </a:prstGeom>
          <a:gradFill flip="none" rotWithShape="1">
            <a:gsLst>
              <a:gs pos="100000">
                <a:schemeClr val="bg1">
                  <a:lumMod val="65000"/>
                </a:schemeClr>
              </a:gs>
              <a:gs pos="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38100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77000" y="1447800"/>
            <a:ext cx="1265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Decadal</a:t>
            </a:r>
          </a:p>
          <a:p>
            <a:r>
              <a:rPr lang="en-US" i="1" dirty="0" smtClean="0">
                <a:solidFill>
                  <a:srgbClr val="000000"/>
                </a:solidFill>
              </a:rPr>
              <a:t>Prediction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1398" y="1295400"/>
            <a:ext cx="1021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00"/>
                </a:solidFill>
              </a:rPr>
              <a:t>Carbon 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and 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Climate</a:t>
            </a:r>
            <a:endParaRPr lang="en-U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6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52400" y="62594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12775"/>
          </a:xfrm>
        </p:spPr>
        <p:txBody>
          <a:bodyPr/>
          <a:lstStyle/>
          <a:p>
            <a:r>
              <a:rPr lang="nl-NL" sz="3600" dirty="0" smtClean="0">
                <a:solidFill>
                  <a:schemeClr val="bg1"/>
                </a:solidFill>
              </a:rPr>
              <a:t>Post COP-21 </a:t>
            </a:r>
            <a:r>
              <a:rPr lang="nl-NL" sz="3600" dirty="0" err="1" smtClean="0">
                <a:solidFill>
                  <a:schemeClr val="bg1"/>
                </a:solidFill>
              </a:rPr>
              <a:t>Science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990600"/>
            <a:ext cx="7696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COP-21: A major political achievement, based in large part on the knowledge provided by the scientific community.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A major success for </a:t>
            </a:r>
            <a:r>
              <a:rPr lang="en-US" sz="2000" i="1" dirty="0" smtClean="0">
                <a:solidFill>
                  <a:schemeClr val="tx1"/>
                </a:solidFill>
              </a:rPr>
              <a:t>our</a:t>
            </a:r>
            <a:r>
              <a:rPr lang="en-US" sz="2000" dirty="0" smtClean="0">
                <a:solidFill>
                  <a:schemeClr val="tx1"/>
                </a:solidFill>
              </a:rPr>
              <a:t> scientific community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After decades of active investigations (e.g., WCRP) and the efforts to communicate the findings (e.g., IPCC):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</a:rPr>
              <a:t>The science is now </a:t>
            </a:r>
            <a:r>
              <a:rPr lang="en-US" sz="2000" i="1" dirty="0" smtClean="0">
                <a:solidFill>
                  <a:schemeClr val="tx1"/>
                </a:solidFill>
              </a:rPr>
              <a:t>widely accepted</a:t>
            </a:r>
            <a:r>
              <a:rPr lang="en-US" sz="2000" dirty="0" smtClean="0">
                <a:solidFill>
                  <a:schemeClr val="tx1"/>
                </a:solidFill>
              </a:rPr>
              <a:t>: All key nations accept the concept of human-induced climate change, even if some large uncertainties remain.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</a:rPr>
              <a:t>The focus of the research must </a:t>
            </a:r>
            <a:r>
              <a:rPr lang="en-US" sz="2000" i="1" dirty="0" smtClean="0">
                <a:solidFill>
                  <a:schemeClr val="tx1"/>
                </a:solidFill>
              </a:rPr>
              <a:t>evolve</a:t>
            </a:r>
            <a:r>
              <a:rPr lang="en-US" sz="2000" dirty="0" smtClean="0">
                <a:solidFill>
                  <a:schemeClr val="tx1"/>
                </a:solidFill>
              </a:rPr>
              <a:t> from “making the case” for “greenhouse warming” to the development and dissemination of regional information needed to minimize risks and to build resilience.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47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0" y="30056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12775"/>
          </a:xfrm>
        </p:spPr>
        <p:txBody>
          <a:bodyPr/>
          <a:lstStyle/>
          <a:p>
            <a:r>
              <a:rPr lang="nl-NL" sz="3600" dirty="0" smtClean="0">
                <a:solidFill>
                  <a:schemeClr val="bg1"/>
                </a:solidFill>
              </a:rPr>
              <a:t>A Shift in the Research </a:t>
            </a:r>
            <a:r>
              <a:rPr lang="nl-NL" sz="3600" dirty="0" err="1" smtClean="0">
                <a:solidFill>
                  <a:schemeClr val="bg1"/>
                </a:solidFill>
              </a:rPr>
              <a:t>Emphasis</a:t>
            </a:r>
            <a:r>
              <a:rPr lang="nl-NL" sz="3600" dirty="0" smtClean="0">
                <a:solidFill>
                  <a:schemeClr val="bg1"/>
                </a:solidFill>
              </a:rPr>
              <a:t> 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066800"/>
            <a:ext cx="83058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immediate challenge for political and economic leaders is to create the conditions for the sustainable development of the planet (UN Sustainable </a:t>
            </a: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evelopment Goals)</a:t>
            </a:r>
          </a:p>
          <a:p>
            <a:endParaRPr lang="en-US" sz="800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Goal 13: “</a:t>
            </a:r>
            <a:r>
              <a:rPr lang="en-US" i="1" dirty="0" smtClean="0">
                <a:solidFill>
                  <a:srgbClr val="000000"/>
                </a:solidFill>
              </a:rPr>
              <a:t>Take urgent action to combat climate change and its impacts</a:t>
            </a:r>
            <a:r>
              <a:rPr lang="en-US" dirty="0" smtClean="0">
                <a:solidFill>
                  <a:srgbClr val="000000"/>
                </a:solidFill>
              </a:rPr>
              <a:t>”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Ensuring sustainable development requires that we understand the processes that govern the multi-scale variability and changes associated with the dynamical Earth system.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It also requires the development of a “smart” end-to-end information system based on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 strong fundamental research component (basic research, high resolution ocean-land-atmosphere observation system, advanced Earth System models with regional predicting capability, process studies)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 translation system that integrates knowledge from different disciplines, addresses questions from different actors and supports boundary organizations (climate services, GFCS, IPCC, Future Earth, etc.).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15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 sz="3200" dirty="0" smtClean="0"/>
              <a:t>Towards a Smart End-to-End </a:t>
            </a:r>
            <a:br>
              <a:rPr lang="en-US" sz="3200" dirty="0" smtClean="0"/>
            </a:br>
            <a:r>
              <a:rPr lang="en-US" sz="3200" dirty="0" smtClean="0"/>
              <a:t>Climate Information System</a:t>
            </a:r>
            <a:endParaRPr lang="en-US" sz="3200" dirty="0"/>
          </a:p>
        </p:txBody>
      </p:sp>
      <p:pic>
        <p:nvPicPr>
          <p:cNvPr id="5" name="Picture 4" descr="ClimSrvArrow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" y="1219200"/>
            <a:ext cx="9058166" cy="5462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29762"/>
            <a:ext cx="131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K. </a:t>
            </a:r>
            <a:r>
              <a:rPr lang="en-US" sz="1600" dirty="0" err="1" smtClean="0">
                <a:solidFill>
                  <a:schemeClr val="tx1"/>
                </a:solidFill>
              </a:rPr>
              <a:t>Trenberth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6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0" y="30056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12775"/>
          </a:xfrm>
        </p:spPr>
        <p:txBody>
          <a:bodyPr/>
          <a:lstStyle/>
          <a:p>
            <a:r>
              <a:rPr lang="nl-NL" sz="2400" dirty="0" smtClean="0">
                <a:solidFill>
                  <a:schemeClr val="bg1"/>
                </a:solidFill>
              </a:rPr>
              <a:t>A Shift in the Research </a:t>
            </a:r>
            <a:r>
              <a:rPr lang="nl-NL" sz="2400" dirty="0" err="1" smtClean="0">
                <a:solidFill>
                  <a:schemeClr val="bg1"/>
                </a:solidFill>
              </a:rPr>
              <a:t>Emphasis</a:t>
            </a:r>
            <a:r>
              <a:rPr lang="nl-NL" sz="2400" dirty="0" smtClean="0">
                <a:solidFill>
                  <a:schemeClr val="bg1"/>
                </a:solidFill>
              </a:rPr>
              <a:t> </a:t>
            </a:r>
            <a:br>
              <a:rPr lang="nl-NL" sz="2400" dirty="0" smtClean="0">
                <a:solidFill>
                  <a:schemeClr val="bg1"/>
                </a:solidFill>
              </a:rPr>
            </a:br>
            <a:r>
              <a:rPr lang="nl-NL" sz="2400" dirty="0" err="1" smtClean="0">
                <a:solidFill>
                  <a:schemeClr val="bg1"/>
                </a:solidFill>
              </a:rPr>
              <a:t>and</a:t>
            </a:r>
            <a:r>
              <a:rPr lang="nl-NL" sz="2400" dirty="0" smtClean="0">
                <a:solidFill>
                  <a:schemeClr val="bg1"/>
                </a:solidFill>
              </a:rPr>
              <a:t> in the Message </a:t>
            </a:r>
            <a:r>
              <a:rPr lang="nl-NL" sz="2400" dirty="0" err="1" smtClean="0">
                <a:solidFill>
                  <a:schemeClr val="bg1"/>
                </a:solidFill>
              </a:rPr>
              <a:t>to</a:t>
            </a:r>
            <a:r>
              <a:rPr lang="nl-NL" sz="2400" dirty="0" smtClean="0">
                <a:solidFill>
                  <a:schemeClr val="bg1"/>
                </a:solidFill>
              </a:rPr>
              <a:t> Society </a:t>
            </a: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914400"/>
            <a:ext cx="83058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We need therefore to recalibrate the message that we are giving to the outside world.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Time is mature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to start develop a new perspective for WCRP that responds to the societal challenges of the next decades, and puts more emphasis on regional aspects, on natural variability, and on possible surprises.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to redefine a challenging vision for the future of the </a:t>
            </a:r>
            <a:r>
              <a:rPr lang="en-US" sz="2000" dirty="0" err="1" smtClean="0">
                <a:solidFill>
                  <a:srgbClr val="000000"/>
                </a:solidFill>
              </a:rPr>
              <a:t>Programme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This should be initiated soon and be launched at the occasion of a large WCRP Open Science Conference that will celebrate the 40</a:t>
            </a:r>
            <a:r>
              <a:rPr lang="en-US" sz="2000" baseline="30000" dirty="0" smtClean="0">
                <a:solidFill>
                  <a:srgbClr val="000000"/>
                </a:solidFill>
              </a:rPr>
              <a:t>th</a:t>
            </a:r>
            <a:r>
              <a:rPr lang="en-US" sz="2000" dirty="0" smtClean="0">
                <a:solidFill>
                  <a:srgbClr val="000000"/>
                </a:solidFill>
              </a:rPr>
              <a:t> anniversary of the </a:t>
            </a:r>
            <a:r>
              <a:rPr lang="en-US" sz="2000" dirty="0" err="1" smtClean="0">
                <a:solidFill>
                  <a:srgbClr val="000000"/>
                </a:solidFill>
              </a:rPr>
              <a:t>Programme</a:t>
            </a:r>
            <a:r>
              <a:rPr lang="en-US" sz="2000" dirty="0" smtClean="0">
                <a:solidFill>
                  <a:srgbClr val="000000"/>
                </a:solidFill>
              </a:rPr>
              <a:t> in 2020.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8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6" y="0"/>
            <a:ext cx="9147208" cy="3724977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  <a:softEdge rad="12700"/>
          </a:effectLst>
        </p:spPr>
      </p:pic>
      <p:sp>
        <p:nvSpPr>
          <p:cNvPr id="5" name="TextBox 4"/>
          <p:cNvSpPr txBox="1"/>
          <p:nvPr/>
        </p:nvSpPr>
        <p:spPr>
          <a:xfrm>
            <a:off x="-20855" y="4038599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 CLIMATE  RESEARCH  PROGRAMME </a:t>
            </a:r>
            <a:endParaRPr lang="en-US" sz="31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5626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>
                    <a:lumMod val="85000"/>
                  </a:schemeClr>
                </a:solidFill>
              </a:rPr>
              <a:t>Thank You</a:t>
            </a:r>
            <a:endParaRPr lang="en-US" sz="2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5531966"/>
            <a:ext cx="2348493" cy="113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2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51" y="0"/>
            <a:ext cx="9296400" cy="611926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01855" y="152400"/>
            <a:ext cx="8153400" cy="775606"/>
          </a:xfrm>
          <a:prstGeom prst="roundRect">
            <a:avLst/>
          </a:prstGeom>
          <a:gradFill flip="none" rotWithShape="1">
            <a:gsLst>
              <a:gs pos="0">
                <a:srgbClr val="006C69">
                  <a:alpha val="39000"/>
                </a:srgbClr>
              </a:gs>
              <a:gs pos="5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01855" y="2139608"/>
            <a:ext cx="8153400" cy="1600200"/>
          </a:xfrm>
          <a:prstGeom prst="roundRect">
            <a:avLst/>
          </a:prstGeom>
          <a:solidFill>
            <a:schemeClr val="bg1">
              <a:lumMod val="9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25371" y="-19481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WCRP’s mission….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01855" y="4053718"/>
            <a:ext cx="5715000" cy="457200"/>
          </a:xfrm>
          <a:prstGeom prst="roundRect">
            <a:avLst/>
          </a:prstGeom>
          <a:solidFill>
            <a:schemeClr val="bg1">
              <a:lumMod val="8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determine the predictability of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climate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1855" y="4663318"/>
            <a:ext cx="5715000" cy="465525"/>
          </a:xfrm>
          <a:prstGeom prst="round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 determine the effect of human activities on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climate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2065" y="2209800"/>
            <a:ext cx="78486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... is to facilitate analysis and prediction of Earth system variability and change for use in an increasing range of practical applications of direct relevance, benefit and value to society. 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two overarching objectives of the WCRP are: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315527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9186" y="0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49664" y="-277458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Role of WCRP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pic>
        <p:nvPicPr>
          <p:cNvPr id="63" name="system background reverse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4005644"/>
            <a:ext cx="8572500" cy="41639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" name="Group 93"/>
          <p:cNvGrpSpPr/>
          <p:nvPr/>
        </p:nvGrpSpPr>
        <p:grpSpPr>
          <a:xfrm>
            <a:off x="463102" y="3265378"/>
            <a:ext cx="7893817" cy="564258"/>
            <a:chOff x="-53445" y="-39299"/>
            <a:chExt cx="11226759" cy="802497"/>
          </a:xfrm>
        </p:grpSpPr>
        <p:sp>
          <p:nvSpPr>
            <p:cNvPr id="65" name="Shape 89"/>
            <p:cNvSpPr/>
            <p:nvPr/>
          </p:nvSpPr>
          <p:spPr>
            <a:xfrm>
              <a:off x="-53445" y="-39298"/>
              <a:ext cx="1495566" cy="802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53585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 dirty="0">
                  <a:latin typeface="Tahoma"/>
                  <a:cs typeface="Tahoma"/>
                </a:rPr>
                <a:t>Week</a:t>
              </a:r>
            </a:p>
          </p:txBody>
        </p:sp>
        <p:sp>
          <p:nvSpPr>
            <p:cNvPr id="66" name="Shape 90"/>
            <p:cNvSpPr/>
            <p:nvPr/>
          </p:nvSpPr>
          <p:spPr>
            <a:xfrm>
              <a:off x="9147885" y="-39298"/>
              <a:ext cx="2025429" cy="802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164F86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 dirty="0">
                  <a:latin typeface="Tahoma"/>
                  <a:cs typeface="Tahoma"/>
                </a:rPr>
                <a:t>Century</a:t>
              </a:r>
            </a:p>
          </p:txBody>
        </p:sp>
        <p:sp>
          <p:nvSpPr>
            <p:cNvPr id="67" name="Shape 91"/>
            <p:cNvSpPr/>
            <p:nvPr/>
          </p:nvSpPr>
          <p:spPr>
            <a:xfrm>
              <a:off x="5892732" y="-39299"/>
              <a:ext cx="2152058" cy="802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3B1F4E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 dirty="0">
                  <a:latin typeface="Tahoma"/>
                  <a:cs typeface="Tahoma"/>
                </a:rPr>
                <a:t>Decade</a:t>
              </a:r>
            </a:p>
          </p:txBody>
        </p:sp>
        <p:sp>
          <p:nvSpPr>
            <p:cNvPr id="68" name="Shape 92"/>
            <p:cNvSpPr/>
            <p:nvPr/>
          </p:nvSpPr>
          <p:spPr>
            <a:xfrm>
              <a:off x="2509990" y="-39298"/>
              <a:ext cx="1873412" cy="802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882B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 dirty="0">
                  <a:latin typeface="Tahoma"/>
                  <a:cs typeface="Tahoma"/>
                </a:rPr>
                <a:t>Season</a:t>
              </a:r>
            </a:p>
          </p:txBody>
        </p:sp>
      </p:grpSp>
      <p:grpSp>
        <p:nvGrpSpPr>
          <p:cNvPr id="69" name="Group 99"/>
          <p:cNvGrpSpPr/>
          <p:nvPr/>
        </p:nvGrpSpPr>
        <p:grpSpPr>
          <a:xfrm>
            <a:off x="389155" y="3796668"/>
            <a:ext cx="8210377" cy="1"/>
            <a:chOff x="103150" y="0"/>
            <a:chExt cx="11676979" cy="0"/>
          </a:xfrm>
        </p:grpSpPr>
        <p:sp>
          <p:nvSpPr>
            <p:cNvPr id="70" name="Shape 95"/>
            <p:cNvSpPr/>
            <p:nvPr/>
          </p:nvSpPr>
          <p:spPr>
            <a:xfrm flipH="1" flipV="1">
              <a:off x="103150" y="0"/>
              <a:ext cx="1986538" cy="1"/>
            </a:xfrm>
            <a:prstGeom prst="line">
              <a:avLst/>
            </a:prstGeom>
            <a:noFill/>
            <a:ln w="76200" cap="flat">
              <a:solidFill>
                <a:srgbClr val="5E5E5E"/>
              </a:solidFill>
              <a:prstDash val="solid"/>
              <a:miter lim="400000"/>
              <a:tailEnd type="diamond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Tahoma"/>
                <a:cs typeface="Tahoma"/>
              </a:endParaRPr>
            </a:p>
          </p:txBody>
        </p:sp>
        <p:sp>
          <p:nvSpPr>
            <p:cNvPr id="71" name="Shape 96"/>
            <p:cNvSpPr/>
            <p:nvPr/>
          </p:nvSpPr>
          <p:spPr>
            <a:xfrm>
              <a:off x="2090118" y="0"/>
              <a:ext cx="3263470" cy="1"/>
            </a:xfrm>
            <a:prstGeom prst="line">
              <a:avLst/>
            </a:prstGeom>
            <a:noFill/>
            <a:ln w="76200" cap="flat">
              <a:solidFill>
                <a:srgbClr val="00905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Tahoma"/>
                <a:cs typeface="Tahoma"/>
              </a:endParaRPr>
            </a:p>
          </p:txBody>
        </p:sp>
        <p:sp>
          <p:nvSpPr>
            <p:cNvPr id="72" name="Shape 97"/>
            <p:cNvSpPr/>
            <p:nvPr/>
          </p:nvSpPr>
          <p:spPr>
            <a:xfrm>
              <a:off x="5340887" y="0"/>
              <a:ext cx="3733801" cy="1"/>
            </a:xfrm>
            <a:prstGeom prst="line">
              <a:avLst/>
            </a:prstGeom>
            <a:noFill/>
            <a:ln w="76200" cap="flat">
              <a:solidFill>
                <a:srgbClr val="5F327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Tahoma"/>
                <a:cs typeface="Tahoma"/>
              </a:endParaRPr>
            </a:p>
          </p:txBody>
        </p:sp>
        <p:sp>
          <p:nvSpPr>
            <p:cNvPr id="73" name="Shape 98"/>
            <p:cNvSpPr/>
            <p:nvPr/>
          </p:nvSpPr>
          <p:spPr>
            <a:xfrm>
              <a:off x="9074687" y="0"/>
              <a:ext cx="2705443" cy="1"/>
            </a:xfrm>
            <a:prstGeom prst="line">
              <a:avLst/>
            </a:prstGeom>
            <a:noFill/>
            <a:ln w="76200" cap="flat">
              <a:solidFill>
                <a:srgbClr val="0096F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Tahoma"/>
                <a:cs typeface="Tahoma"/>
              </a:endParaRPr>
            </a:p>
          </p:txBody>
        </p:sp>
      </p:grpSp>
      <p:pic>
        <p:nvPicPr>
          <p:cNvPr id="74" name="century 8.5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142" y="870284"/>
            <a:ext cx="1417108" cy="2512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weather icon.png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94435"/>
            <a:ext cx="1609702" cy="175307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304800" y="1447800"/>
            <a:ext cx="936900" cy="369332"/>
          </a:xfrm>
          <a:prstGeom prst="rect">
            <a:avLst/>
          </a:prstGeom>
          <a:solidFill>
            <a:srgbClr val="732E9A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WWRP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29400" y="1447800"/>
            <a:ext cx="736162" cy="369332"/>
          </a:xfrm>
          <a:prstGeom prst="rect">
            <a:avLst/>
          </a:prstGeom>
          <a:solidFill>
            <a:srgbClr val="732E9A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IPCC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48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0" y="76200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49664" y="-277458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Role of WCRP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pic>
        <p:nvPicPr>
          <p:cNvPr id="63" name="system background reverse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4005644"/>
            <a:ext cx="8572500" cy="41639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" name="Group 93"/>
          <p:cNvGrpSpPr/>
          <p:nvPr/>
        </p:nvGrpSpPr>
        <p:grpSpPr>
          <a:xfrm>
            <a:off x="463102" y="3265378"/>
            <a:ext cx="7893817" cy="564258"/>
            <a:chOff x="-53445" y="-39299"/>
            <a:chExt cx="11226759" cy="802497"/>
          </a:xfrm>
        </p:grpSpPr>
        <p:sp>
          <p:nvSpPr>
            <p:cNvPr id="65" name="Shape 89"/>
            <p:cNvSpPr/>
            <p:nvPr/>
          </p:nvSpPr>
          <p:spPr>
            <a:xfrm>
              <a:off x="-53445" y="-39298"/>
              <a:ext cx="1495566" cy="802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53585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 dirty="0">
                  <a:latin typeface="Tahoma"/>
                  <a:cs typeface="Tahoma"/>
                </a:rPr>
                <a:t>Week</a:t>
              </a:r>
            </a:p>
          </p:txBody>
        </p:sp>
        <p:sp>
          <p:nvSpPr>
            <p:cNvPr id="66" name="Shape 90"/>
            <p:cNvSpPr/>
            <p:nvPr/>
          </p:nvSpPr>
          <p:spPr>
            <a:xfrm>
              <a:off x="9147885" y="-39298"/>
              <a:ext cx="2025429" cy="802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164F86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 dirty="0">
                  <a:latin typeface="Tahoma"/>
                  <a:cs typeface="Tahoma"/>
                </a:rPr>
                <a:t>Century</a:t>
              </a:r>
            </a:p>
          </p:txBody>
        </p:sp>
        <p:sp>
          <p:nvSpPr>
            <p:cNvPr id="67" name="Shape 91"/>
            <p:cNvSpPr/>
            <p:nvPr/>
          </p:nvSpPr>
          <p:spPr>
            <a:xfrm>
              <a:off x="5892732" y="-39299"/>
              <a:ext cx="2152058" cy="802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3B1F4E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 dirty="0">
                  <a:latin typeface="Tahoma"/>
                  <a:cs typeface="Tahoma"/>
                </a:rPr>
                <a:t>Decade</a:t>
              </a:r>
            </a:p>
          </p:txBody>
        </p:sp>
        <p:sp>
          <p:nvSpPr>
            <p:cNvPr id="68" name="Shape 92"/>
            <p:cNvSpPr/>
            <p:nvPr/>
          </p:nvSpPr>
          <p:spPr>
            <a:xfrm>
              <a:off x="2509990" y="-39298"/>
              <a:ext cx="1873412" cy="802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882B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 dirty="0">
                  <a:latin typeface="Tahoma"/>
                  <a:cs typeface="Tahoma"/>
                </a:rPr>
                <a:t>Season</a:t>
              </a:r>
            </a:p>
          </p:txBody>
        </p:sp>
      </p:grpSp>
      <p:grpSp>
        <p:nvGrpSpPr>
          <p:cNvPr id="69" name="Group 99"/>
          <p:cNvGrpSpPr/>
          <p:nvPr/>
        </p:nvGrpSpPr>
        <p:grpSpPr>
          <a:xfrm>
            <a:off x="389155" y="3796668"/>
            <a:ext cx="8210377" cy="1"/>
            <a:chOff x="103150" y="0"/>
            <a:chExt cx="11676979" cy="0"/>
          </a:xfrm>
        </p:grpSpPr>
        <p:sp>
          <p:nvSpPr>
            <p:cNvPr id="70" name="Shape 95"/>
            <p:cNvSpPr/>
            <p:nvPr/>
          </p:nvSpPr>
          <p:spPr>
            <a:xfrm flipH="1" flipV="1">
              <a:off x="103150" y="0"/>
              <a:ext cx="1986538" cy="1"/>
            </a:xfrm>
            <a:prstGeom prst="line">
              <a:avLst/>
            </a:prstGeom>
            <a:noFill/>
            <a:ln w="76200" cap="flat">
              <a:solidFill>
                <a:srgbClr val="5E5E5E"/>
              </a:solidFill>
              <a:prstDash val="solid"/>
              <a:miter lim="400000"/>
              <a:tailEnd type="diamond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Tahoma"/>
                <a:cs typeface="Tahoma"/>
              </a:endParaRPr>
            </a:p>
          </p:txBody>
        </p:sp>
        <p:sp>
          <p:nvSpPr>
            <p:cNvPr id="71" name="Shape 96"/>
            <p:cNvSpPr/>
            <p:nvPr/>
          </p:nvSpPr>
          <p:spPr>
            <a:xfrm>
              <a:off x="2090118" y="0"/>
              <a:ext cx="3263470" cy="1"/>
            </a:xfrm>
            <a:prstGeom prst="line">
              <a:avLst/>
            </a:prstGeom>
            <a:noFill/>
            <a:ln w="76200" cap="flat">
              <a:solidFill>
                <a:srgbClr val="00905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Tahoma"/>
                <a:cs typeface="Tahoma"/>
              </a:endParaRPr>
            </a:p>
          </p:txBody>
        </p:sp>
        <p:sp>
          <p:nvSpPr>
            <p:cNvPr id="72" name="Shape 97"/>
            <p:cNvSpPr/>
            <p:nvPr/>
          </p:nvSpPr>
          <p:spPr>
            <a:xfrm>
              <a:off x="5340887" y="0"/>
              <a:ext cx="3733801" cy="1"/>
            </a:xfrm>
            <a:prstGeom prst="line">
              <a:avLst/>
            </a:prstGeom>
            <a:noFill/>
            <a:ln w="76200" cap="flat">
              <a:solidFill>
                <a:srgbClr val="5F327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Tahoma"/>
                <a:cs typeface="Tahoma"/>
              </a:endParaRPr>
            </a:p>
          </p:txBody>
        </p:sp>
        <p:sp>
          <p:nvSpPr>
            <p:cNvPr id="73" name="Shape 98"/>
            <p:cNvSpPr/>
            <p:nvPr/>
          </p:nvSpPr>
          <p:spPr>
            <a:xfrm>
              <a:off x="9074687" y="0"/>
              <a:ext cx="2705443" cy="1"/>
            </a:xfrm>
            <a:prstGeom prst="line">
              <a:avLst/>
            </a:prstGeom>
            <a:noFill/>
            <a:ln w="76200" cap="flat">
              <a:solidFill>
                <a:srgbClr val="0096F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Tahoma"/>
                <a:cs typeface="Tahoma"/>
              </a:endParaRPr>
            </a:p>
          </p:txBody>
        </p:sp>
      </p:grpSp>
      <p:sp>
        <p:nvSpPr>
          <p:cNvPr id="20" name="Shape 140"/>
          <p:cNvSpPr/>
          <p:nvPr/>
        </p:nvSpPr>
        <p:spPr>
          <a:xfrm>
            <a:off x="1418050" y="1736724"/>
            <a:ext cx="4911329" cy="1116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3037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011993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endParaRPr lang="fr-CH" dirty="0" smtClean="0">
              <a:latin typeface="Tahoma"/>
              <a:cs typeface="Tahoma"/>
            </a:endParaRPr>
          </a:p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dirty="0" smtClean="0">
                <a:latin typeface="Tahoma"/>
                <a:cs typeface="Tahoma"/>
              </a:rPr>
              <a:t>Observations</a:t>
            </a:r>
            <a:endParaRPr dirty="0">
              <a:latin typeface="Tahoma"/>
              <a:cs typeface="Tahoma"/>
            </a:endParaRPr>
          </a:p>
        </p:txBody>
      </p:sp>
      <p:sp>
        <p:nvSpPr>
          <p:cNvPr id="21" name="Shape 141"/>
          <p:cNvSpPr/>
          <p:nvPr/>
        </p:nvSpPr>
        <p:spPr>
          <a:xfrm>
            <a:off x="3251027" y="1148873"/>
            <a:ext cx="4911329" cy="1060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2989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9411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dirty="0">
                <a:latin typeface="Tahoma"/>
                <a:cs typeface="Tahoma"/>
              </a:rPr>
              <a:t>Models</a:t>
            </a:r>
          </a:p>
        </p:txBody>
      </p:sp>
      <p:sp>
        <p:nvSpPr>
          <p:cNvPr id="22" name="Shape 142"/>
          <p:cNvSpPr/>
          <p:nvPr/>
        </p:nvSpPr>
        <p:spPr>
          <a:xfrm>
            <a:off x="5486400" y="2063110"/>
            <a:ext cx="3276600" cy="832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3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2989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424242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en-US" dirty="0" smtClean="0">
                <a:latin typeface="Tahoma"/>
                <a:cs typeface="Tahoma"/>
              </a:rPr>
              <a:t>Process Studies</a:t>
            </a:r>
            <a:endParaRPr dirty="0">
              <a:latin typeface="Tahoma"/>
              <a:cs typeface="Tahoma"/>
            </a:endParaRPr>
          </a:p>
        </p:txBody>
      </p:sp>
      <p:sp>
        <p:nvSpPr>
          <p:cNvPr id="24" name="Shape 142"/>
          <p:cNvSpPr/>
          <p:nvPr/>
        </p:nvSpPr>
        <p:spPr>
          <a:xfrm>
            <a:off x="2209800" y="1143000"/>
            <a:ext cx="5638800" cy="1676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  <a:alpha val="48000"/>
            </a:schemeClr>
          </a:solidFill>
          <a:ln w="25400">
            <a:solidFill>
              <a:srgbClr val="00ACA8"/>
            </a:solidFill>
            <a:miter lim="400000"/>
          </a:ln>
          <a:effectLst>
            <a:outerShdw blurRad="38100" dist="25400" dir="5400000" rotWithShape="0">
              <a:srgbClr val="000000">
                <a:alpha val="2989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424242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en-US" dirty="0" smtClean="0">
                <a:latin typeface="Tahoma"/>
                <a:cs typeface="Tahoma"/>
              </a:rPr>
              <a:t>Multi-scale Predictions</a:t>
            </a:r>
            <a:endParaRPr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54455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853" y="152400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49664" y="-277458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WCRP Structure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grpSp>
        <p:nvGrpSpPr>
          <p:cNvPr id="20" name="Group 126"/>
          <p:cNvGrpSpPr/>
          <p:nvPr/>
        </p:nvGrpSpPr>
        <p:grpSpPr>
          <a:xfrm>
            <a:off x="1123708" y="1192567"/>
            <a:ext cx="6858002" cy="4141434"/>
            <a:chOff x="457200" y="0"/>
            <a:chExt cx="6858000" cy="4141433"/>
          </a:xfrm>
        </p:grpSpPr>
        <p:sp>
          <p:nvSpPr>
            <p:cNvPr id="25" name="Shape 86"/>
            <p:cNvSpPr/>
            <p:nvPr/>
          </p:nvSpPr>
          <p:spPr>
            <a:xfrm>
              <a:off x="5810490" y="1474433"/>
              <a:ext cx="1397000" cy="2667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366"/>
                  </a:moveTo>
                  <a:cubicBezTo>
                    <a:pt x="0" y="1059"/>
                    <a:pt x="1612" y="0"/>
                    <a:pt x="3600" y="0"/>
                  </a:cubicBezTo>
                  <a:lnTo>
                    <a:pt x="18000" y="0"/>
                  </a:lnTo>
                  <a:cubicBezTo>
                    <a:pt x="19988" y="0"/>
                    <a:pt x="21600" y="1059"/>
                    <a:pt x="21600" y="2366"/>
                  </a:cubicBezTo>
                  <a:lnTo>
                    <a:pt x="21600" y="19234"/>
                  </a:lnTo>
                  <a:cubicBezTo>
                    <a:pt x="21600" y="20541"/>
                    <a:pt x="19988" y="21600"/>
                    <a:pt x="18000" y="21600"/>
                  </a:cubicBezTo>
                  <a:lnTo>
                    <a:pt x="3600" y="21600"/>
                  </a:lnTo>
                  <a:cubicBezTo>
                    <a:pt x="1612" y="21600"/>
                    <a:pt x="0" y="20541"/>
                    <a:pt x="0" y="19234"/>
                  </a:cubicBezTo>
                  <a:close/>
                </a:path>
              </a:pathLst>
            </a:custGeom>
            <a:solidFill>
              <a:schemeClr val="accent5">
                <a:lumMod val="75000"/>
                <a:alpha val="64999"/>
              </a:schemeClr>
            </a:solidFill>
            <a:ln w="9525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 b="0"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6" name="Shape 87"/>
            <p:cNvSpPr/>
            <p:nvPr/>
          </p:nvSpPr>
          <p:spPr>
            <a:xfrm>
              <a:off x="552692" y="1474433"/>
              <a:ext cx="1397000" cy="2667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366"/>
                  </a:moveTo>
                  <a:cubicBezTo>
                    <a:pt x="0" y="1059"/>
                    <a:pt x="1612" y="0"/>
                    <a:pt x="3600" y="0"/>
                  </a:cubicBezTo>
                  <a:lnTo>
                    <a:pt x="18000" y="0"/>
                  </a:lnTo>
                  <a:cubicBezTo>
                    <a:pt x="19988" y="0"/>
                    <a:pt x="21600" y="1059"/>
                    <a:pt x="21600" y="2366"/>
                  </a:cubicBezTo>
                  <a:lnTo>
                    <a:pt x="21600" y="19234"/>
                  </a:lnTo>
                  <a:cubicBezTo>
                    <a:pt x="21600" y="20541"/>
                    <a:pt x="19988" y="21600"/>
                    <a:pt x="18000" y="21600"/>
                  </a:cubicBezTo>
                  <a:lnTo>
                    <a:pt x="3600" y="21600"/>
                  </a:lnTo>
                  <a:cubicBezTo>
                    <a:pt x="1612" y="21600"/>
                    <a:pt x="0" y="20541"/>
                    <a:pt x="0" y="19234"/>
                  </a:cubicBezTo>
                  <a:close/>
                </a:path>
              </a:pathLst>
            </a:custGeom>
            <a:solidFill>
              <a:schemeClr val="accent5">
                <a:lumMod val="75000"/>
                <a:alpha val="64999"/>
              </a:schemeClr>
            </a:solidFill>
            <a:ln w="9525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 b="0"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7" name="Shape 88"/>
            <p:cNvSpPr/>
            <p:nvPr/>
          </p:nvSpPr>
          <p:spPr>
            <a:xfrm>
              <a:off x="552692" y="1626833"/>
              <a:ext cx="1460500" cy="1280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/>
              </a:pPr>
              <a:r>
                <a:rPr sz="1400" b="1" dirty="0">
                  <a:solidFill>
                    <a:srgbClr val="000000"/>
                  </a:solidFill>
                </a:rPr>
                <a:t>CliC</a:t>
              </a:r>
            </a:p>
            <a:p>
              <a:pPr lvl="0">
                <a:defRPr sz="1800" b="0"/>
              </a:pPr>
              <a:endParaRPr sz="1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endParaRPr sz="1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endParaRPr sz="1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r>
                <a:rPr sz="1200" dirty="0">
                  <a:solidFill>
                    <a:srgbClr val="000000"/>
                  </a:solidFill>
                </a:rPr>
                <a:t>Cryosphere-</a:t>
              </a:r>
            </a:p>
            <a:p>
              <a:pPr lvl="0">
                <a:defRPr sz="1800" b="0"/>
              </a:pPr>
              <a:r>
                <a:rPr sz="1200" dirty="0">
                  <a:solidFill>
                    <a:srgbClr val="000000"/>
                  </a:solidFill>
                </a:rPr>
                <a:t>Climate</a:t>
              </a:r>
            </a:p>
          </p:txBody>
        </p:sp>
        <p:sp>
          <p:nvSpPr>
            <p:cNvPr id="28" name="Shape 89"/>
            <p:cNvSpPr/>
            <p:nvPr/>
          </p:nvSpPr>
          <p:spPr>
            <a:xfrm>
              <a:off x="2305291" y="1474433"/>
              <a:ext cx="1397000" cy="2667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366"/>
                  </a:moveTo>
                  <a:cubicBezTo>
                    <a:pt x="0" y="1059"/>
                    <a:pt x="1612" y="0"/>
                    <a:pt x="3600" y="0"/>
                  </a:cubicBezTo>
                  <a:lnTo>
                    <a:pt x="18000" y="0"/>
                  </a:lnTo>
                  <a:cubicBezTo>
                    <a:pt x="19988" y="0"/>
                    <a:pt x="21600" y="1059"/>
                    <a:pt x="21600" y="2366"/>
                  </a:cubicBezTo>
                  <a:lnTo>
                    <a:pt x="21600" y="19234"/>
                  </a:lnTo>
                  <a:cubicBezTo>
                    <a:pt x="21600" y="20541"/>
                    <a:pt x="19988" y="21600"/>
                    <a:pt x="18000" y="21600"/>
                  </a:cubicBezTo>
                  <a:lnTo>
                    <a:pt x="3600" y="21600"/>
                  </a:lnTo>
                  <a:cubicBezTo>
                    <a:pt x="1612" y="21600"/>
                    <a:pt x="0" y="20541"/>
                    <a:pt x="0" y="19234"/>
                  </a:cubicBezTo>
                  <a:close/>
                </a:path>
              </a:pathLst>
            </a:custGeom>
            <a:solidFill>
              <a:schemeClr val="accent5">
                <a:lumMod val="75000"/>
                <a:alpha val="64999"/>
              </a:schemeClr>
            </a:solidFill>
            <a:ln w="9525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 b="0"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9" name="Shape 90"/>
            <p:cNvSpPr/>
            <p:nvPr/>
          </p:nvSpPr>
          <p:spPr>
            <a:xfrm>
              <a:off x="2305291" y="1626833"/>
              <a:ext cx="1460500" cy="1254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>
                <a:defRPr sz="1800" b="0"/>
              </a:pPr>
              <a:r>
                <a:rPr sz="1400" b="1" dirty="0">
                  <a:solidFill>
                    <a:srgbClr val="000000"/>
                  </a:solidFill>
                </a:rPr>
                <a:t>CLIVAR</a:t>
              </a:r>
              <a:endParaRPr sz="2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endParaRPr sz="1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endParaRPr sz="1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r>
                <a:rPr sz="1400" b="1" dirty="0">
                  <a:solidFill>
                    <a:srgbClr val="000000"/>
                  </a:solidFill>
                </a:rPr>
                <a:t/>
              </a:r>
              <a:br>
                <a:rPr sz="1400" b="1" dirty="0">
                  <a:solidFill>
                    <a:srgbClr val="000000"/>
                  </a:solidFill>
                </a:rPr>
              </a:br>
              <a:r>
                <a:rPr sz="1200" dirty="0">
                  <a:solidFill>
                    <a:srgbClr val="000000"/>
                  </a:solidFill>
                </a:rPr>
                <a:t>Ocean-</a:t>
              </a:r>
            </a:p>
            <a:p>
              <a:pPr lvl="0">
                <a:defRPr sz="1800" b="0"/>
              </a:pPr>
              <a:r>
                <a:rPr sz="1200" dirty="0">
                  <a:solidFill>
                    <a:srgbClr val="000000"/>
                  </a:solidFill>
                </a:rPr>
                <a:t>Atmosphere</a:t>
              </a:r>
            </a:p>
          </p:txBody>
        </p:sp>
        <p:sp>
          <p:nvSpPr>
            <p:cNvPr id="30" name="Shape 91"/>
            <p:cNvSpPr/>
            <p:nvPr/>
          </p:nvSpPr>
          <p:spPr>
            <a:xfrm>
              <a:off x="3981691" y="1474433"/>
              <a:ext cx="1397000" cy="2667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366"/>
                  </a:moveTo>
                  <a:cubicBezTo>
                    <a:pt x="0" y="1059"/>
                    <a:pt x="1612" y="0"/>
                    <a:pt x="3600" y="0"/>
                  </a:cubicBezTo>
                  <a:lnTo>
                    <a:pt x="18000" y="0"/>
                  </a:lnTo>
                  <a:cubicBezTo>
                    <a:pt x="19988" y="0"/>
                    <a:pt x="21600" y="1059"/>
                    <a:pt x="21600" y="2366"/>
                  </a:cubicBezTo>
                  <a:lnTo>
                    <a:pt x="21600" y="19234"/>
                  </a:lnTo>
                  <a:cubicBezTo>
                    <a:pt x="21600" y="20541"/>
                    <a:pt x="19988" y="21600"/>
                    <a:pt x="18000" y="21600"/>
                  </a:cubicBezTo>
                  <a:lnTo>
                    <a:pt x="3600" y="21600"/>
                  </a:lnTo>
                  <a:cubicBezTo>
                    <a:pt x="1612" y="21600"/>
                    <a:pt x="0" y="20541"/>
                    <a:pt x="0" y="19234"/>
                  </a:cubicBezTo>
                  <a:close/>
                </a:path>
              </a:pathLst>
            </a:custGeom>
            <a:solidFill>
              <a:schemeClr val="accent5">
                <a:lumMod val="75000"/>
                <a:alpha val="64999"/>
              </a:schemeClr>
            </a:solidFill>
            <a:ln w="9525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 b="0"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1" name="Shape 92"/>
            <p:cNvSpPr/>
            <p:nvPr/>
          </p:nvSpPr>
          <p:spPr>
            <a:xfrm>
              <a:off x="3981691" y="1626833"/>
              <a:ext cx="1143000" cy="1254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>
                <a:defRPr sz="1800" b="0"/>
              </a:pPr>
              <a:r>
                <a:rPr sz="1400" b="1" dirty="0">
                  <a:solidFill>
                    <a:srgbClr val="000000"/>
                  </a:solidFill>
                </a:rPr>
                <a:t>GEWEX</a:t>
              </a:r>
              <a:endParaRPr sz="2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endParaRPr sz="1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endParaRPr sz="1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r>
                <a:rPr sz="1400" b="1" dirty="0">
                  <a:solidFill>
                    <a:srgbClr val="000000"/>
                  </a:solidFill>
                </a:rPr>
                <a:t/>
              </a:r>
              <a:br>
                <a:rPr sz="1400" b="1" dirty="0">
                  <a:solidFill>
                    <a:srgbClr val="000000"/>
                  </a:solidFill>
                </a:rPr>
              </a:br>
              <a:r>
                <a:rPr sz="1200" dirty="0">
                  <a:solidFill>
                    <a:srgbClr val="000000"/>
                  </a:solidFill>
                </a:rPr>
                <a:t>Land-</a:t>
              </a:r>
            </a:p>
            <a:p>
              <a:pPr lvl="0">
                <a:defRPr sz="1800" b="0"/>
              </a:pPr>
              <a:r>
                <a:rPr sz="1200" dirty="0">
                  <a:solidFill>
                    <a:srgbClr val="000000"/>
                  </a:solidFill>
                </a:rPr>
                <a:t>Atmosphere</a:t>
              </a:r>
            </a:p>
          </p:txBody>
        </p:sp>
        <p:sp>
          <p:nvSpPr>
            <p:cNvPr id="33" name="Shape 94"/>
            <p:cNvSpPr/>
            <p:nvPr/>
          </p:nvSpPr>
          <p:spPr>
            <a:xfrm>
              <a:off x="5810490" y="1626833"/>
              <a:ext cx="1460501" cy="1254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>
                <a:defRPr sz="1800" b="0"/>
              </a:pPr>
              <a:r>
                <a:rPr sz="1400" b="1" dirty="0">
                  <a:solidFill>
                    <a:srgbClr val="000000"/>
                  </a:solidFill>
                </a:rPr>
                <a:t>SPARC</a:t>
              </a:r>
              <a:endParaRPr sz="2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endParaRPr sz="1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endParaRPr sz="1400" b="1" dirty="0">
                <a:solidFill>
                  <a:srgbClr val="000000"/>
                </a:solidFill>
              </a:endParaRPr>
            </a:p>
            <a:p>
              <a:pPr lvl="0">
                <a:defRPr sz="1800" b="0"/>
              </a:pPr>
              <a:r>
                <a:rPr sz="1400" b="1" dirty="0">
                  <a:solidFill>
                    <a:srgbClr val="000000"/>
                  </a:solidFill>
                </a:rPr>
                <a:t/>
              </a:r>
              <a:br>
                <a:rPr sz="1400" b="1" dirty="0">
                  <a:solidFill>
                    <a:srgbClr val="000000"/>
                  </a:solidFill>
                </a:rPr>
              </a:br>
              <a:r>
                <a:rPr sz="1200" dirty="0">
                  <a:solidFill>
                    <a:srgbClr val="000000"/>
                  </a:solidFill>
                </a:rPr>
                <a:t>Troposphere -Stratosphere</a:t>
              </a:r>
            </a:p>
          </p:txBody>
        </p:sp>
        <p:grpSp>
          <p:nvGrpSpPr>
            <p:cNvPr id="35" name="Group 98"/>
            <p:cNvGrpSpPr/>
            <p:nvPr/>
          </p:nvGrpSpPr>
          <p:grpSpPr>
            <a:xfrm>
              <a:off x="457200" y="0"/>
              <a:ext cx="2667000" cy="304800"/>
              <a:chOff x="0" y="0"/>
              <a:chExt cx="2667000" cy="304800"/>
            </a:xfrm>
          </p:grpSpPr>
          <p:sp>
            <p:nvSpPr>
              <p:cNvPr id="48" name="Shape 96"/>
              <p:cNvSpPr/>
              <p:nvPr/>
            </p:nvSpPr>
            <p:spPr>
              <a:xfrm>
                <a:off x="0" y="0"/>
                <a:ext cx="2667000" cy="304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600"/>
                    </a:moveTo>
                    <a:cubicBezTo>
                      <a:pt x="0" y="1612"/>
                      <a:pt x="184" y="0"/>
                      <a:pt x="411" y="0"/>
                    </a:cubicBezTo>
                    <a:lnTo>
                      <a:pt x="21189" y="0"/>
                    </a:lnTo>
                    <a:cubicBezTo>
                      <a:pt x="21416" y="0"/>
                      <a:pt x="21600" y="1612"/>
                      <a:pt x="21600" y="3600"/>
                    </a:cubicBezTo>
                    <a:lnTo>
                      <a:pt x="21600" y="18000"/>
                    </a:lnTo>
                    <a:cubicBezTo>
                      <a:pt x="21600" y="19988"/>
                      <a:pt x="21416" y="21600"/>
                      <a:pt x="21189" y="21600"/>
                    </a:cubicBezTo>
                    <a:lnTo>
                      <a:pt x="411" y="21600"/>
                    </a:lnTo>
                    <a:cubicBezTo>
                      <a:pt x="184" y="21600"/>
                      <a:pt x="0" y="19988"/>
                      <a:pt x="0" y="18000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9525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400"/>
                </a:pPr>
                <a:endParaRPr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9" name="Shape 97"/>
              <p:cNvSpPr/>
              <p:nvPr/>
            </p:nvSpPr>
            <p:spPr>
              <a:xfrm>
                <a:off x="25400" y="44678"/>
                <a:ext cx="2616200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 b="0"/>
                </a:pPr>
                <a:r>
                  <a:rPr sz="1400" b="1" dirty="0">
                    <a:solidFill>
                      <a:srgbClr val="000000"/>
                    </a:solidFill>
                  </a:rPr>
                  <a:t>Joint Scientific Committee</a:t>
                </a:r>
              </a:p>
            </p:txBody>
          </p:sp>
        </p:grpSp>
        <p:grpSp>
          <p:nvGrpSpPr>
            <p:cNvPr id="36" name="Group 101"/>
            <p:cNvGrpSpPr/>
            <p:nvPr/>
          </p:nvGrpSpPr>
          <p:grpSpPr>
            <a:xfrm>
              <a:off x="4648200" y="0"/>
              <a:ext cx="2667000" cy="304800"/>
              <a:chOff x="0" y="0"/>
              <a:chExt cx="2667000" cy="304800"/>
            </a:xfrm>
          </p:grpSpPr>
          <p:sp>
            <p:nvSpPr>
              <p:cNvPr id="46" name="Shape 99"/>
              <p:cNvSpPr/>
              <p:nvPr/>
            </p:nvSpPr>
            <p:spPr>
              <a:xfrm>
                <a:off x="0" y="0"/>
                <a:ext cx="2667000" cy="304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600"/>
                    </a:moveTo>
                    <a:cubicBezTo>
                      <a:pt x="0" y="1612"/>
                      <a:pt x="184" y="0"/>
                      <a:pt x="411" y="0"/>
                    </a:cubicBezTo>
                    <a:lnTo>
                      <a:pt x="21189" y="0"/>
                    </a:lnTo>
                    <a:cubicBezTo>
                      <a:pt x="21416" y="0"/>
                      <a:pt x="21600" y="1612"/>
                      <a:pt x="21600" y="3600"/>
                    </a:cubicBezTo>
                    <a:lnTo>
                      <a:pt x="21600" y="18000"/>
                    </a:lnTo>
                    <a:cubicBezTo>
                      <a:pt x="21600" y="19988"/>
                      <a:pt x="21416" y="21600"/>
                      <a:pt x="21189" y="21600"/>
                    </a:cubicBezTo>
                    <a:lnTo>
                      <a:pt x="411" y="21600"/>
                    </a:lnTo>
                    <a:cubicBezTo>
                      <a:pt x="184" y="21600"/>
                      <a:pt x="0" y="19988"/>
                      <a:pt x="0" y="18000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9525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400"/>
                </a:pPr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Shape 100"/>
              <p:cNvSpPr/>
              <p:nvPr/>
            </p:nvSpPr>
            <p:spPr>
              <a:xfrm>
                <a:off x="25400" y="44678"/>
                <a:ext cx="2616200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 b="0"/>
                </a:pPr>
                <a:r>
                  <a:rPr sz="1400" b="1">
                    <a:solidFill>
                      <a:srgbClr val="000000"/>
                    </a:solidFill>
                  </a:rPr>
                  <a:t>Joint Planning Staff</a:t>
                </a:r>
              </a:p>
            </p:txBody>
          </p:sp>
        </p:grpSp>
        <p:grpSp>
          <p:nvGrpSpPr>
            <p:cNvPr id="37" name="Group 104"/>
            <p:cNvGrpSpPr/>
            <p:nvPr/>
          </p:nvGrpSpPr>
          <p:grpSpPr>
            <a:xfrm>
              <a:off x="457200" y="381000"/>
              <a:ext cx="2667000" cy="304800"/>
              <a:chOff x="0" y="0"/>
              <a:chExt cx="2667000" cy="304800"/>
            </a:xfrm>
          </p:grpSpPr>
          <p:sp>
            <p:nvSpPr>
              <p:cNvPr id="44" name="Shape 102"/>
              <p:cNvSpPr/>
              <p:nvPr/>
            </p:nvSpPr>
            <p:spPr>
              <a:xfrm>
                <a:off x="0" y="0"/>
                <a:ext cx="2667000" cy="304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600"/>
                    </a:moveTo>
                    <a:cubicBezTo>
                      <a:pt x="0" y="1612"/>
                      <a:pt x="184" y="0"/>
                      <a:pt x="411" y="0"/>
                    </a:cubicBezTo>
                    <a:lnTo>
                      <a:pt x="21189" y="0"/>
                    </a:lnTo>
                    <a:cubicBezTo>
                      <a:pt x="21416" y="0"/>
                      <a:pt x="21600" y="1612"/>
                      <a:pt x="21600" y="3600"/>
                    </a:cubicBezTo>
                    <a:lnTo>
                      <a:pt x="21600" y="18000"/>
                    </a:lnTo>
                    <a:cubicBezTo>
                      <a:pt x="21600" y="19988"/>
                      <a:pt x="21416" y="21600"/>
                      <a:pt x="21189" y="21600"/>
                    </a:cubicBezTo>
                    <a:lnTo>
                      <a:pt x="411" y="21600"/>
                    </a:lnTo>
                    <a:cubicBezTo>
                      <a:pt x="184" y="21600"/>
                      <a:pt x="0" y="19988"/>
                      <a:pt x="0" y="1800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9525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400"/>
                </a:pPr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Shape 103"/>
              <p:cNvSpPr/>
              <p:nvPr/>
            </p:nvSpPr>
            <p:spPr>
              <a:xfrm>
                <a:off x="25400" y="44678"/>
                <a:ext cx="2616200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 b="0"/>
                </a:pPr>
                <a:r>
                  <a:rPr sz="1400" b="1" dirty="0">
                    <a:solidFill>
                      <a:srgbClr val="000000"/>
                    </a:solidFill>
                  </a:rPr>
                  <a:t>Modeling Advisory Council</a:t>
                </a:r>
              </a:p>
            </p:txBody>
          </p:sp>
        </p:grpSp>
        <p:grpSp>
          <p:nvGrpSpPr>
            <p:cNvPr id="38" name="Group 107"/>
            <p:cNvGrpSpPr/>
            <p:nvPr/>
          </p:nvGrpSpPr>
          <p:grpSpPr>
            <a:xfrm>
              <a:off x="4648200" y="381000"/>
              <a:ext cx="2667000" cy="304800"/>
              <a:chOff x="0" y="0"/>
              <a:chExt cx="2667000" cy="304800"/>
            </a:xfrm>
          </p:grpSpPr>
          <p:sp>
            <p:nvSpPr>
              <p:cNvPr id="42" name="Shape 105"/>
              <p:cNvSpPr/>
              <p:nvPr/>
            </p:nvSpPr>
            <p:spPr>
              <a:xfrm>
                <a:off x="0" y="0"/>
                <a:ext cx="2667000" cy="304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600"/>
                    </a:moveTo>
                    <a:cubicBezTo>
                      <a:pt x="0" y="1612"/>
                      <a:pt x="184" y="0"/>
                      <a:pt x="411" y="0"/>
                    </a:cubicBezTo>
                    <a:lnTo>
                      <a:pt x="21189" y="0"/>
                    </a:lnTo>
                    <a:cubicBezTo>
                      <a:pt x="21416" y="0"/>
                      <a:pt x="21600" y="1612"/>
                      <a:pt x="21600" y="3600"/>
                    </a:cubicBezTo>
                    <a:lnTo>
                      <a:pt x="21600" y="18000"/>
                    </a:lnTo>
                    <a:cubicBezTo>
                      <a:pt x="21600" y="19988"/>
                      <a:pt x="21416" y="21600"/>
                      <a:pt x="21189" y="21600"/>
                    </a:cubicBezTo>
                    <a:lnTo>
                      <a:pt x="411" y="21600"/>
                    </a:lnTo>
                    <a:cubicBezTo>
                      <a:pt x="184" y="21600"/>
                      <a:pt x="0" y="19988"/>
                      <a:pt x="0" y="1800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9525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400"/>
                </a:pPr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Shape 106"/>
              <p:cNvSpPr/>
              <p:nvPr/>
            </p:nvSpPr>
            <p:spPr>
              <a:xfrm>
                <a:off x="25400" y="44678"/>
                <a:ext cx="2616200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 b="0"/>
                </a:pPr>
                <a:r>
                  <a:rPr sz="1400" b="1">
                    <a:solidFill>
                      <a:srgbClr val="000000"/>
                    </a:solidFill>
                  </a:rPr>
                  <a:t>Data Advisory Council</a:t>
                </a:r>
              </a:p>
            </p:txBody>
          </p:sp>
        </p:grpSp>
        <p:grpSp>
          <p:nvGrpSpPr>
            <p:cNvPr id="39" name="Group 110"/>
            <p:cNvGrpSpPr/>
            <p:nvPr/>
          </p:nvGrpSpPr>
          <p:grpSpPr>
            <a:xfrm>
              <a:off x="457200" y="762000"/>
              <a:ext cx="6858000" cy="609600"/>
              <a:chOff x="0" y="0"/>
              <a:chExt cx="6858000" cy="609600"/>
            </a:xfrm>
          </p:grpSpPr>
          <p:sp>
            <p:nvSpPr>
              <p:cNvPr id="40" name="Shape 108"/>
              <p:cNvSpPr/>
              <p:nvPr/>
            </p:nvSpPr>
            <p:spPr>
              <a:xfrm>
                <a:off x="0" y="0"/>
                <a:ext cx="6858000" cy="609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600"/>
                    </a:moveTo>
                    <a:cubicBezTo>
                      <a:pt x="0" y="1612"/>
                      <a:pt x="143" y="0"/>
                      <a:pt x="320" y="0"/>
                    </a:cubicBezTo>
                    <a:lnTo>
                      <a:pt x="21280" y="0"/>
                    </a:lnTo>
                    <a:cubicBezTo>
                      <a:pt x="21457" y="0"/>
                      <a:pt x="21600" y="1612"/>
                      <a:pt x="21600" y="3600"/>
                    </a:cubicBezTo>
                    <a:lnTo>
                      <a:pt x="21600" y="18000"/>
                    </a:lnTo>
                    <a:cubicBezTo>
                      <a:pt x="21600" y="19988"/>
                      <a:pt x="21457" y="21600"/>
                      <a:pt x="21280" y="21600"/>
                    </a:cubicBezTo>
                    <a:lnTo>
                      <a:pt x="320" y="21600"/>
                    </a:lnTo>
                    <a:cubicBezTo>
                      <a:pt x="143" y="21600"/>
                      <a:pt x="0" y="19988"/>
                      <a:pt x="0" y="1800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9525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 b="0"/>
                </a:pPr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Shape 109"/>
              <p:cNvSpPr/>
              <p:nvPr/>
            </p:nvSpPr>
            <p:spPr>
              <a:xfrm>
                <a:off x="50800" y="50800"/>
                <a:ext cx="6756400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>
                  <a:defRPr sz="1800" b="0"/>
                </a:pPr>
                <a:r>
                  <a:rPr sz="1400" b="1" dirty="0">
                    <a:solidFill>
                      <a:srgbClr val="000000"/>
                    </a:solidFill>
                  </a:rPr>
                  <a:t>Working Groups on: </a:t>
                </a:r>
                <a:r>
                  <a:rPr sz="1400" dirty="0">
                    <a:solidFill>
                      <a:srgbClr val="000000"/>
                    </a:solidFill>
                  </a:rPr>
                  <a:t>Coupled Modeling (WGCM), Numerical Experiment (WGNE), Regional Climate (WGRC), Seasonal to Interannual Prediction (WGSIP</a:t>
                </a:r>
                <a:r>
                  <a:rPr sz="1400" dirty="0" smtClean="0">
                    <a:solidFill>
                      <a:srgbClr val="000000"/>
                    </a:solidFill>
                  </a:rPr>
                  <a:t>)</a:t>
                </a:r>
                <a:endParaRPr sz="1400" dirty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486400"/>
            <a:ext cx="1338469" cy="304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5334000"/>
            <a:ext cx="1263692" cy="5075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708" y="5334406"/>
            <a:ext cx="482600" cy="5708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0" y="5410200"/>
            <a:ext cx="730250" cy="45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9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52400" y="62594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57000">
                <a:srgbClr val="006666"/>
              </a:gs>
              <a:gs pos="100000">
                <a:srgbClr val="009A96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-5345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</a:rPr>
              <a:t>CLIVAR</a:t>
            </a:r>
            <a:endParaRPr lang="en-US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3665" y="512160"/>
            <a:ext cx="5711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Climate and Ocean: Variability, Predictability and Change</a:t>
            </a:r>
            <a:endParaRPr lang="en-US" sz="1600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67" y="230098"/>
            <a:ext cx="1183151" cy="75634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9165" y="1659242"/>
            <a:ext cx="4775735" cy="4374571"/>
          </a:xfrm>
          <a:prstGeom prst="roundRect">
            <a:avLst/>
          </a:prstGeom>
          <a:solidFill>
            <a:schemeClr val="bg1">
              <a:lumMod val="8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Foci: </a:t>
            </a:r>
          </a:p>
          <a:p>
            <a:endParaRPr lang="en-US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Decadal </a:t>
            </a:r>
            <a:r>
              <a:rPr lang="en-US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variability and predictability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ocean and climate variability </a:t>
            </a: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 </a:t>
            </a:r>
            <a:r>
              <a:rPr lang="en-US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biophysical interactions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dynamics of upwelling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</a:p>
          <a:p>
            <a:pPr marL="285750" indent="-285750">
              <a:buFontTx/>
              <a:buChar char="-"/>
            </a:pPr>
            <a:r>
              <a:rPr lang="en-US" sz="1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</a:t>
            </a:r>
            <a:r>
              <a:rPr lang="en-US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Level Change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Coastal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Consistency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planetary energy balance and </a:t>
            </a:r>
            <a:r>
              <a:rPr lang="en-US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heat </a:t>
            </a:r>
            <a:r>
              <a:rPr lang="en-US" sz="1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endParaRPr lang="en-US" sz="16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ENSO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changing climate </a:t>
            </a: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Intraseasonal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seasonal and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interannual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variability and </a:t>
            </a:r>
            <a:r>
              <a:rPr lang="en-US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predictability of monsoon systems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598594" y="948335"/>
            <a:ext cx="7494070" cy="570116"/>
          </a:xfrm>
          <a:prstGeom prst="roundRect">
            <a:avLst/>
          </a:prstGeom>
          <a:solidFill>
            <a:schemeClr val="bg1">
              <a:lumMod val="8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927230" y="1093449"/>
            <a:ext cx="748765" cy="2798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88831" y="910227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to </a:t>
            </a:r>
            <a:r>
              <a:rPr lang="en-US" dirty="0">
                <a:solidFill>
                  <a:schemeClr val="tx1"/>
                </a:solidFill>
              </a:rPr>
              <a:t>understand the dynamics, the interaction, and the predictability of the </a:t>
            </a:r>
            <a:r>
              <a:rPr lang="en-US" dirty="0" smtClean="0">
                <a:solidFill>
                  <a:schemeClr val="tx1"/>
                </a:solidFill>
              </a:rPr>
              <a:t>    coupled </a:t>
            </a:r>
            <a:r>
              <a:rPr lang="en-US" dirty="0">
                <a:solidFill>
                  <a:schemeClr val="tx1"/>
                </a:solidFill>
              </a:rPr>
              <a:t>ocean-atmosphere </a:t>
            </a:r>
            <a:r>
              <a:rPr lang="en-US" dirty="0" smtClean="0">
                <a:solidFill>
                  <a:schemeClr val="tx1"/>
                </a:solidFill>
              </a:rPr>
              <a:t>system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05400" y="4953000"/>
            <a:ext cx="3621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chemeClr val="tx1"/>
                </a:solidFill>
              </a:rPr>
              <a:t>El Nino comparison 1997 vs. 2015, NASA Visualization Lab </a:t>
            </a:r>
          </a:p>
          <a:p>
            <a:endParaRPr lang="en-US" sz="1000" i="1" dirty="0">
              <a:solidFill>
                <a:schemeClr val="tx1"/>
              </a:solidFill>
            </a:endParaRPr>
          </a:p>
        </p:txBody>
      </p:sp>
      <p:pic>
        <p:nvPicPr>
          <p:cNvPr id="5" name="Compare1997_2015_SSTA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29200" y="2667000"/>
            <a:ext cx="3928533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75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52400" y="62594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-7436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</a:rPr>
              <a:t>GEWEX</a:t>
            </a:r>
            <a:endParaRPr lang="en-US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7998" y="515294"/>
            <a:ext cx="5711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Global Energy and Water Cycle Exchanges </a:t>
            </a:r>
            <a:r>
              <a:rPr lang="en-US" sz="1600" i="1" dirty="0" smtClean="0"/>
              <a:t>Project</a:t>
            </a:r>
            <a:endParaRPr lang="en-US" sz="1600" i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66760" y="2627683"/>
            <a:ext cx="3892215" cy="2653553"/>
            <a:chOff x="5166760" y="2627683"/>
            <a:chExt cx="3892215" cy="265355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66761" y="2980798"/>
              <a:ext cx="3892214" cy="230043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166760" y="2627683"/>
              <a:ext cx="3892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GEWEX panels: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85548"/>
            <a:ext cx="1447800" cy="39902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52400" y="2318434"/>
            <a:ext cx="4876800" cy="3625166"/>
          </a:xfrm>
          <a:prstGeom prst="roundRect">
            <a:avLst/>
          </a:prstGeom>
          <a:solidFill>
            <a:schemeClr val="bg1">
              <a:lumMod val="8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areas: </a:t>
            </a:r>
          </a:p>
          <a:p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and Energy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Cycles and Processes</a:t>
            </a:r>
          </a:p>
          <a:p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Observations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Predictions of </a:t>
            </a: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</a:t>
            </a:r>
          </a:p>
          <a:p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</a:p>
          <a:p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Changes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and Weather</a:t>
            </a: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Extremes</a:t>
            </a:r>
          </a:p>
          <a:p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598594" y="948334"/>
            <a:ext cx="7494070" cy="1196318"/>
          </a:xfrm>
          <a:prstGeom prst="roundRect">
            <a:avLst/>
          </a:prstGeom>
          <a:solidFill>
            <a:schemeClr val="bg1">
              <a:lumMod val="8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3744" y="944323"/>
            <a:ext cx="6999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focuses on the atmospheric, terrestrial, radiative, hydrological, coupled processes, and interactions that determine the global and regional hydrological cycle, radiation and energy transitions, and their involvement in climate change.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762001" y="1295400"/>
            <a:ext cx="914400" cy="35782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22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1"/>
          <p:cNvSpPr/>
          <p:nvPr/>
        </p:nvSpPr>
        <p:spPr>
          <a:xfrm>
            <a:off x="-302394" y="6119267"/>
            <a:ext cx="9677400" cy="738733"/>
          </a:xfrm>
          <a:prstGeom prst="roundRect">
            <a:avLst/>
          </a:prstGeom>
          <a:gradFill flip="none" rotWithShape="1">
            <a:gsLst>
              <a:gs pos="0">
                <a:srgbClr val="003F3E"/>
              </a:gs>
              <a:gs pos="90000">
                <a:srgbClr val="006666"/>
              </a:gs>
              <a:gs pos="100000">
                <a:srgbClr val="00B4B0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52400" y="62594"/>
            <a:ext cx="9144000" cy="775606"/>
          </a:xfrm>
          <a:prstGeom prst="roundRect">
            <a:avLst/>
          </a:prstGeom>
          <a:gradFill flip="none" rotWithShape="1">
            <a:gsLst>
              <a:gs pos="0">
                <a:srgbClr val="006C69"/>
              </a:gs>
              <a:gs pos="50000">
                <a:srgbClr val="006666"/>
              </a:gs>
              <a:gs pos="100000">
                <a:srgbClr val="00B8B4">
                  <a:alpha val="8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282" y="6033814"/>
            <a:ext cx="2834979" cy="8735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6" y="6356447"/>
            <a:ext cx="2549091" cy="418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-98453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</a:rPr>
              <a:t>SPARC</a:t>
            </a:r>
            <a:endParaRPr lang="en-US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496273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Stratosphere-troposphere Processes And their Role in Climate</a:t>
            </a:r>
          </a:p>
          <a:p>
            <a:endParaRPr lang="en-US" sz="1600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2057400"/>
            <a:ext cx="3644900" cy="3663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8597"/>
            <a:ext cx="1734954" cy="73231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14964" y="2106588"/>
            <a:ext cx="4738036" cy="3625166"/>
          </a:xfrm>
          <a:prstGeom prst="roundRect">
            <a:avLst/>
          </a:prstGeom>
          <a:solidFill>
            <a:schemeClr val="bg1">
              <a:lumMod val="8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Themes: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Climate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variability and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and its impact on the atmosphere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Ozone </a:t>
            </a:r>
          </a:p>
          <a:p>
            <a:pPr marL="285750" indent="-285750">
              <a:buFontTx/>
              <a:buChar char="-"/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Atmospheric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 and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aerosols</a:t>
            </a:r>
          </a:p>
          <a:p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Polar atmospheric processes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95400" y="1063443"/>
            <a:ext cx="7620000" cy="716429"/>
          </a:xfrm>
          <a:prstGeom prst="roundRect">
            <a:avLst/>
          </a:prstGeom>
          <a:solidFill>
            <a:schemeClr val="bg1">
              <a:lumMod val="8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43752" y="1260349"/>
            <a:ext cx="914400" cy="35782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18849" y="1081048"/>
            <a:ext cx="7725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coordinating </a:t>
            </a:r>
            <a:r>
              <a:rPr lang="en-US" dirty="0">
                <a:solidFill>
                  <a:schemeClr val="tx1"/>
                </a:solidFill>
              </a:rPr>
              <a:t>international efforts to bring knowledge of the atmosphere to bear on issues regarding climate variability and prediction</a:t>
            </a:r>
          </a:p>
        </p:txBody>
      </p:sp>
    </p:spTree>
    <p:extLst>
      <p:ext uri="{BB962C8B-B14F-4D97-AF65-F5344CB8AC3E}">
        <p14:creationId xmlns:p14="http://schemas.microsoft.com/office/powerpoint/2010/main" val="1954739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WCRP_template">
  <a:themeElements>
    <a:clrScheme name="WCRP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CRP_template">
      <a:majorFont>
        <a:latin typeface="Arial"/>
        <a:ea typeface="MS PGothic"/>
        <a:cs typeface="MS PGothic"/>
      </a:majorFont>
      <a:minorFont>
        <a:latin typeface="Arial"/>
        <a:ea typeface="MS PGothic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WCRP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CRP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CRP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CRP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CRP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CRP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CRP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CRP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CRP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CRP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CRP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CRP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13145</TotalTime>
  <Words>1808</Words>
  <Application>Microsoft Macintosh PowerPoint</Application>
  <PresentationFormat>On-screen Show (4:3)</PresentationFormat>
  <Paragraphs>280</Paragraphs>
  <Slides>29</Slides>
  <Notes>5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2_WCRP_template</vt:lpstr>
      <vt:lpstr>Office Theme</vt:lpstr>
      <vt:lpstr>1_Office Theme</vt:lpstr>
      <vt:lpstr>4_Office Theme</vt:lpstr>
      <vt:lpstr>PowerPoint Presentation</vt:lpstr>
      <vt:lpstr>PowerPoint Presentation</vt:lpstr>
      <vt:lpstr>WCRP’s mission….</vt:lpstr>
      <vt:lpstr>Role of WCRP</vt:lpstr>
      <vt:lpstr>Role of WCRP</vt:lpstr>
      <vt:lpstr>WCRP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WCRP Core Projects and Grand Challenges</vt:lpstr>
      <vt:lpstr>MELTING ICE and GLOBAL CONSEQUENCES</vt:lpstr>
      <vt:lpstr>WATER and FOOD BASKETS</vt:lpstr>
      <vt:lpstr>REGIONAL SEA LEVEL CHANGE and COASTAL IMPACTS</vt:lpstr>
      <vt:lpstr>WEATHER and CLIMATE EXTREMES </vt:lpstr>
      <vt:lpstr>CLOUDS, CIRCULATION and CLIMATE SENSITIVITY</vt:lpstr>
      <vt:lpstr>NEAR-TERM CLIMATE PREDICTION</vt:lpstr>
      <vt:lpstr>CARBON and CLIMATE</vt:lpstr>
      <vt:lpstr>The Seven Grand Challenges of WCRP</vt:lpstr>
      <vt:lpstr>Post COP-21 Science</vt:lpstr>
      <vt:lpstr>A Shift in the Research Emphasis </vt:lpstr>
      <vt:lpstr>Towards a Smart End-to-End  Climate Information System</vt:lpstr>
      <vt:lpstr>A Shift in the Research Emphasis  and in the Message to Society </vt:lpstr>
      <vt:lpstr>PowerPoint Presentation</vt:lpstr>
    </vt:vector>
  </TitlesOfParts>
  <Company>WMO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WCRP at WWRPO JSC 2012</dc:title>
  <dc:creator>Vladimir Ryabinin</dc:creator>
  <cp:lastModifiedBy>Guy Brasseur</cp:lastModifiedBy>
  <cp:revision>528</cp:revision>
  <dcterms:created xsi:type="dcterms:W3CDTF">2013-05-15T09:01:40Z</dcterms:created>
  <dcterms:modified xsi:type="dcterms:W3CDTF">2017-01-20T08:15:36Z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  <property fmtid="{D5CDD505-2E9C-101B-9397-08002B2CF9AE}" pid="3" name="LCID">
    <vt:i4>1033</vt:i4>
  </property>
</Properties>
</file>