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0" r:id="rId1"/>
  </p:sldMasterIdLst>
  <p:notesMasterIdLst>
    <p:notesMasterId r:id="rId14"/>
  </p:notesMasterIdLst>
  <p:sldIdLst>
    <p:sldId id="320" r:id="rId2"/>
    <p:sldId id="336" r:id="rId3"/>
    <p:sldId id="337" r:id="rId4"/>
    <p:sldId id="352" r:id="rId5"/>
    <p:sldId id="353" r:id="rId6"/>
    <p:sldId id="354" r:id="rId7"/>
    <p:sldId id="355" r:id="rId8"/>
    <p:sldId id="362" r:id="rId9"/>
    <p:sldId id="356" r:id="rId10"/>
    <p:sldId id="358" r:id="rId11"/>
    <p:sldId id="346" r:id="rId12"/>
    <p:sldId id="360" r:id="rId13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00" d="100"/>
          <a:sy n="100" d="100"/>
        </p:scale>
        <p:origin x="-9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774B7-C9EF-45DE-B99B-7D6DF46E563D}" type="datetimeFigureOut">
              <a:rPr lang="en-GB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7BA19-23D7-4A1D-9E39-BCF2772B0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 Assessment of key lower latitude influences on the Arctic and their simulation [Lead: NERC; Participants: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NLeSC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MPI, HAV, GEOMAR, NIOZ, SAMS, MRI, MSS, UHAM, UNIRES, CNRS, DMI, UIB, NCAR, WHOI, MEOPAR] [Start: Month 1, End: Month 36; Deliverables associated to this task: D2.1, D2.2, D2.3, D2.4] At key locations, Blue-Action 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*** will compare observations of heat and freshwater transport to state-of-the-art coupled climate models (</a:t>
            </a:r>
            <a:r>
              <a:rPr lang="en-US" sz="1200" b="1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HadGEM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-Charisma, IPSL, CESM) and high resolution ocean-only models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NEMO (1/24°)).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In-situ ocean data originating from transport mooring arrays (TMAs) and hydrographic GO-SHIP sections will be complimented with remote sensed data from Argo profiling floats, from underwater gliders and satellite data (including existing missions, and new missions data from Jason-3 and Sentinel-3, when they are operational).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***Correspondence, compensation or feedback between these ocean heat transport estimates and atmospheric heat transport will be examined in the coupled model simulations (D2.1) [NERC, MPI,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NLeSC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GEOMAR, SAMS, NIOZ, MRI, HAV, MSS, UHAM, CNRS, UNIRES, UIB, NCAR, WHOI]. 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¼ degree </a:t>
            </a:r>
            <a:r>
              <a:rPr lang="en-US" sz="1400" b="1" dirty="0" err="1" smtClean="0"/>
              <a:t>eqivalents</a:t>
            </a:r>
            <a:r>
              <a:rPr lang="en-US" sz="1400" b="1" dirty="0" smtClean="0"/>
              <a:t>  with an N216 atmosphere. </a:t>
            </a:r>
          </a:p>
          <a:p>
            <a:r>
              <a:rPr lang="en-US" sz="1400" baseline="0" dirty="0" err="1" smtClean="0"/>
              <a:t>Rcp</a:t>
            </a:r>
            <a:r>
              <a:rPr lang="en-US" sz="1400" baseline="0" dirty="0" smtClean="0"/>
              <a:t> 8.5</a:t>
            </a:r>
          </a:p>
          <a:p>
            <a:endParaRPr lang="en-US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b) </a:t>
            </a:r>
            <a:r>
              <a:rPr lang="en-US" sz="1400" dirty="0" smtClean="0"/>
              <a:t>go6 and geo7 </a:t>
            </a:r>
            <a:r>
              <a:rPr lang="en-US" sz="1400" dirty="0" err="1" smtClean="0"/>
              <a:t>atmos</a:t>
            </a:r>
            <a:r>
              <a:rPr lang="en-US" sz="1400" dirty="0" smtClean="0"/>
              <a:t> (25km</a:t>
            </a:r>
            <a:r>
              <a:rPr lang="en-US" sz="1400" baseline="0" dirty="0" smtClean="0"/>
              <a:t> resolution)</a:t>
            </a:r>
            <a:endParaRPr lang="en-US" sz="14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/>
              <a:t>Qunatify</a:t>
            </a:r>
            <a:r>
              <a:rPr lang="en-US" sz="1400" dirty="0" smtClean="0"/>
              <a:t> different</a:t>
            </a:r>
            <a:r>
              <a:rPr lang="en-US" sz="1400" baseline="0" dirty="0" smtClean="0"/>
              <a:t> water </a:t>
            </a:r>
            <a:r>
              <a:rPr lang="en-US" sz="1400" baseline="0" dirty="0" err="1" smtClean="0"/>
              <a:t>massess</a:t>
            </a:r>
            <a:r>
              <a:rPr lang="en-US" sz="1400" baseline="0" dirty="0" smtClean="0"/>
              <a:t> across EEL, OVIDE 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volcanoes, solar, aerosols,  greenhouse gases (ALL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FORCED)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r>
              <a:rPr lang="en-US" baseline="0" dirty="0" smtClean="0"/>
              <a:t>Baring strait – University of Washington Rebecca </a:t>
            </a:r>
            <a:r>
              <a:rPr lang="en-US" baseline="0" dirty="0" err="1" smtClean="0"/>
              <a:t>Woodgate</a:t>
            </a:r>
            <a:r>
              <a:rPr lang="en-US" baseline="0" dirty="0" smtClean="0"/>
              <a:t> ? 0.8Sv inflow and 26 </a:t>
            </a:r>
            <a:r>
              <a:rPr lang="en-US" baseline="0" dirty="0" err="1" smtClean="0"/>
              <a:t>Sv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psu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Station M – 1948 to 2009 daily CTD to 1000m, weekly CTD to 2200m. Mooring since 2010 (DNMI?)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Testing ? Is the AMOC realistic ???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96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24766-26A4-4FD7-932C-6784E8C7C00D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DFB55-469D-4B28-9ADF-FB284C9510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B1DFF-A57E-4ED9-915D-1BFA3A9BAEA7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3077-F139-4D90-A524-A15DDC54B4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00CDF-37D3-4CC1-B094-38CCC78AD7EB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B27FE-2774-4435-8B26-515BC84426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A89C2-1D8C-4FB1-8018-99D29F0A83E2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C9B02-CB0E-4116-BD08-825F74FA5A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B3EA6-CC4B-458C-B7B5-E75ECA3DF467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F9DD-08B4-4CEE-B298-03EB25C96D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790D3-AB94-4CB0-83E0-535A008A11FD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166B7-3F07-4E2C-9EF6-95B51C13C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2A170-5E8F-4A65-8AB5-7F9E2B86DAE8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3B6B-FB9C-4802-97E0-FBACD8072A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04F31-8A27-44BE-A7E0-D80F81296857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5BB35-3158-47F2-A89A-0588BFB56B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9840B-AD9E-4E79-AAE1-C21270ACE2F1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4CDD2-8EC6-4231-BE4C-7BD5F8B98E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CB5F8-BD31-424A-BCD2-B13AA6FA6719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65127-D6DA-4ED2-B144-8D82D909DB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1AD51-2C84-4D0D-ABA3-C56573A88D88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C73BE-2315-470C-ABFF-C887529A02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50BCD4-0237-45B6-82E7-E3BBE12B07F2}" type="datetimeFigureOut">
              <a:rPr lang="en-GB" smtClean="0"/>
              <a:pPr>
                <a:defRPr/>
              </a:pPr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282D45-1C94-4021-8E11-2B0FBEE71F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o-F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o-FO" dirty="0" err="1" smtClean="0"/>
              <a:t>Blue-Action</a:t>
            </a:r>
            <a:r>
              <a:rPr lang="fo-FO" dirty="0" smtClean="0"/>
              <a:t> – </a:t>
            </a:r>
            <a:r>
              <a:rPr lang="fo-FO" sz="4000" dirty="0" smtClean="0"/>
              <a:t>WP2</a:t>
            </a:r>
            <a:br>
              <a:rPr lang="fo-FO" sz="4000" dirty="0" smtClean="0"/>
            </a:br>
            <a:r>
              <a:rPr lang="fo-FO" sz="4000" dirty="0" err="1" smtClean="0"/>
              <a:t>Lower</a:t>
            </a:r>
            <a:r>
              <a:rPr lang="fo-FO" sz="4000" dirty="0" smtClean="0"/>
              <a:t> </a:t>
            </a:r>
            <a:r>
              <a:rPr lang="fo-FO" sz="4000" dirty="0" err="1" smtClean="0"/>
              <a:t>latitude</a:t>
            </a:r>
            <a:r>
              <a:rPr lang="fo-FO" sz="4000" dirty="0" smtClean="0"/>
              <a:t> </a:t>
            </a:r>
            <a:r>
              <a:rPr lang="fo-FO" sz="4000" dirty="0" err="1" smtClean="0"/>
              <a:t>drivers</a:t>
            </a:r>
            <a:r>
              <a:rPr lang="fo-FO" sz="4000" dirty="0" smtClean="0"/>
              <a:t> </a:t>
            </a:r>
            <a:r>
              <a:rPr lang="fo-FO" sz="4000" dirty="0" err="1" smtClean="0"/>
              <a:t>of</a:t>
            </a:r>
            <a:r>
              <a:rPr lang="fo-FO" sz="4000" dirty="0" smtClean="0"/>
              <a:t> </a:t>
            </a:r>
            <a:r>
              <a:rPr lang="fo-FO" sz="4000" dirty="0" err="1" smtClean="0"/>
              <a:t>Arctic</a:t>
            </a:r>
            <a:r>
              <a:rPr lang="fo-FO" sz="4000" dirty="0" smtClean="0"/>
              <a:t> </a:t>
            </a:r>
            <a:r>
              <a:rPr lang="fo-FO" sz="4000" dirty="0" err="1" smtClean="0"/>
              <a:t>changes</a:t>
            </a:r>
            <a:r>
              <a:rPr lang="fo-FO" sz="4000" dirty="0" smtClean="0"/>
              <a:t/>
            </a:r>
            <a:br>
              <a:rPr lang="fo-FO" sz="4000" dirty="0" smtClean="0"/>
            </a:br>
            <a:r>
              <a:rPr lang="fo-FO" sz="4000" dirty="0" err="1" smtClean="0"/>
              <a:t>Report</a:t>
            </a:r>
            <a:r>
              <a:rPr lang="fo-FO" sz="4000" dirty="0" smtClean="0"/>
              <a:t> </a:t>
            </a:r>
            <a:r>
              <a:rPr lang="fo-FO" sz="4000" dirty="0" err="1" smtClean="0"/>
              <a:t>from</a:t>
            </a:r>
            <a:r>
              <a:rPr lang="fo-FO" sz="4000" dirty="0" smtClean="0"/>
              <a:t> </a:t>
            </a:r>
            <a:r>
              <a:rPr lang="fo-FO" sz="4000" dirty="0" err="1" smtClean="0"/>
              <a:t>breakout</a:t>
            </a:r>
            <a:r>
              <a:rPr lang="fo-FO" sz="4000" dirty="0" smtClean="0"/>
              <a:t> </a:t>
            </a:r>
            <a:r>
              <a:rPr lang="fo-FO" sz="4000" dirty="0" err="1" smtClean="0"/>
              <a:t>session</a:t>
            </a:r>
            <a:endParaRPr lang="fo-F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o-FO" dirty="0" err="1" smtClean="0"/>
              <a:t>Lead</a:t>
            </a:r>
            <a:r>
              <a:rPr lang="fo-FO" dirty="0" smtClean="0"/>
              <a:t>: Karin </a:t>
            </a:r>
            <a:r>
              <a:rPr lang="fo-FO" dirty="0" err="1" smtClean="0"/>
              <a:t>Margretha</a:t>
            </a:r>
            <a:r>
              <a:rPr lang="fo-FO" dirty="0" smtClean="0"/>
              <a:t> H. Larsen, HAV</a:t>
            </a:r>
          </a:p>
          <a:p>
            <a:r>
              <a:rPr lang="fo-FO" dirty="0" err="1" smtClean="0"/>
              <a:t>Co-lead</a:t>
            </a:r>
            <a:r>
              <a:rPr lang="fo-FO" dirty="0" smtClean="0"/>
              <a:t>: </a:t>
            </a:r>
            <a:r>
              <a:rPr lang="fo-FO" dirty="0" err="1" smtClean="0"/>
              <a:t>Gerard</a:t>
            </a:r>
            <a:r>
              <a:rPr lang="fo-FO" dirty="0" smtClean="0"/>
              <a:t> </a:t>
            </a:r>
            <a:r>
              <a:rPr lang="fo-FO" dirty="0" err="1" smtClean="0"/>
              <a:t>McCarthy</a:t>
            </a:r>
            <a:r>
              <a:rPr lang="fo-FO" dirty="0" smtClean="0"/>
              <a:t>, NERC/NOC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61515" y="2735306"/>
            <a:ext cx="538989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Effect of vertical mixing: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Vertical heat fluxes generated by tides over rough topography could reach 50 W/m2 north of Svalbard</a:t>
            </a:r>
            <a:r>
              <a:rPr lang="en-US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err="1" smtClean="0"/>
              <a:t>Suggested</a:t>
            </a:r>
            <a:r>
              <a:rPr lang="fr-FR" b="1" dirty="0" smtClean="0"/>
              <a:t> </a:t>
            </a:r>
            <a:r>
              <a:rPr lang="fr-FR" b="1" dirty="0"/>
              <a:t>Positive </a:t>
            </a:r>
            <a:r>
              <a:rPr lang="fr-FR" b="1" dirty="0" smtClean="0"/>
              <a:t>Feedback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summer</a:t>
            </a:r>
            <a:r>
              <a:rPr lang="fr-FR" b="1" dirty="0"/>
              <a:t> </a:t>
            </a:r>
            <a:r>
              <a:rPr lang="fr-FR" b="1" dirty="0" smtClean="0"/>
              <a:t>and </a:t>
            </a:r>
            <a:r>
              <a:rPr lang="fr-FR" b="1" dirty="0" err="1" smtClean="0"/>
              <a:t>winter</a:t>
            </a:r>
            <a:r>
              <a:rPr lang="fr-FR" b="1" dirty="0" smtClean="0"/>
              <a:t> </a:t>
            </a:r>
            <a:r>
              <a:rPr lang="fr-FR" b="1" dirty="0" err="1" smtClean="0"/>
              <a:t>ice</a:t>
            </a:r>
            <a:r>
              <a:rPr lang="fr-FR" b="1" dirty="0" smtClean="0"/>
              <a:t> condition </a:t>
            </a:r>
            <a:r>
              <a:rPr lang="fr-FR" b="1" dirty="0" err="1" smtClean="0"/>
              <a:t>through</a:t>
            </a:r>
            <a:r>
              <a:rPr lang="fr-FR" b="1" dirty="0" smtClean="0"/>
              <a:t> </a:t>
            </a:r>
            <a:r>
              <a:rPr lang="fr-FR" b="1" dirty="0" err="1" smtClean="0"/>
              <a:t>winter</a:t>
            </a:r>
            <a:r>
              <a:rPr lang="fr-FR" b="1" dirty="0" smtClean="0"/>
              <a:t> thermal convection (</a:t>
            </a:r>
            <a:r>
              <a:rPr lang="fr-FR" b="1" dirty="0" err="1" smtClean="0"/>
              <a:t>Ivanov,et</a:t>
            </a:r>
            <a:r>
              <a:rPr lang="fr-FR" b="1" dirty="0" smtClean="0"/>
              <a:t> al., 2016) 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32" y="2651951"/>
            <a:ext cx="1560325" cy="20562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406641" y="4708194"/>
            <a:ext cx="164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Rippeth</a:t>
            </a:r>
            <a:r>
              <a:rPr lang="fr-FR" sz="1400" i="1" dirty="0"/>
              <a:t> </a:t>
            </a:r>
            <a:r>
              <a:rPr lang="fr-FR" sz="1400" i="1" dirty="0" smtClean="0"/>
              <a:t>et al.,  2015</a:t>
            </a:r>
            <a:endParaRPr lang="fr-FR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4039315" y="5322320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Exchange </a:t>
            </a:r>
            <a:r>
              <a:rPr lang="fr-FR" b="1" dirty="0" err="1">
                <a:sym typeface="Wingdings" panose="05000000000000000000" pitchFamily="2" charset="2"/>
              </a:rPr>
              <a:t>between</a:t>
            </a:r>
            <a:r>
              <a:rPr lang="fr-FR" b="1" dirty="0">
                <a:sym typeface="Wingdings" panose="05000000000000000000" pitchFamily="2" charset="2"/>
              </a:rPr>
              <a:t> the </a:t>
            </a:r>
            <a:r>
              <a:rPr lang="fr-FR" b="1" dirty="0" err="1">
                <a:sym typeface="Wingdings" panose="05000000000000000000" pitchFamily="2" charset="2"/>
              </a:rPr>
              <a:t>boundary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err="1">
                <a:sym typeface="Wingdings" panose="05000000000000000000" pitchFamily="2" charset="2"/>
              </a:rPr>
              <a:t>current</a:t>
            </a:r>
            <a:r>
              <a:rPr lang="fr-FR" b="1" dirty="0">
                <a:sym typeface="Wingdings" panose="05000000000000000000" pitchFamily="2" charset="2"/>
              </a:rPr>
              <a:t> and </a:t>
            </a:r>
            <a:r>
              <a:rPr lang="fr-FR" b="1" dirty="0" err="1">
                <a:sym typeface="Wingdings" panose="05000000000000000000" pitchFamily="2" charset="2"/>
              </a:rPr>
              <a:t>shelf</a:t>
            </a:r>
            <a:r>
              <a:rPr lang="fr-FR" b="1" dirty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err="1">
                <a:sym typeface="Wingdings" panose="05000000000000000000" pitchFamily="2" charset="2"/>
              </a:rPr>
              <a:t>eddy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err="1">
                <a:sym typeface="Wingdings" panose="05000000000000000000" pitchFamily="2" charset="2"/>
              </a:rPr>
              <a:t>activity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(</a:t>
            </a:r>
            <a:r>
              <a:rPr lang="fr-FR" b="1" dirty="0" err="1" smtClean="0">
                <a:sym typeface="Wingdings" panose="05000000000000000000" pitchFamily="2" charset="2"/>
              </a:rPr>
              <a:t>Tverberg</a:t>
            </a:r>
            <a:r>
              <a:rPr lang="fr-FR" b="1" dirty="0" smtClean="0">
                <a:sym typeface="Wingdings" panose="05000000000000000000" pitchFamily="2" charset="2"/>
              </a:rPr>
              <a:t> et al. , 2014)</a:t>
            </a:r>
            <a:endParaRPr lang="fr-FR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Upwelling of AW </a:t>
            </a:r>
            <a:r>
              <a:rPr lang="fr-FR" b="1" dirty="0" err="1" smtClean="0"/>
              <a:t>along</a:t>
            </a:r>
            <a:r>
              <a:rPr lang="fr-FR" b="1" dirty="0" smtClean="0"/>
              <a:t> the </a:t>
            </a:r>
            <a:r>
              <a:rPr lang="fr-FR" b="1" dirty="0" err="1" smtClean="0"/>
              <a:t>slope</a:t>
            </a:r>
            <a:endParaRPr lang="fr-FR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505" b="67669"/>
          <a:stretch/>
        </p:blipFill>
        <p:spPr bwMode="auto">
          <a:xfrm>
            <a:off x="241997" y="5128514"/>
            <a:ext cx="3344446" cy="147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625184" y="6534175"/>
            <a:ext cx="1404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Våge</a:t>
            </a:r>
            <a:r>
              <a:rPr lang="fr-FR" sz="1400" i="1" dirty="0" smtClean="0"/>
              <a:t> et al., 2016</a:t>
            </a:r>
            <a:endParaRPr lang="fr-FR" sz="14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34555" y="4601331"/>
            <a:ext cx="326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F0"/>
                </a:solidFill>
              </a:rPr>
              <a:t>Section of T </a:t>
            </a:r>
            <a:r>
              <a:rPr lang="fr-FR" sz="1400" b="1" dirty="0" err="1" smtClean="0">
                <a:solidFill>
                  <a:srgbClr val="00B0F0"/>
                </a:solidFill>
              </a:rPr>
              <a:t>across</a:t>
            </a:r>
            <a:r>
              <a:rPr lang="fr-FR" sz="1400" b="1" dirty="0" smtClean="0">
                <a:solidFill>
                  <a:srgbClr val="00B0F0"/>
                </a:solidFill>
              </a:rPr>
              <a:t> the </a:t>
            </a:r>
            <a:r>
              <a:rPr lang="fr-FR" sz="1400" b="1" dirty="0" err="1" smtClean="0">
                <a:solidFill>
                  <a:srgbClr val="00B0F0"/>
                </a:solidFill>
              </a:rPr>
              <a:t>boundary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current</a:t>
            </a:r>
            <a:r>
              <a:rPr lang="fr-FR" sz="1400" b="1" dirty="0" smtClean="0">
                <a:solidFill>
                  <a:srgbClr val="00B0F0"/>
                </a:solidFill>
              </a:rPr>
              <a:t> at 30°N in the Nansen Basin in </a:t>
            </a:r>
            <a:r>
              <a:rPr lang="fr-FR" sz="1400" b="1" dirty="0" err="1" smtClean="0">
                <a:solidFill>
                  <a:srgbClr val="00B0F0"/>
                </a:solidFill>
              </a:rPr>
              <a:t>summer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9" name="Flèche vers le haut 18"/>
          <p:cNvSpPr/>
          <p:nvPr/>
        </p:nvSpPr>
        <p:spPr>
          <a:xfrm rot="-2700000">
            <a:off x="955796" y="5339593"/>
            <a:ext cx="87757" cy="340292"/>
          </a:xfrm>
          <a:prstGeom prst="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74128" y="6514787"/>
            <a:ext cx="12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AW upwelling </a:t>
            </a:r>
            <a:endParaRPr lang="fr-FR" sz="1400" b="1" dirty="0"/>
          </a:p>
        </p:txBody>
      </p:sp>
      <p:cxnSp>
        <p:nvCxnSpPr>
          <p:cNvPr id="25" name="Connecteur droit avec flèche 24"/>
          <p:cNvCxnSpPr>
            <a:stCxn id="23" idx="0"/>
          </p:cNvCxnSpPr>
          <p:nvPr/>
        </p:nvCxnSpPr>
        <p:spPr>
          <a:xfrm flipV="1">
            <a:off x="803628" y="5509741"/>
            <a:ext cx="190866" cy="1005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878401" y="2199127"/>
            <a:ext cx="4427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70C0"/>
                </a:solidFill>
              </a:rPr>
              <a:t>Effect</a:t>
            </a:r>
            <a:r>
              <a:rPr lang="fr-FR" sz="2000" b="1" dirty="0">
                <a:solidFill>
                  <a:srgbClr val="0070C0"/>
                </a:solidFill>
              </a:rPr>
              <a:t> of  stratification </a:t>
            </a:r>
            <a:r>
              <a:rPr lang="fr-FR" sz="2000" b="1" dirty="0" err="1">
                <a:solidFill>
                  <a:srgbClr val="0070C0"/>
                </a:solidFill>
              </a:rPr>
              <a:t>sea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ice</a:t>
            </a:r>
            <a:r>
              <a:rPr lang="fr-FR" sz="2000" b="1" dirty="0">
                <a:solidFill>
                  <a:srgbClr val="0070C0"/>
                </a:solidFill>
              </a:rPr>
              <a:t> formation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702398" y="2199127"/>
            <a:ext cx="245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00B0F0"/>
                </a:solidFill>
              </a:rPr>
              <a:t>Localization</a:t>
            </a:r>
            <a:r>
              <a:rPr lang="fr-FR" sz="1400" b="1" dirty="0" smtClean="0">
                <a:solidFill>
                  <a:srgbClr val="00B0F0"/>
                </a:solidFill>
              </a:rPr>
              <a:t>  of </a:t>
            </a:r>
            <a:r>
              <a:rPr lang="fr-FR" sz="1400" b="1" dirty="0" err="1" smtClean="0">
                <a:solidFill>
                  <a:srgbClr val="00B0F0"/>
                </a:solidFill>
              </a:rPr>
              <a:t>microsctructure</a:t>
            </a:r>
            <a:r>
              <a:rPr lang="fr-FR" sz="1400" b="1" dirty="0" smtClean="0">
                <a:solidFill>
                  <a:srgbClr val="00B0F0"/>
                </a:solidFill>
              </a:rPr>
              <a:t>  profiler </a:t>
            </a:r>
            <a:r>
              <a:rPr lang="fr-FR" sz="1400" b="1" dirty="0" err="1" smtClean="0">
                <a:solidFill>
                  <a:srgbClr val="00B0F0"/>
                </a:solidFill>
              </a:rPr>
              <a:t>measurements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15662" y="28137"/>
            <a:ext cx="706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mechanisms controlling the availability of </a:t>
            </a:r>
            <a:r>
              <a:rPr lang="en-US" sz="2000" b="1" dirty="0" smtClean="0">
                <a:solidFill>
                  <a:srgbClr val="0070C0"/>
                </a:solidFill>
              </a:rPr>
              <a:t>oceanic </a:t>
            </a:r>
            <a:r>
              <a:rPr lang="en-US" sz="2000" b="1" dirty="0">
                <a:solidFill>
                  <a:srgbClr val="0070C0"/>
                </a:solidFill>
              </a:rPr>
              <a:t>heat to the </a:t>
            </a:r>
            <a:r>
              <a:rPr lang="en-US" sz="2000" b="1" dirty="0" smtClean="0">
                <a:solidFill>
                  <a:srgbClr val="0070C0"/>
                </a:solidFill>
              </a:rPr>
              <a:t>ice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8" t="37747" r="2306" b="37630"/>
          <a:stretch/>
        </p:blipFill>
        <p:spPr>
          <a:xfrm>
            <a:off x="199760" y="428247"/>
            <a:ext cx="2015902" cy="18378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87784" y="692735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err="1"/>
              <a:t>Delayed</a:t>
            </a:r>
            <a:r>
              <a:rPr lang="fr-FR" b="1" dirty="0"/>
              <a:t> </a:t>
            </a:r>
            <a:r>
              <a:rPr lang="fr-FR" b="1" dirty="0" err="1"/>
              <a:t>response</a:t>
            </a:r>
            <a:r>
              <a:rPr lang="fr-FR" b="1" dirty="0"/>
              <a:t> of the </a:t>
            </a:r>
            <a:r>
              <a:rPr lang="fr-FR" b="1" dirty="0" err="1"/>
              <a:t>sea</a:t>
            </a:r>
            <a:r>
              <a:rPr lang="fr-FR" b="1" dirty="0"/>
              <a:t> </a:t>
            </a:r>
            <a:r>
              <a:rPr lang="fr-FR" b="1" dirty="0" err="1"/>
              <a:t>ice</a:t>
            </a:r>
            <a:r>
              <a:rPr lang="fr-FR" b="1" dirty="0"/>
              <a:t> </a:t>
            </a:r>
            <a:r>
              <a:rPr lang="fr-FR" b="1" dirty="0" err="1"/>
              <a:t>cover</a:t>
            </a:r>
            <a:r>
              <a:rPr lang="fr-FR" b="1" dirty="0"/>
              <a:t> to </a:t>
            </a:r>
            <a:r>
              <a:rPr lang="fr-FR" b="1" dirty="0" err="1"/>
              <a:t>heat</a:t>
            </a:r>
            <a:r>
              <a:rPr lang="fr-FR" b="1" dirty="0"/>
              <a:t> content anomalies </a:t>
            </a:r>
            <a:r>
              <a:rPr lang="fr-FR" b="1" dirty="0" err="1"/>
              <a:t>formed</a:t>
            </a:r>
            <a:r>
              <a:rPr lang="fr-FR" b="1" dirty="0"/>
              <a:t> in western Barents </a:t>
            </a:r>
            <a:r>
              <a:rPr lang="fr-FR" b="1" dirty="0" err="1"/>
              <a:t>Sea</a:t>
            </a:r>
            <a:r>
              <a:rPr lang="fr-FR" b="1" dirty="0"/>
              <a:t> and </a:t>
            </a:r>
            <a:r>
              <a:rPr lang="fr-FR" b="1" i="1" dirty="0" err="1"/>
              <a:t>reemerging</a:t>
            </a:r>
            <a:r>
              <a:rPr lang="fr-FR" b="1" dirty="0"/>
              <a:t> one </a:t>
            </a:r>
            <a:r>
              <a:rPr lang="fr-FR" b="1" dirty="0" err="1"/>
              <a:t>year</a:t>
            </a:r>
            <a:r>
              <a:rPr lang="fr-FR" b="1" dirty="0"/>
              <a:t> </a:t>
            </a:r>
            <a:r>
              <a:rPr lang="fr-FR" b="1" dirty="0" err="1"/>
              <a:t>later</a:t>
            </a:r>
            <a:r>
              <a:rPr lang="fr-FR" b="1" dirty="0"/>
              <a:t> in the NE Barents </a:t>
            </a:r>
            <a:r>
              <a:rPr lang="fr-FR" b="1" dirty="0" err="1"/>
              <a:t>Sea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1540" y="2157783"/>
            <a:ext cx="1429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Herbaut</a:t>
            </a:r>
            <a:r>
              <a:rPr lang="fr-FR" sz="1200" i="1" dirty="0" smtClean="0"/>
              <a:t> et al., 2015</a:t>
            </a:r>
            <a:endParaRPr lang="fr-FR" sz="12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94653" y="-38701"/>
            <a:ext cx="212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B0F0"/>
                </a:solidFill>
              </a:rPr>
              <a:t>Regression</a:t>
            </a:r>
            <a:r>
              <a:rPr lang="fr-FR" sz="1200" b="1" dirty="0" smtClean="0">
                <a:solidFill>
                  <a:srgbClr val="00B0F0"/>
                </a:solidFill>
              </a:rPr>
              <a:t> of </a:t>
            </a:r>
            <a:r>
              <a:rPr lang="fr-FR" sz="1200" b="1" dirty="0" err="1" smtClean="0">
                <a:solidFill>
                  <a:srgbClr val="00B0F0"/>
                </a:solidFill>
              </a:rPr>
              <a:t>winter</a:t>
            </a:r>
            <a:r>
              <a:rPr lang="fr-FR" sz="1200" b="1" dirty="0" smtClean="0">
                <a:solidFill>
                  <a:srgbClr val="00B0F0"/>
                </a:solidFill>
              </a:rPr>
              <a:t> SIC onto </a:t>
            </a:r>
            <a:r>
              <a:rPr lang="fr-FR" sz="1200" b="1" dirty="0" err="1" smtClean="0">
                <a:solidFill>
                  <a:srgbClr val="00B0F0"/>
                </a:solidFill>
              </a:rPr>
              <a:t>previous</a:t>
            </a:r>
            <a:r>
              <a:rPr lang="fr-FR" sz="1200" b="1" dirty="0" smtClean="0">
                <a:solidFill>
                  <a:srgbClr val="00B0F0"/>
                </a:solidFill>
              </a:rPr>
              <a:t> </a:t>
            </a:r>
            <a:r>
              <a:rPr lang="fr-FR" sz="1200" b="1" dirty="0" err="1" smtClean="0">
                <a:solidFill>
                  <a:srgbClr val="00B0F0"/>
                </a:solidFill>
              </a:rPr>
              <a:t>winter</a:t>
            </a:r>
            <a:r>
              <a:rPr lang="fr-FR" sz="1200" b="1" dirty="0" smtClean="0">
                <a:solidFill>
                  <a:srgbClr val="00B0F0"/>
                </a:solidFill>
              </a:rPr>
              <a:t> AW </a:t>
            </a:r>
            <a:r>
              <a:rPr lang="fr-FR" sz="1200" b="1" dirty="0" err="1" smtClean="0">
                <a:solidFill>
                  <a:srgbClr val="00B0F0"/>
                </a:solidFill>
              </a:rPr>
              <a:t>temperature</a:t>
            </a:r>
            <a:r>
              <a:rPr lang="fr-FR" sz="1200" b="1" dirty="0" smtClean="0">
                <a:solidFill>
                  <a:srgbClr val="00B0F0"/>
                </a:solidFill>
              </a:rPr>
              <a:t> at BSO</a:t>
            </a:r>
            <a:endParaRPr lang="fr-FR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o-FO" sz="2800" dirty="0" smtClean="0"/>
              <a:t>	D2.7  </a:t>
            </a:r>
            <a:r>
              <a:rPr lang="fo-FO" sz="2800" dirty="0" err="1" smtClean="0"/>
              <a:t>Cost-benefit</a:t>
            </a:r>
            <a:r>
              <a:rPr lang="fo-FO" sz="2800" dirty="0" smtClean="0"/>
              <a:t> </a:t>
            </a:r>
            <a:r>
              <a:rPr lang="fo-FO" sz="2800" dirty="0" err="1" smtClean="0"/>
              <a:t>analysis</a:t>
            </a:r>
            <a:r>
              <a:rPr lang="fo-FO" sz="2800" dirty="0" smtClean="0"/>
              <a:t> </a:t>
            </a:r>
            <a:r>
              <a:rPr lang="fo-FO" sz="2800" dirty="0" err="1" smtClean="0"/>
              <a:t>of</a:t>
            </a:r>
            <a:r>
              <a:rPr lang="fo-FO" sz="2800" dirty="0" smtClean="0"/>
              <a:t> </a:t>
            </a:r>
            <a:r>
              <a:rPr lang="fo-FO" sz="2800" dirty="0" err="1" smtClean="0"/>
              <a:t>the</a:t>
            </a:r>
            <a:r>
              <a:rPr lang="fo-FO" sz="2800" dirty="0" smtClean="0"/>
              <a:t> RAPID </a:t>
            </a:r>
            <a:r>
              <a:rPr lang="fo-FO" sz="2800" dirty="0" err="1" smtClean="0"/>
              <a:t>and</a:t>
            </a:r>
            <a:r>
              <a:rPr lang="fo-FO" sz="2800" dirty="0" smtClean="0"/>
              <a:t> OSNAP </a:t>
            </a:r>
            <a:r>
              <a:rPr lang="fo-FO" sz="2800" dirty="0" err="1" smtClean="0"/>
              <a:t>arrays</a:t>
            </a:r>
            <a:r>
              <a:rPr lang="fo-FO" sz="2800" dirty="0" smtClean="0"/>
              <a:t> (</a:t>
            </a:r>
            <a:r>
              <a:rPr lang="fo-FO" sz="2800" dirty="0" err="1" smtClean="0"/>
              <a:t>Johannes</a:t>
            </a:r>
            <a:r>
              <a:rPr lang="fo-FO" sz="2800" dirty="0" smtClean="0"/>
              <a:t> </a:t>
            </a:r>
            <a:r>
              <a:rPr lang="fo-FO" sz="2800" dirty="0" err="1" smtClean="0"/>
              <a:t>Karstensen</a:t>
            </a:r>
            <a:r>
              <a:rPr lang="fo-FO" sz="2800" dirty="0" smtClean="0"/>
              <a:t>, </a:t>
            </a:r>
            <a:r>
              <a:rPr lang="fo-FO" sz="2800" dirty="0" smtClean="0"/>
              <a:t>GEOMAR, </a:t>
            </a:r>
            <a:r>
              <a:rPr lang="fo-FO" sz="2800" dirty="0" err="1" smtClean="0"/>
              <a:t>Due</a:t>
            </a:r>
            <a:r>
              <a:rPr lang="fo-FO" sz="2800" dirty="0" smtClean="0"/>
              <a:t> M42)</a:t>
            </a:r>
            <a:endParaRPr lang="fo-FO" sz="2800" dirty="0" smtClean="0"/>
          </a:p>
          <a:p>
            <a:pPr>
              <a:buNone/>
            </a:pPr>
            <a:endParaRPr lang="fo-FO" sz="2800" dirty="0"/>
          </a:p>
          <a:p>
            <a:pPr>
              <a:buNone/>
            </a:pPr>
            <a:r>
              <a:rPr lang="fo-FO" sz="2800" dirty="0" err="1" smtClean="0"/>
              <a:t>Link</a:t>
            </a:r>
            <a:r>
              <a:rPr lang="fo-FO" sz="2800" dirty="0" smtClean="0"/>
              <a:t> </a:t>
            </a:r>
            <a:r>
              <a:rPr lang="fo-FO" sz="2800" dirty="0" err="1" smtClean="0"/>
              <a:t>up</a:t>
            </a:r>
            <a:r>
              <a:rPr lang="fo-FO" sz="2800" dirty="0" smtClean="0"/>
              <a:t> </a:t>
            </a:r>
            <a:r>
              <a:rPr lang="fo-FO" sz="2800" dirty="0" err="1" smtClean="0"/>
              <a:t>with</a:t>
            </a:r>
            <a:r>
              <a:rPr lang="fo-FO" sz="2800" dirty="0" smtClean="0"/>
              <a:t> </a:t>
            </a:r>
            <a:r>
              <a:rPr lang="fo-FO" sz="2800" dirty="0" err="1" smtClean="0"/>
              <a:t>AtlantOS</a:t>
            </a:r>
            <a:r>
              <a:rPr lang="fo-FO" sz="2800" dirty="0" smtClean="0"/>
              <a:t> </a:t>
            </a:r>
            <a:r>
              <a:rPr lang="fo-FO" sz="2800" dirty="0" err="1" smtClean="0"/>
              <a:t>workshop</a:t>
            </a:r>
            <a:r>
              <a:rPr lang="fo-FO" sz="2800" dirty="0"/>
              <a:t> </a:t>
            </a:r>
            <a:r>
              <a:rPr lang="fo-FO" sz="2800" dirty="0" err="1" smtClean="0"/>
              <a:t>on</a:t>
            </a:r>
            <a:r>
              <a:rPr lang="fo-FO" sz="2800" dirty="0" smtClean="0"/>
              <a:t> gap </a:t>
            </a:r>
            <a:r>
              <a:rPr lang="fo-FO" sz="2800" dirty="0" err="1" smtClean="0"/>
              <a:t>analysis</a:t>
            </a:r>
            <a:r>
              <a:rPr lang="fo-FO" sz="2800" dirty="0"/>
              <a:t> </a:t>
            </a:r>
            <a:r>
              <a:rPr lang="fo-FO" sz="2800" dirty="0" smtClean="0"/>
              <a:t>(2018) </a:t>
            </a:r>
          </a:p>
        </p:txBody>
      </p:sp>
      <p:pic>
        <p:nvPicPr>
          <p:cNvPr id="5" name="Picture 4" descr="rapid_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917" y="2468959"/>
            <a:ext cx="6138165" cy="192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5486400" cy="1786210"/>
          </a:xfrm>
        </p:spPr>
        <p:txBody>
          <a:bodyPr>
            <a:noAutofit/>
          </a:bodyPr>
          <a:lstStyle/>
          <a:p>
            <a:pPr algn="l"/>
            <a:r>
              <a:rPr lang="fo-FO" sz="2800" dirty="0" smtClean="0"/>
              <a:t>D2.8 </a:t>
            </a:r>
            <a:r>
              <a:rPr lang="fo-FO" sz="2800" dirty="0" err="1" smtClean="0"/>
              <a:t>Optimization</a:t>
            </a:r>
            <a:r>
              <a:rPr lang="fo-FO" sz="2800" dirty="0" smtClean="0"/>
              <a:t> </a:t>
            </a:r>
            <a:r>
              <a:rPr lang="fo-FO" sz="2800" dirty="0" err="1" smtClean="0"/>
              <a:t>of</a:t>
            </a:r>
            <a:r>
              <a:rPr lang="fo-FO" sz="2800" dirty="0" smtClean="0"/>
              <a:t> </a:t>
            </a:r>
            <a:r>
              <a:rPr lang="fo-FO" sz="2800" dirty="0" err="1" smtClean="0"/>
              <a:t>the</a:t>
            </a:r>
            <a:r>
              <a:rPr lang="fo-FO" sz="2800" dirty="0" smtClean="0"/>
              <a:t> GSR </a:t>
            </a:r>
            <a:r>
              <a:rPr lang="fo-FO" sz="2800" dirty="0" err="1" smtClean="0"/>
              <a:t>inflow</a:t>
            </a:r>
            <a:r>
              <a:rPr lang="fo-FO" sz="2800" dirty="0" smtClean="0"/>
              <a:t> </a:t>
            </a:r>
            <a:r>
              <a:rPr lang="fo-FO" sz="2800" dirty="0" err="1" smtClean="0"/>
              <a:t>arrays</a:t>
            </a:r>
            <a:r>
              <a:rPr lang="fo-FO" sz="2800" dirty="0" smtClean="0"/>
              <a:t> (Karin. M. H. Larsen, </a:t>
            </a:r>
            <a:r>
              <a:rPr lang="fo-FO" sz="2800" dirty="0" smtClean="0"/>
              <a:t>HAV, </a:t>
            </a:r>
            <a:r>
              <a:rPr lang="fo-FO" sz="2800" dirty="0" err="1" smtClean="0"/>
              <a:t>Due</a:t>
            </a:r>
            <a:r>
              <a:rPr lang="fo-FO" sz="2800" dirty="0" smtClean="0"/>
              <a:t> M42)</a:t>
            </a:r>
            <a:r>
              <a:rPr lang="fo-FO" sz="2800" dirty="0" smtClean="0"/>
              <a:t/>
            </a:r>
            <a:br>
              <a:rPr lang="fo-FO" sz="2800" dirty="0" smtClean="0"/>
            </a:br>
            <a:r>
              <a:rPr lang="fo-FO" sz="2800" dirty="0" smtClean="0"/>
              <a:t/>
            </a:r>
            <a:br>
              <a:rPr lang="fo-FO" sz="2800" dirty="0" smtClean="0"/>
            </a:br>
            <a:r>
              <a:rPr lang="fo-FO" sz="2800" dirty="0" err="1" smtClean="0"/>
              <a:t>Faroe</a:t>
            </a:r>
            <a:r>
              <a:rPr lang="fo-FO" sz="2800" dirty="0" smtClean="0"/>
              <a:t> </a:t>
            </a:r>
            <a:r>
              <a:rPr lang="fo-FO" sz="2800" dirty="0" err="1" smtClean="0"/>
              <a:t>Current</a:t>
            </a:r>
            <a:r>
              <a:rPr lang="fo-FO" sz="2800" dirty="0" smtClean="0"/>
              <a:t/>
            </a:r>
            <a:br>
              <a:rPr lang="fo-FO" sz="2800" dirty="0" smtClean="0"/>
            </a:br>
            <a:r>
              <a:rPr lang="fo-FO" sz="2800" dirty="0" err="1" smtClean="0"/>
              <a:t>monitoring</a:t>
            </a:r>
            <a:r>
              <a:rPr lang="fo-FO" sz="2800" dirty="0" smtClean="0"/>
              <a:t> section</a:t>
            </a:r>
            <a:endParaRPr lang="fo-FO" sz="2800" dirty="0"/>
          </a:p>
        </p:txBody>
      </p:sp>
      <p:pic>
        <p:nvPicPr>
          <p:cNvPr id="1026" name="Picture 2" descr="D:\0_Meetings\Myndir\English\Atl_f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59326"/>
            <a:ext cx="6248399" cy="3316685"/>
          </a:xfrm>
          <a:prstGeom prst="rect">
            <a:avLst/>
          </a:prstGeom>
          <a:noFill/>
        </p:spPr>
      </p:pic>
      <p:pic>
        <p:nvPicPr>
          <p:cNvPr id="4" name="Picture 5" descr="adcp_no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587625" cy="2708275"/>
          </a:xfrm>
          <a:prstGeom prst="rect">
            <a:avLst/>
          </a:prstGeo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19400" y="3886200"/>
            <a:ext cx="228600" cy="2554288"/>
            <a:chOff x="2195736" y="3284984"/>
            <a:chExt cx="216024" cy="324036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7" name="Oval 6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6200" y="6019800"/>
            <a:ext cx="1927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smtClean="0">
                <a:solidFill>
                  <a:srgbClr val="FFFF00"/>
                </a:solidFill>
              </a:rPr>
              <a:t>ADCPs: 1997-2015</a:t>
            </a:r>
            <a:endParaRPr lang="fo-FO" b="1" dirty="0">
              <a:solidFill>
                <a:srgbClr val="FFFF00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429000" y="3733800"/>
            <a:ext cx="228600" cy="2630488"/>
            <a:chOff x="2195736" y="3284984"/>
            <a:chExt cx="216024" cy="3240360"/>
          </a:xfrm>
        </p:grpSpPr>
        <p:sp>
          <p:nvSpPr>
            <p:cNvPr id="11" name="Isosceles Triangle 10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2" name="Oval 11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2219739" y="3700670"/>
            <a:ext cx="152400" cy="1716088"/>
            <a:chOff x="2195736" y="3284984"/>
            <a:chExt cx="216024" cy="3240360"/>
          </a:xfrm>
        </p:grpSpPr>
        <p:sp>
          <p:nvSpPr>
            <p:cNvPr id="14" name="Isosceles Triangle 13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5" name="Oval 14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81200" y="3657600"/>
            <a:ext cx="152400" cy="1106488"/>
            <a:chOff x="2195736" y="3284984"/>
            <a:chExt cx="216024" cy="3240360"/>
          </a:xfrm>
        </p:grpSpPr>
        <p:sp>
          <p:nvSpPr>
            <p:cNvPr id="17" name="Isosceles Triangle 16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90800" y="3505200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Atlantic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657600"/>
            <a:ext cx="7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Arctic</a:t>
            </a:r>
            <a:endParaRPr lang="fo-FO" b="1" dirty="0">
              <a:solidFill>
                <a:schemeClr val="bg1"/>
              </a:solidFill>
            </a:endParaRP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267200" y="2057400"/>
            <a:ext cx="1775935" cy="1081921"/>
            <a:chOff x="3347865" y="404664"/>
            <a:chExt cx="4127397" cy="2515268"/>
          </a:xfrm>
        </p:grpSpPr>
        <p:pic>
          <p:nvPicPr>
            <p:cNvPr id="22" name="Picture 4" descr="http://www.astronautix.com/graphics/w/wjas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3" y="404664"/>
              <a:ext cx="2109614" cy="153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3347865" y="2132856"/>
              <a:ext cx="4127397" cy="78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sz="1600" b="1" dirty="0"/>
                <a:t>Satellite </a:t>
              </a:r>
              <a:r>
                <a:rPr lang="fo-FO" sz="1600" b="1" dirty="0">
                  <a:latin typeface="Arial" pitchFamily="34" charset="0"/>
                  <a:cs typeface="Arial" pitchFamily="34" charset="0"/>
                </a:rPr>
                <a:t>altimetry</a:t>
              </a: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1447800" y="5105400"/>
            <a:ext cx="1676400" cy="951131"/>
            <a:chOff x="1447800" y="5029200"/>
            <a:chExt cx="1676400" cy="951131"/>
          </a:xfrm>
        </p:grpSpPr>
        <p:sp>
          <p:nvSpPr>
            <p:cNvPr id="26" name="Isosceles Triangle 25"/>
            <p:cNvSpPr/>
            <p:nvPr/>
          </p:nvSpPr>
          <p:spPr>
            <a:xfrm>
              <a:off x="2057400" y="5029200"/>
              <a:ext cx="381000" cy="304800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7800" y="5334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o-FO" b="1" dirty="0" err="1" smtClean="0"/>
                <a:t>Bottom</a:t>
              </a:r>
              <a:r>
                <a:rPr lang="fo-FO" b="1" dirty="0" smtClean="0"/>
                <a:t> </a:t>
              </a:r>
              <a:r>
                <a:rPr lang="fo-FO" b="1" dirty="0" err="1" smtClean="0"/>
                <a:t>temperature</a:t>
              </a:r>
              <a:endParaRPr lang="fo-FO" b="1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6660232" y="1124821"/>
            <a:ext cx="1440160" cy="864410"/>
          </a:xfrm>
          <a:custGeom>
            <a:avLst/>
            <a:gdLst>
              <a:gd name="connsiteX0" fmla="*/ 0 w 4380931"/>
              <a:gd name="connsiteY0" fmla="*/ 2629468 h 2629468"/>
              <a:gd name="connsiteX1" fmla="*/ 873457 w 4380931"/>
              <a:gd name="connsiteY1" fmla="*/ 1046328 h 2629468"/>
              <a:gd name="connsiteX2" fmla="*/ 2347415 w 4380931"/>
              <a:gd name="connsiteY2" fmla="*/ 104633 h 2629468"/>
              <a:gd name="connsiteX3" fmla="*/ 4380931 w 4380931"/>
              <a:gd name="connsiteY3" fmla="*/ 418531 h 262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931" h="2629468">
                <a:moveTo>
                  <a:pt x="0" y="2629468"/>
                </a:moveTo>
                <a:cubicBezTo>
                  <a:pt x="241110" y="2048301"/>
                  <a:pt x="482221" y="1467134"/>
                  <a:pt x="873457" y="1046328"/>
                </a:cubicBezTo>
                <a:cubicBezTo>
                  <a:pt x="1264693" y="625522"/>
                  <a:pt x="1762836" y="209266"/>
                  <a:pt x="2347415" y="104633"/>
                </a:cubicBezTo>
                <a:cubicBezTo>
                  <a:pt x="2931994" y="0"/>
                  <a:pt x="4380931" y="418531"/>
                  <a:pt x="4380931" y="418531"/>
                </a:cubicBezTo>
              </a:path>
            </a:pathLst>
          </a:cu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242671"/>
          <a:ext cx="8784976" cy="635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304"/>
                <a:gridCol w="5808324"/>
                <a:gridCol w="1710348"/>
              </a:tblGrid>
              <a:tr h="456049">
                <a:tc>
                  <a:txBody>
                    <a:bodyPr/>
                    <a:lstStyle/>
                    <a:p>
                      <a:pPr algn="ctr"/>
                      <a:r>
                        <a:rPr lang="fo-FO" sz="2400" dirty="0" smtClean="0"/>
                        <a:t>WP2</a:t>
                      </a:r>
                      <a:endParaRPr lang="fo-F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sz="2400" dirty="0" err="1" smtClean="0"/>
                        <a:t>Deliverables</a:t>
                      </a:r>
                      <a:endParaRPr lang="fo-F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sz="2400" dirty="0" err="1" smtClean="0"/>
                        <a:t>Lead</a:t>
                      </a:r>
                      <a:endParaRPr lang="fo-FO" sz="2400" dirty="0"/>
                    </a:p>
                  </a:txBody>
                  <a:tcPr/>
                </a:tc>
              </a:tr>
              <a:tr h="524181">
                <a:tc>
                  <a:txBody>
                    <a:bodyPr/>
                    <a:lstStyle/>
                    <a:p>
                      <a:r>
                        <a:rPr lang="fo-FO" dirty="0" smtClean="0"/>
                        <a:t>D2.1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Model-observation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reanalyses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comparison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key locations for heat 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Ben </a:t>
                      </a:r>
                      <a:r>
                        <a:rPr lang="fo-FO" dirty="0" err="1" smtClean="0"/>
                        <a:t>Moat</a:t>
                      </a:r>
                      <a:r>
                        <a:rPr lang="fo-FO" dirty="0" smtClean="0"/>
                        <a:t>, NERC</a:t>
                      </a:r>
                      <a:endParaRPr lang="fo-FO" dirty="0"/>
                    </a:p>
                  </a:txBody>
                  <a:tcPr/>
                </a:tc>
              </a:tr>
              <a:tr h="748830">
                <a:tc>
                  <a:txBody>
                    <a:bodyPr/>
                    <a:lstStyle/>
                    <a:p>
                      <a:r>
                        <a:rPr lang="fo-FO" dirty="0" smtClean="0"/>
                        <a:t>D2.2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decadal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variability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subpolar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gyre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Stuart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Cunningham</a:t>
                      </a:r>
                      <a:r>
                        <a:rPr lang="fo-FO" dirty="0" smtClean="0"/>
                        <a:t>, SAMS</a:t>
                      </a:r>
                      <a:endParaRPr lang="fo-FO" dirty="0"/>
                    </a:p>
                  </a:txBody>
                  <a:tcPr/>
                </a:tc>
              </a:tr>
              <a:tr h="524181">
                <a:tc>
                  <a:txBody>
                    <a:bodyPr/>
                    <a:lstStyle/>
                    <a:p>
                      <a:r>
                        <a:rPr lang="fo-FO" dirty="0" smtClean="0"/>
                        <a:t>D2.3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flow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Iceland-Faroe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Ridge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Steffen</a:t>
                      </a:r>
                      <a:r>
                        <a:rPr lang="fo-FO" dirty="0" smtClean="0"/>
                        <a:t> Olsen, DMI</a:t>
                      </a:r>
                      <a:endParaRPr lang="fo-FO" dirty="0"/>
                    </a:p>
                  </a:txBody>
                  <a:tcPr/>
                </a:tc>
              </a:tr>
              <a:tr h="748830">
                <a:tc>
                  <a:txBody>
                    <a:bodyPr/>
                    <a:lstStyle/>
                    <a:p>
                      <a:r>
                        <a:rPr lang="fo-FO" dirty="0" smtClean="0"/>
                        <a:t>D2.4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Synthesis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transport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Wilco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Hazeleger</a:t>
                      </a:r>
                      <a:r>
                        <a:rPr lang="fo-FO" dirty="0" smtClean="0"/>
                        <a:t>, </a:t>
                      </a:r>
                      <a:r>
                        <a:rPr lang="fo-FO" dirty="0" err="1" smtClean="0"/>
                        <a:t>NLeSC</a:t>
                      </a:r>
                      <a:endParaRPr lang="fo-FO" dirty="0"/>
                    </a:p>
                  </a:txBody>
                  <a:tcPr/>
                </a:tc>
              </a:tr>
              <a:tr h="508135">
                <a:tc>
                  <a:txBody>
                    <a:bodyPr/>
                    <a:lstStyle/>
                    <a:p>
                      <a:r>
                        <a:rPr lang="fo-FO" dirty="0" smtClean="0"/>
                        <a:t>D2.5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anomalies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predictive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Tor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Eldevik</a:t>
                      </a:r>
                      <a:r>
                        <a:rPr lang="fo-FO" dirty="0" smtClean="0"/>
                        <a:t>,</a:t>
                      </a:r>
                      <a:r>
                        <a:rPr lang="fo-FO" baseline="0" dirty="0" smtClean="0"/>
                        <a:t> </a:t>
                      </a:r>
                      <a:r>
                        <a:rPr lang="fo-FO" dirty="0" err="1" smtClean="0"/>
                        <a:t>UiB</a:t>
                      </a:r>
                      <a:endParaRPr lang="fo-FO" dirty="0"/>
                    </a:p>
                  </a:txBody>
                  <a:tcPr/>
                </a:tc>
              </a:tr>
              <a:tr h="725906">
                <a:tc>
                  <a:txBody>
                    <a:bodyPr/>
                    <a:lstStyle/>
                    <a:p>
                      <a:r>
                        <a:rPr lang="fo-FO" dirty="0" smtClean="0"/>
                        <a:t>D2.6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anomalies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sea-ice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variability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Christophe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Herbaut</a:t>
                      </a:r>
                      <a:r>
                        <a:rPr lang="fo-FO" dirty="0" smtClean="0"/>
                        <a:t>,</a:t>
                      </a:r>
                      <a:r>
                        <a:rPr lang="fo-FO" baseline="0" dirty="0" smtClean="0"/>
                        <a:t> </a:t>
                      </a:r>
                      <a:r>
                        <a:rPr lang="fo-FO" dirty="0" smtClean="0"/>
                        <a:t>CNRS</a:t>
                      </a:r>
                      <a:endParaRPr lang="fo-FO" dirty="0"/>
                    </a:p>
                  </a:txBody>
                  <a:tcPr/>
                </a:tc>
              </a:tr>
              <a:tr h="685846">
                <a:tc>
                  <a:txBody>
                    <a:bodyPr/>
                    <a:lstStyle/>
                    <a:p>
                      <a:r>
                        <a:rPr lang="fo-FO" dirty="0" smtClean="0"/>
                        <a:t>D2.7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Cost-benefit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RAPID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OSNAP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arrays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Johannes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Karstensen</a:t>
                      </a:r>
                      <a:r>
                        <a:rPr lang="fo-FO" dirty="0" smtClean="0"/>
                        <a:t>, GEOMAR</a:t>
                      </a:r>
                      <a:endParaRPr lang="fo-FO" dirty="0"/>
                    </a:p>
                  </a:txBody>
                  <a:tcPr/>
                </a:tc>
              </a:tr>
              <a:tr h="480092">
                <a:tc>
                  <a:txBody>
                    <a:bodyPr/>
                    <a:lstStyle/>
                    <a:p>
                      <a:r>
                        <a:rPr lang="fo-FO" dirty="0" smtClean="0"/>
                        <a:t>D2.8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GSR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inflow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arrays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Karin M. H. Larsen, HAV</a:t>
                      </a:r>
                      <a:endParaRPr lang="fo-F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764703"/>
          <a:ext cx="8424936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8"/>
                <a:gridCol w="3689178"/>
                <a:gridCol w="784932"/>
                <a:gridCol w="889591"/>
                <a:gridCol w="2354797"/>
              </a:tblGrid>
              <a:tr h="885890">
                <a:tc>
                  <a:txBody>
                    <a:bodyPr/>
                    <a:lstStyle/>
                    <a:p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Milestone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title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WPs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Lead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Means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of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verification</a:t>
                      </a:r>
                      <a:endParaRPr lang="fo-FO" dirty="0"/>
                    </a:p>
                  </a:txBody>
                  <a:tcPr/>
                </a:tc>
              </a:tr>
              <a:tr h="1169739">
                <a:tc>
                  <a:txBody>
                    <a:bodyPr/>
                    <a:lstStyle/>
                    <a:p>
                      <a:r>
                        <a:rPr lang="fo-FO" dirty="0" smtClean="0"/>
                        <a:t>MS8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transport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fo-FO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eddy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resolving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WP2,</a:t>
                      </a:r>
                    </a:p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WP3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robust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endParaRPr lang="fo-FO" dirty="0"/>
                    </a:p>
                  </a:txBody>
                  <a:tcPr/>
                </a:tc>
              </a:tr>
              <a:tr h="2624892">
                <a:tc>
                  <a:txBody>
                    <a:bodyPr/>
                    <a:lstStyle/>
                    <a:p>
                      <a:r>
                        <a:rPr lang="fo-FO" dirty="0" smtClean="0"/>
                        <a:t>MS9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Coupled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reanalysis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WP2,</a:t>
                      </a:r>
                    </a:p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WP3,</a:t>
                      </a:r>
                    </a:p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WP4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CNRS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reanalyses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made available to the project 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(WP2),</a:t>
                      </a:r>
                    </a:p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(WP3)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predictability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(WP4)</a:t>
                      </a:r>
                      <a:endParaRPr lang="fo-F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471944" y="1494119"/>
            <a:ext cx="45258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NEMO Ocean only </a:t>
            </a:r>
            <a:r>
              <a:rPr lang="en-US" b="1" dirty="0" err="1" smtClean="0"/>
              <a:t>hindcast</a:t>
            </a:r>
            <a:endParaRPr lang="en-US" b="1" dirty="0" smtClean="0"/>
          </a:p>
          <a:p>
            <a:r>
              <a:rPr lang="en-US" dirty="0" smtClean="0"/>
              <a:t>1/</a:t>
            </a:r>
            <a:r>
              <a:rPr lang="en-US" dirty="0"/>
              <a:t>12° </a:t>
            </a:r>
            <a:r>
              <a:rPr lang="en-US" dirty="0" smtClean="0"/>
              <a:t>1958 to 2015 </a:t>
            </a:r>
          </a:p>
          <a:p>
            <a:r>
              <a:rPr lang="en-US" dirty="0">
                <a:solidFill>
                  <a:srgbClr val="7F7F7F"/>
                </a:solidFill>
              </a:rPr>
              <a:t>1/12° 1958 to 2015 </a:t>
            </a:r>
            <a:r>
              <a:rPr lang="en-US" dirty="0" smtClean="0">
                <a:solidFill>
                  <a:srgbClr val="7F7F7F"/>
                </a:solidFill>
              </a:rPr>
              <a:t>(ACSIS – JRA forcing)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/24°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b="1" dirty="0"/>
          </a:p>
          <a:p>
            <a:r>
              <a:rPr lang="en-US" b="1" dirty="0" smtClean="0"/>
              <a:t>2) Three (</a:t>
            </a:r>
            <a:r>
              <a:rPr lang="en-US" b="1" dirty="0" err="1" smtClean="0"/>
              <a:t>HadGEM</a:t>
            </a:r>
            <a:r>
              <a:rPr lang="en-US" b="1" dirty="0" smtClean="0"/>
              <a:t>-Charisma) - Coupled simulations </a:t>
            </a:r>
          </a:p>
          <a:p>
            <a:r>
              <a:rPr lang="en-US" dirty="0" smtClean="0"/>
              <a:t>All are 1</a:t>
            </a:r>
            <a:r>
              <a:rPr lang="en-US" dirty="0"/>
              <a:t>/</a:t>
            </a:r>
            <a:r>
              <a:rPr lang="en-US" dirty="0" smtClean="0"/>
              <a:t>12° Ocean </a:t>
            </a:r>
            <a:r>
              <a:rPr lang="en-US" dirty="0"/>
              <a:t>N512 </a:t>
            </a:r>
            <a:r>
              <a:rPr lang="en-US" dirty="0" smtClean="0"/>
              <a:t>Atmosphere</a:t>
            </a: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20 year control run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100 year control run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fixed present day CO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100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“all-forced” run to present day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and then scenario (RCP 8.5?)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1950 to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2050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23"/>
          <p:cNvGrpSpPr/>
          <p:nvPr/>
        </p:nvGrpSpPr>
        <p:grpSpPr>
          <a:xfrm>
            <a:off x="-892589" y="1217519"/>
            <a:ext cx="5095762" cy="4007845"/>
            <a:chOff x="-892589" y="1217519"/>
            <a:chExt cx="5095762" cy="4007845"/>
          </a:xfrm>
        </p:grpSpPr>
        <p:pic>
          <p:nvPicPr>
            <p:cNvPr id="54" name="Picture 53" descr="blue_actio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2589" y="1217519"/>
              <a:ext cx="5095762" cy="4007845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1379773" y="2446758"/>
              <a:ext cx="354060" cy="30018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33833" y="2446758"/>
              <a:ext cx="446424" cy="12315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180257" y="2446758"/>
              <a:ext cx="431031" cy="12315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20000">
              <a:off x="952879" y="3885588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RAPID ARRAY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 rot="240000">
              <a:off x="1389521" y="2593050"/>
              <a:ext cx="809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OSNAP</a:t>
              </a:r>
              <a:endParaRPr lang="en-US" sz="1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03227" y="2038818"/>
              <a:ext cx="177030" cy="84666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286595" y="2161970"/>
              <a:ext cx="350766" cy="17703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332985" y="3539726"/>
              <a:ext cx="2497238" cy="300017"/>
            </a:xfrm>
            <a:custGeom>
              <a:avLst/>
              <a:gdLst>
                <a:gd name="connsiteX0" fmla="*/ 0 w 2497238"/>
                <a:gd name="connsiteY0" fmla="*/ 0 h 300017"/>
                <a:gd name="connsiteX1" fmla="*/ 400242 w 2497238"/>
                <a:gd name="connsiteY1" fmla="*/ 138546 h 300017"/>
                <a:gd name="connsiteX2" fmla="*/ 1016000 w 2497238"/>
                <a:gd name="connsiteY2" fmla="*/ 277091 h 300017"/>
                <a:gd name="connsiteX3" fmla="*/ 1762606 w 2497238"/>
                <a:gd name="connsiteY3" fmla="*/ 292485 h 300017"/>
                <a:gd name="connsiteX4" fmla="*/ 2224424 w 2497238"/>
                <a:gd name="connsiteY4" fmla="*/ 200122 h 300017"/>
                <a:gd name="connsiteX5" fmla="*/ 2478424 w 2497238"/>
                <a:gd name="connsiteY5" fmla="*/ 115455 h 300017"/>
                <a:gd name="connsiteX6" fmla="*/ 2478424 w 2497238"/>
                <a:gd name="connsiteY6" fmla="*/ 107758 h 300017"/>
                <a:gd name="connsiteX7" fmla="*/ 2478424 w 2497238"/>
                <a:gd name="connsiteY7" fmla="*/ 107758 h 30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238" h="300017">
                  <a:moveTo>
                    <a:pt x="0" y="0"/>
                  </a:moveTo>
                  <a:cubicBezTo>
                    <a:pt x="115454" y="46182"/>
                    <a:pt x="230909" y="92364"/>
                    <a:pt x="400242" y="138546"/>
                  </a:cubicBezTo>
                  <a:cubicBezTo>
                    <a:pt x="569575" y="184728"/>
                    <a:pt x="788939" y="251435"/>
                    <a:pt x="1016000" y="277091"/>
                  </a:cubicBezTo>
                  <a:cubicBezTo>
                    <a:pt x="1243061" y="302747"/>
                    <a:pt x="1561202" y="305313"/>
                    <a:pt x="1762606" y="292485"/>
                  </a:cubicBezTo>
                  <a:cubicBezTo>
                    <a:pt x="1964010" y="279657"/>
                    <a:pt x="2105121" y="229627"/>
                    <a:pt x="2224424" y="200122"/>
                  </a:cubicBezTo>
                  <a:cubicBezTo>
                    <a:pt x="2343727" y="170617"/>
                    <a:pt x="2436091" y="130849"/>
                    <a:pt x="2478424" y="115455"/>
                  </a:cubicBezTo>
                  <a:cubicBezTo>
                    <a:pt x="2520757" y="100061"/>
                    <a:pt x="2478424" y="109041"/>
                    <a:pt x="2478424" y="107758"/>
                  </a:cubicBezTo>
                  <a:lnTo>
                    <a:pt x="2478424" y="107758"/>
                  </a:lnTo>
                </a:path>
              </a:pathLst>
            </a:cu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1380000">
              <a:off x="1992691" y="1849112"/>
              <a:ext cx="68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GSR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0257" y="2230750"/>
              <a:ext cx="106338" cy="2974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04216" y="221713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4F81BD"/>
                  </a:solidFill>
                </a:rPr>
                <a:t>EEL</a:t>
              </a:r>
              <a:endParaRPr lang="en-US" sz="1400" dirty="0">
                <a:solidFill>
                  <a:srgbClr val="4F81BD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03227" y="2569908"/>
              <a:ext cx="634134" cy="5891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637361" y="3101406"/>
              <a:ext cx="97079" cy="576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94374" y="3005171"/>
              <a:ext cx="743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OVIDE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3493" y="1272606"/>
              <a:ext cx="1681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Bering Strait inflow</a:t>
              </a:r>
              <a:endParaRPr lang="en-US" sz="14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1733833" y="2446758"/>
              <a:ext cx="269394" cy="123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86595" y="2446758"/>
              <a:ext cx="251129" cy="781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0" y="-92411"/>
            <a:ext cx="9144000" cy="15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D2.1 Model-observation and re-analyses comparison at key locations for heat transport to the Arctic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Ben Moat, NOC,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UK, (Due in M36)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1944" y="5271934"/>
            <a:ext cx="2869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3) ARGO/Glider data</a:t>
            </a:r>
          </a:p>
          <a:p>
            <a:r>
              <a:rPr lang="en-US" b="1" dirty="0" smtClean="0"/>
              <a:t>4) Satellite  data</a:t>
            </a:r>
          </a:p>
          <a:p>
            <a:r>
              <a:rPr lang="en-US" b="1" dirty="0" smtClean="0"/>
              <a:t>5) Atmos. Heat transport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2611288" y="2073858"/>
            <a:ext cx="127000" cy="12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288" y="1883273"/>
            <a:ext cx="113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STATION 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5768" y="5521867"/>
            <a:ext cx="256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REPORT: 36 MONTHS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6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766" y="482760"/>
            <a:ext cx="6524827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Arctic Impact on Weather and Climate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483" y="1625131"/>
            <a:ext cx="8357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D2.2: Seasonal to decadal variability of the subpolar gyre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Due Month 36 </a:t>
            </a:r>
            <a:r>
              <a:rPr lang="en-US" dirty="0" smtClean="0"/>
              <a:t>[Dec 2019]</a:t>
            </a:r>
            <a:endParaRPr lang="en-US" dirty="0" smtClean="0"/>
          </a:p>
          <a:p>
            <a:r>
              <a:rPr lang="en-US" dirty="0" smtClean="0"/>
              <a:t>Contributors: Stuart Cunningham, </a:t>
            </a:r>
            <a:r>
              <a:rPr lang="en-US" b="1" dirty="0" smtClean="0"/>
              <a:t>SAMS (lead)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Johannes </a:t>
            </a:r>
            <a:r>
              <a:rPr lang="en-US" dirty="0" err="1" smtClean="0"/>
              <a:t>Karstensen</a:t>
            </a:r>
            <a:r>
              <a:rPr lang="en-US" dirty="0" smtClean="0"/>
              <a:t>, GEOMAR, Laura de </a:t>
            </a:r>
            <a:r>
              <a:rPr lang="en-US" dirty="0" err="1" smtClean="0"/>
              <a:t>Steur</a:t>
            </a:r>
            <a:r>
              <a:rPr lang="en-US" dirty="0" smtClean="0"/>
              <a:t>, NIOZ, </a:t>
            </a:r>
            <a:r>
              <a:rPr lang="en-US" dirty="0" err="1" smtClean="0"/>
              <a:t>Hjálmar</a:t>
            </a:r>
            <a:r>
              <a:rPr lang="en-US" dirty="0" smtClean="0"/>
              <a:t> </a:t>
            </a:r>
            <a:r>
              <a:rPr lang="en-US" dirty="0" err="1" smtClean="0"/>
              <a:t>Hátún</a:t>
            </a:r>
            <a:r>
              <a:rPr lang="en-US" dirty="0" smtClean="0"/>
              <a:t>, HAV, </a:t>
            </a:r>
          </a:p>
          <a:p>
            <a:r>
              <a:rPr lang="en-US" dirty="0" smtClean="0"/>
              <a:t>Kerstin </a:t>
            </a:r>
            <a:r>
              <a:rPr lang="en-US" dirty="0" err="1" smtClean="0"/>
              <a:t>Jochumsen</a:t>
            </a:r>
            <a:r>
              <a:rPr lang="en-US" dirty="0" smtClean="0"/>
              <a:t>, UHAM, Gerard, McCarthy NERC, Steve Yeager, NCAR, </a:t>
            </a:r>
          </a:p>
          <a:p>
            <a:r>
              <a:rPr lang="en-US" dirty="0" smtClean="0"/>
              <a:t>Christophe </a:t>
            </a:r>
            <a:r>
              <a:rPr lang="en-US" dirty="0" err="1" smtClean="0"/>
              <a:t>Herbaut</a:t>
            </a:r>
            <a:r>
              <a:rPr lang="en-US" dirty="0" smtClean="0"/>
              <a:t>, CNRS, Brad de Young, MEOPAR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501008"/>
            <a:ext cx="8902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Blue-Action will investigate the propagation of warm ocean waters from the subpolar gyre over the GSR and towards the Arctic.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subpolar </a:t>
            </a:r>
            <a:r>
              <a:rPr lang="en-US" sz="2000" dirty="0"/>
              <a:t>gyre circulation will be assessed in order to </a:t>
            </a:r>
            <a:r>
              <a:rPr lang="en-US" sz="2000" b="1" i="1" dirty="0"/>
              <a:t>quantify the atmospheric and oceanic mechanisms that influence its seasonal to decadal-scale </a:t>
            </a:r>
            <a:r>
              <a:rPr lang="en-US" sz="2000" b="1" i="1" dirty="0" smtClean="0"/>
              <a:t>variability</a:t>
            </a:r>
            <a:r>
              <a:rPr lang="en-US" sz="2000" i="1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b="1" i="1" dirty="0"/>
              <a:t>link between the warm and saline eastern waters and colder and less saline western waters</a:t>
            </a:r>
            <a:r>
              <a:rPr lang="en-US" sz="2000" dirty="0"/>
              <a:t> as well as the </a:t>
            </a:r>
            <a:r>
              <a:rPr lang="en-US" sz="2000" b="1" i="1" dirty="0"/>
              <a:t>mechanisms controlling the heat and freshwater transfer from the eastern subpolar gyre to the Greenland-Scotland</a:t>
            </a:r>
            <a:r>
              <a:rPr lang="en-US" sz="2000" dirty="0"/>
              <a:t> Ridge will be </a:t>
            </a:r>
            <a:r>
              <a:rPr lang="en-US" sz="2000" b="1" i="1" dirty="0"/>
              <a:t>established through an integrated model-observation analysis</a:t>
            </a:r>
            <a:r>
              <a:rPr lang="en-US" sz="2000" dirty="0"/>
              <a:t>, relying on the OSNAP array, the EEL, the OVIDE line and other data </a:t>
            </a:r>
            <a:r>
              <a:rPr lang="en-US" sz="2000" dirty="0" smtClean="0"/>
              <a:t>sets.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1380" cy="1494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6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3078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dk1"/>
                </a:solidFill>
              </a:rPr>
              <a:t>D2.3 </a:t>
            </a:r>
            <a:r>
              <a:rPr lang="fo-FO" sz="2800" dirty="0" err="1">
                <a:solidFill>
                  <a:schemeClr val="dk1"/>
                </a:solidFill>
              </a:rPr>
              <a:t>Processes</a:t>
            </a:r>
            <a:r>
              <a:rPr lang="fo-FO" sz="2800" dirty="0">
                <a:solidFill>
                  <a:schemeClr val="dk1"/>
                </a:solidFill>
              </a:rPr>
              <a:t> </a:t>
            </a:r>
            <a:r>
              <a:rPr lang="fo-FO" sz="2800" dirty="0" err="1">
                <a:solidFill>
                  <a:schemeClr val="dk1"/>
                </a:solidFill>
              </a:rPr>
              <a:t>and</a:t>
            </a:r>
            <a:r>
              <a:rPr lang="fo-FO" sz="2800" dirty="0">
                <a:solidFill>
                  <a:schemeClr val="dk1"/>
                </a:solidFill>
              </a:rPr>
              <a:t> </a:t>
            </a:r>
            <a:r>
              <a:rPr lang="fo-FO" sz="2800" dirty="0" err="1">
                <a:solidFill>
                  <a:schemeClr val="dk1"/>
                </a:solidFill>
              </a:rPr>
              <a:t>flow</a:t>
            </a:r>
            <a:r>
              <a:rPr lang="fo-FO" sz="2800" dirty="0">
                <a:solidFill>
                  <a:schemeClr val="dk1"/>
                </a:solidFill>
              </a:rPr>
              <a:t> </a:t>
            </a:r>
            <a:r>
              <a:rPr lang="fo-FO" sz="2800" dirty="0" err="1">
                <a:solidFill>
                  <a:schemeClr val="dk1"/>
                </a:solidFill>
              </a:rPr>
              <a:t>over</a:t>
            </a:r>
            <a:r>
              <a:rPr lang="fo-FO" sz="2800" dirty="0">
                <a:solidFill>
                  <a:schemeClr val="dk1"/>
                </a:solidFill>
              </a:rPr>
              <a:t> </a:t>
            </a:r>
            <a:r>
              <a:rPr lang="fo-FO" sz="2800" dirty="0" err="1">
                <a:solidFill>
                  <a:schemeClr val="dk1"/>
                </a:solidFill>
              </a:rPr>
              <a:t>the</a:t>
            </a:r>
            <a:r>
              <a:rPr lang="fo-FO" sz="2800" dirty="0">
                <a:solidFill>
                  <a:schemeClr val="dk1"/>
                </a:solidFill>
              </a:rPr>
              <a:t> </a:t>
            </a:r>
            <a:r>
              <a:rPr lang="fo-FO" sz="2800" dirty="0" err="1">
                <a:solidFill>
                  <a:schemeClr val="dk1"/>
                </a:solidFill>
              </a:rPr>
              <a:t>Iceland-Faroe</a:t>
            </a:r>
            <a:r>
              <a:rPr lang="fo-FO" sz="2800" dirty="0">
                <a:solidFill>
                  <a:schemeClr val="dk1"/>
                </a:solidFill>
              </a:rPr>
              <a:t> </a:t>
            </a:r>
            <a:r>
              <a:rPr lang="fo-FO" sz="2800" dirty="0" err="1" smtClean="0">
                <a:solidFill>
                  <a:schemeClr val="dk1"/>
                </a:solidFill>
              </a:rPr>
              <a:t>Ridge</a:t>
            </a:r>
            <a:r>
              <a:rPr lang="fo-FO" sz="2800" dirty="0" smtClean="0">
                <a:solidFill>
                  <a:schemeClr val="dk1"/>
                </a:solidFill>
              </a:rPr>
              <a:t/>
            </a:r>
            <a:br>
              <a:rPr lang="fo-FO" sz="2800" dirty="0" smtClean="0">
                <a:solidFill>
                  <a:schemeClr val="dk1"/>
                </a:solidFill>
              </a:rPr>
            </a:br>
            <a:r>
              <a:rPr lang="fo-FO" sz="2800" dirty="0" smtClean="0">
                <a:solidFill>
                  <a:schemeClr val="dk1"/>
                </a:solidFill>
              </a:rPr>
              <a:t>(</a:t>
            </a:r>
            <a:r>
              <a:rPr lang="fo-FO" sz="2800" dirty="0" err="1" smtClean="0">
                <a:solidFill>
                  <a:schemeClr val="dk1"/>
                </a:solidFill>
              </a:rPr>
              <a:t>Steffen</a:t>
            </a:r>
            <a:r>
              <a:rPr lang="fo-FO" sz="2800" dirty="0" smtClean="0">
                <a:solidFill>
                  <a:schemeClr val="dk1"/>
                </a:solidFill>
              </a:rPr>
              <a:t> Olsen, DMI, </a:t>
            </a:r>
            <a:r>
              <a:rPr lang="fo-FO" sz="2800" dirty="0" err="1" smtClean="0">
                <a:solidFill>
                  <a:schemeClr val="dk1"/>
                </a:solidFill>
              </a:rPr>
              <a:t>Due</a:t>
            </a:r>
            <a:r>
              <a:rPr lang="fo-FO" sz="2800" dirty="0" smtClean="0">
                <a:solidFill>
                  <a:schemeClr val="dk1"/>
                </a:solidFill>
              </a:rPr>
              <a:t> </a:t>
            </a:r>
            <a:r>
              <a:rPr lang="fo-FO" sz="2800" dirty="0" err="1" smtClean="0">
                <a:solidFill>
                  <a:schemeClr val="dk1"/>
                </a:solidFill>
              </a:rPr>
              <a:t>in</a:t>
            </a:r>
            <a:r>
              <a:rPr lang="fo-FO" sz="2800" smtClean="0">
                <a:solidFill>
                  <a:schemeClr val="dk1"/>
                </a:solidFill>
              </a:rPr>
              <a:t> M36</a:t>
            </a:r>
            <a:r>
              <a:rPr lang="fo-FO" sz="2800" dirty="0" smtClean="0">
                <a:solidFill>
                  <a:schemeClr val="dk1"/>
                </a:solidFill>
              </a:rPr>
              <a:t>)</a:t>
            </a:r>
            <a:r>
              <a:rPr lang="fo-FO" sz="2800" dirty="0" smtClean="0">
                <a:solidFill>
                  <a:schemeClr val="dk1"/>
                </a:solidFill>
              </a:rPr>
              <a:t/>
            </a:r>
            <a:br>
              <a:rPr lang="fo-FO" sz="2800" dirty="0" smtClean="0">
                <a:solidFill>
                  <a:schemeClr val="dk1"/>
                </a:solidFill>
              </a:rPr>
            </a:br>
            <a:r>
              <a:rPr lang="fo-FO" sz="2800" dirty="0" smtClean="0"/>
              <a:t/>
            </a:r>
            <a:br>
              <a:rPr lang="fo-FO" sz="2800" dirty="0" smtClean="0"/>
            </a:br>
            <a:r>
              <a:rPr lang="fo-FO" sz="2800" dirty="0" err="1"/>
              <a:t>Monitoring</a:t>
            </a:r>
            <a:r>
              <a:rPr lang="fo-FO" sz="2800" dirty="0"/>
              <a:t> </a:t>
            </a:r>
            <a:r>
              <a:rPr lang="en-US" sz="2800" dirty="0"/>
              <a:t>Project on the IFR</a:t>
            </a:r>
            <a:br>
              <a:rPr lang="en-US" sz="2800" dirty="0"/>
            </a:br>
            <a:r>
              <a:rPr lang="en-US" sz="2800" dirty="0" smtClean="0"/>
              <a:t>HAV and DMI. UHAM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Aim to improve models</a:t>
            </a:r>
            <a:endParaRPr lang="en-US" sz="2800" dirty="0"/>
          </a:p>
        </p:txBody>
      </p:sp>
      <p:pic>
        <p:nvPicPr>
          <p:cNvPr id="3" name="Picture 2" descr="D:\0_Projects\IFR_2016\Fi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466239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0_Meetings\2014\ICES OHWG April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"/>
            <a:ext cx="3581400" cy="34212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6155140" y="504967"/>
            <a:ext cx="559559" cy="996287"/>
          </a:xfrm>
          <a:custGeom>
            <a:avLst/>
            <a:gdLst>
              <a:gd name="connsiteX0" fmla="*/ 559559 w 559559"/>
              <a:gd name="connsiteY0" fmla="*/ 0 h 996287"/>
              <a:gd name="connsiteX1" fmla="*/ 436729 w 559559"/>
              <a:gd name="connsiteY1" fmla="*/ 573206 h 996287"/>
              <a:gd name="connsiteX2" fmla="*/ 0 w 559559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9" h="996287">
                <a:moveTo>
                  <a:pt x="559559" y="0"/>
                </a:moveTo>
                <a:cubicBezTo>
                  <a:pt x="544774" y="203579"/>
                  <a:pt x="529989" y="407158"/>
                  <a:pt x="436729" y="573206"/>
                </a:cubicBezTo>
                <a:cubicBezTo>
                  <a:pt x="343469" y="739254"/>
                  <a:pt x="95534" y="937147"/>
                  <a:pt x="0" y="996287"/>
                </a:cubicBezTo>
              </a:path>
            </a:pathLst>
          </a:custGeom>
          <a:ln w="63500">
            <a:solidFill>
              <a:schemeClr val="accent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6" name="Straight Connector 5"/>
          <p:cNvCxnSpPr/>
          <p:nvPr/>
        </p:nvCxnSpPr>
        <p:spPr>
          <a:xfrm>
            <a:off x="6248400" y="1066800"/>
            <a:ext cx="381000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 2.4 Synthesis and dissemination ocean and atmospheric heat transports into the Arctic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(</a:t>
            </a:r>
            <a:r>
              <a:rPr lang="fo-FO" sz="2800" dirty="0" err="1" smtClean="0"/>
              <a:t>Wilco</a:t>
            </a:r>
            <a:r>
              <a:rPr lang="fo-FO" sz="2800" dirty="0" smtClean="0"/>
              <a:t> </a:t>
            </a:r>
            <a:r>
              <a:rPr lang="fo-FO" sz="2800" dirty="0" err="1" smtClean="0"/>
              <a:t>Hazeleger</a:t>
            </a:r>
            <a:r>
              <a:rPr lang="fo-FO" sz="2800" dirty="0" smtClean="0"/>
              <a:t>, </a:t>
            </a:r>
            <a:r>
              <a:rPr lang="fo-FO" sz="2800" dirty="0" err="1" smtClean="0"/>
              <a:t>NLeSC</a:t>
            </a:r>
            <a:r>
              <a:rPr lang="fo-FO" sz="2800" dirty="0" smtClean="0"/>
              <a:t>, </a:t>
            </a:r>
            <a:r>
              <a:rPr lang="fo-FO" sz="2800" dirty="0" err="1" smtClean="0"/>
              <a:t>due</a:t>
            </a:r>
            <a:r>
              <a:rPr lang="fo-FO" sz="2800" dirty="0" smtClean="0"/>
              <a:t> </a:t>
            </a:r>
            <a:r>
              <a:rPr lang="fo-FO" sz="2800" dirty="0" err="1" smtClean="0"/>
              <a:t>in</a:t>
            </a:r>
            <a:r>
              <a:rPr lang="fo-FO" sz="2800" dirty="0" smtClean="0"/>
              <a:t> </a:t>
            </a:r>
            <a:r>
              <a:rPr lang="en-US" sz="2800" dirty="0" smtClean="0"/>
              <a:t>M36</a:t>
            </a:r>
            <a:r>
              <a:rPr lang="en-US" sz="2800" dirty="0" smtClean="0"/>
              <a:t>)</a:t>
            </a:r>
          </a:p>
          <a:p>
            <a:pPr lvl="1"/>
            <a:r>
              <a:rPr lang="en-US" sz="2000" dirty="0" smtClean="0"/>
              <a:t>Compute meridional heat transports into Arctic and its variability and trends from Reanalysis data (ERA5, ERA20C, ORAS5). Gyre, overturning, moist static energy components.</a:t>
            </a:r>
          </a:p>
          <a:p>
            <a:pPr lvl="1"/>
            <a:r>
              <a:rPr lang="en-US" sz="2000" dirty="0" smtClean="0"/>
              <a:t>Compute same from models participating (CMIP6 DECK and HIGHRESMIP)</a:t>
            </a:r>
          </a:p>
          <a:p>
            <a:pPr lvl="1"/>
            <a:r>
              <a:rPr lang="en-US" sz="2000" dirty="0" smtClean="0"/>
              <a:t>Partners, please provide overview of which fields are available (HADGEM, CESM, EC-Earth, IPSL,…)</a:t>
            </a:r>
          </a:p>
          <a:p>
            <a:pPr lvl="1"/>
            <a:r>
              <a:rPr lang="en-US" sz="2000" dirty="0" smtClean="0"/>
              <a:t>Partners, please provide resolutions (preferably eddy permitting models included)</a:t>
            </a:r>
          </a:p>
          <a:p>
            <a:pPr lvl="1"/>
            <a:r>
              <a:rPr lang="en-US" sz="2000" dirty="0" smtClean="0"/>
              <a:t>Partners, please use original model grid.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Partly overlap with D2.1 – make sure to use same ocean sections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232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33" y="352825"/>
            <a:ext cx="85199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D2.5 </a:t>
            </a:r>
            <a:r>
              <a:rPr lang="en-US" sz="2600" dirty="0"/>
              <a:t>Assessment of Oceanic anomalies of </a:t>
            </a:r>
            <a:r>
              <a:rPr lang="en-US" sz="2600" dirty="0" smtClean="0"/>
              <a:t>predictive potential</a:t>
            </a:r>
          </a:p>
          <a:p>
            <a:endParaRPr lang="en-US" sz="2000" u="sng" dirty="0" smtClean="0"/>
          </a:p>
          <a:p>
            <a:r>
              <a:rPr lang="en-US" sz="2200" u="sng" dirty="0" smtClean="0"/>
              <a:t>Partners</a:t>
            </a:r>
            <a:r>
              <a:rPr lang="en-US" sz="2200" dirty="0" smtClean="0"/>
              <a:t>: UIB </a:t>
            </a:r>
            <a:r>
              <a:rPr lang="en-US" sz="2200" dirty="0" smtClean="0"/>
              <a:t>(T</a:t>
            </a:r>
            <a:r>
              <a:rPr lang="en-US" sz="2200" dirty="0" smtClean="0"/>
              <a:t>or</a:t>
            </a:r>
            <a:r>
              <a:rPr lang="en-US" sz="2200" dirty="0" smtClean="0"/>
              <a:t> </a:t>
            </a:r>
            <a:r>
              <a:rPr lang="en-US" sz="2200" dirty="0" err="1" smtClean="0"/>
              <a:t>Eldevik</a:t>
            </a:r>
            <a:r>
              <a:rPr lang="en-US" sz="2200" dirty="0" smtClean="0"/>
              <a:t>, Due M30), </a:t>
            </a:r>
            <a:r>
              <a:rPr lang="en-US" sz="2200" dirty="0" smtClean="0"/>
              <a:t>CNRS, HAV, NERSC, UNIRES, NCAR  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34925" y="1781357"/>
            <a:ext cx="3714085" cy="41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5287" y="5893099"/>
            <a:ext cx="1678163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400" dirty="0" smtClean="0"/>
              <a:t>Årthun et al. in rev.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68934" y="1746479"/>
            <a:ext cx="492149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AIM: 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 the mechanistic understanding of the formation and propagation of thermohaline anomalies toward the Arctic.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Assess the connectivity between the subpolar North Atlantic and Nordic Seas.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Along-path forcing of anomalies; ocean advection </a:t>
            </a:r>
            <a:r>
              <a:rPr lang="en-US" dirty="0" err="1" smtClean="0"/>
              <a:t>vs</a:t>
            </a:r>
            <a:r>
              <a:rPr lang="en-US" dirty="0" smtClean="0"/>
              <a:t> air-sea fluxes. </a:t>
            </a:r>
          </a:p>
          <a:p>
            <a:endParaRPr lang="en-US" dirty="0"/>
          </a:p>
          <a:p>
            <a:r>
              <a:rPr lang="en-US" b="1" dirty="0" smtClean="0"/>
              <a:t>DATA: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Available mooring data and hydrography from the Nordic Seas.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Available observations from GSR (D2.1-2.3)?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Available model data (coupled and ice-ocean; D2.1)?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9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2697"/>
            <a:ext cx="8305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D2.6 </a:t>
            </a:r>
            <a:r>
              <a:rPr lang="fo-FO" sz="2400" b="1" dirty="0" err="1" smtClean="0"/>
              <a:t>Oceanic</a:t>
            </a:r>
            <a:r>
              <a:rPr lang="fo-FO" sz="2400" b="1" dirty="0" smtClean="0"/>
              <a:t> </a:t>
            </a:r>
            <a:r>
              <a:rPr lang="fo-FO" sz="2400" b="1" dirty="0" err="1" smtClean="0"/>
              <a:t>heat</a:t>
            </a:r>
            <a:r>
              <a:rPr lang="fo-FO" sz="2400" b="1" dirty="0" smtClean="0"/>
              <a:t> </a:t>
            </a:r>
            <a:r>
              <a:rPr lang="fo-FO" sz="2400" b="1" dirty="0" err="1" smtClean="0"/>
              <a:t>anomalies</a:t>
            </a:r>
            <a:r>
              <a:rPr lang="fo-FO" sz="2400" b="1" dirty="0" smtClean="0"/>
              <a:t> </a:t>
            </a:r>
            <a:r>
              <a:rPr lang="fo-FO" sz="2400" b="1" dirty="0" err="1" smtClean="0"/>
              <a:t>and</a:t>
            </a:r>
            <a:r>
              <a:rPr lang="fo-FO" sz="2400" b="1" dirty="0" smtClean="0"/>
              <a:t> </a:t>
            </a:r>
            <a:r>
              <a:rPr lang="fo-FO" sz="2400" b="1" dirty="0" err="1" smtClean="0"/>
              <a:t>Arctic</a:t>
            </a:r>
            <a:r>
              <a:rPr lang="fo-FO" sz="2400" b="1" dirty="0" smtClean="0"/>
              <a:t> </a:t>
            </a:r>
            <a:r>
              <a:rPr lang="fo-FO" sz="2400" b="1" dirty="0" err="1" smtClean="0"/>
              <a:t>sea-ice</a:t>
            </a:r>
            <a:r>
              <a:rPr lang="fo-FO" sz="2400" b="1" dirty="0" smtClean="0"/>
              <a:t> </a:t>
            </a:r>
            <a:r>
              <a:rPr lang="fo-FO" sz="2400" b="1" dirty="0" err="1" smtClean="0"/>
              <a:t>variability</a:t>
            </a:r>
            <a:r>
              <a:rPr lang="fo-FO" sz="2400" b="1" dirty="0" smtClean="0"/>
              <a:t> </a:t>
            </a:r>
            <a:endParaRPr lang="fr-FR" sz="2400" b="1" dirty="0" smtClean="0"/>
          </a:p>
          <a:p>
            <a:r>
              <a:rPr lang="fr-FR" sz="2400" b="1" dirty="0" smtClean="0"/>
              <a:t>Participants: </a:t>
            </a:r>
            <a:r>
              <a:rPr lang="fr-FR" sz="2400" b="1" dirty="0" smtClean="0"/>
              <a:t>CNRS </a:t>
            </a:r>
            <a:r>
              <a:rPr lang="fr-FR" sz="2400" b="1" dirty="0" smtClean="0"/>
              <a:t>(Christophe </a:t>
            </a:r>
            <a:r>
              <a:rPr lang="fr-FR" sz="2400" b="1" dirty="0" err="1" smtClean="0"/>
              <a:t>Herbaut</a:t>
            </a:r>
            <a:r>
              <a:rPr lang="fr-FR" sz="2400" b="1" dirty="0" smtClean="0"/>
              <a:t>)</a:t>
            </a:r>
            <a:r>
              <a:rPr lang="fr-FR" sz="2400" b="1" dirty="0" smtClean="0"/>
              <a:t>, </a:t>
            </a:r>
            <a:r>
              <a:rPr lang="fr-FR" sz="2400" b="1" dirty="0" smtClean="0"/>
              <a:t>NERSC, </a:t>
            </a:r>
            <a:r>
              <a:rPr lang="fr-FR" sz="2400" b="1" dirty="0" err="1" smtClean="0"/>
              <a:t>UiB</a:t>
            </a:r>
            <a:r>
              <a:rPr lang="fr-FR" sz="2400" b="1" dirty="0" smtClean="0"/>
              <a:t> (Due M30)</a:t>
            </a:r>
            <a:endParaRPr lang="fr-FR" sz="2400" b="1" dirty="0"/>
          </a:p>
        </p:txBody>
      </p:sp>
      <p:pic>
        <p:nvPicPr>
          <p:cNvPr id="5" name="Image 4" descr="NACLIM_map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4" y="1084626"/>
            <a:ext cx="2337284" cy="234080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03848" y="1124744"/>
            <a:ext cx="568863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Deliverable Objectives</a:t>
            </a:r>
            <a:r>
              <a:rPr lang="en-US" sz="2000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To investigate the link </a:t>
            </a:r>
            <a:r>
              <a:rPr lang="en-US" sz="2000" b="1" dirty="0"/>
              <a:t>between the oceanic heat </a:t>
            </a:r>
            <a:r>
              <a:rPr lang="en-US" sz="2000" b="1" dirty="0" smtClean="0"/>
              <a:t>transport and </a:t>
            </a:r>
            <a:r>
              <a:rPr lang="en-US" sz="2000" b="1" dirty="0"/>
              <a:t>sea-ice in the </a:t>
            </a:r>
            <a:r>
              <a:rPr lang="en-US" sz="2000" b="1" dirty="0" smtClean="0"/>
              <a:t>Arctic</a:t>
            </a:r>
            <a:endParaRPr lang="en-US" sz="2000" b="1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741990" y="6550026"/>
            <a:ext cx="1661250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nb-NO" sz="1400" dirty="0" err="1">
                <a:latin typeface="Calibri" pitchFamily="34" charset="0"/>
                <a:cs typeface="Calibri" pitchFamily="34" charset="0"/>
              </a:rPr>
              <a:t>Årthun</a:t>
            </a:r>
            <a:r>
              <a:rPr lang="en-GB" altLang="nb-NO" sz="1400" dirty="0">
                <a:latin typeface="Calibri" pitchFamily="34" charset="0"/>
                <a:cs typeface="Calibri" pitchFamily="34" charset="0"/>
              </a:rPr>
              <a:t> et al., in rev. </a:t>
            </a:r>
          </a:p>
        </p:txBody>
      </p:sp>
      <p:sp>
        <p:nvSpPr>
          <p:cNvPr id="18" name="ZoneTexte 3"/>
          <p:cNvSpPr txBox="1"/>
          <p:nvPr/>
        </p:nvSpPr>
        <p:spPr>
          <a:xfrm>
            <a:off x="3214250" y="2204864"/>
            <a:ext cx="438208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predictability in Arctic Sea ice cover related to the </a:t>
            </a:r>
            <a:r>
              <a:rPr lang="en-US" sz="2000" b="1" dirty="0" err="1" smtClean="0"/>
              <a:t>poleward</a:t>
            </a:r>
            <a:r>
              <a:rPr lang="en-US" sz="2000" b="1" dirty="0" smtClean="0"/>
              <a:t> extension of the Atlantic surface layer</a:t>
            </a:r>
            <a:endParaRPr lang="fr-FR" sz="2000" b="1" dirty="0"/>
          </a:p>
        </p:txBody>
      </p:sp>
      <p:sp>
        <p:nvSpPr>
          <p:cNvPr id="19" name="ZoneTexte 12"/>
          <p:cNvSpPr txBox="1"/>
          <p:nvPr/>
        </p:nvSpPr>
        <p:spPr>
          <a:xfrm>
            <a:off x="1015724" y="4121785"/>
            <a:ext cx="72286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Basin exchanges in the Nordic Seas and relation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Gyre circulation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Sea ice cover</a:t>
            </a:r>
          </a:p>
          <a:p>
            <a:r>
              <a:rPr lang="en-US" sz="2000" b="1" dirty="0" smtClean="0"/>
              <a:t>Using the Norwegian Earth System Model (resolution 0.25 degree)</a:t>
            </a:r>
          </a:p>
        </p:txBody>
      </p:sp>
    </p:spTree>
    <p:extLst>
      <p:ext uri="{BB962C8B-B14F-4D97-AF65-F5344CB8AC3E}">
        <p14:creationId xmlns="" xmlns:p14="http://schemas.microsoft.com/office/powerpoint/2010/main" val="39316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5049</TotalTime>
  <Words>989</Words>
  <Application>Microsoft Office PowerPoint</Application>
  <PresentationFormat>On-screen Show (4:3)</PresentationFormat>
  <Paragraphs>172</Paragraphs>
  <Slides>12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Blue-Action – WP2 Lower latitude drivers of Arctic changes Report from breakout session</vt:lpstr>
      <vt:lpstr>Slide 2</vt:lpstr>
      <vt:lpstr>Slide 3</vt:lpstr>
      <vt:lpstr>Slide 4</vt:lpstr>
      <vt:lpstr>Slide 5</vt:lpstr>
      <vt:lpstr>D2.3 Processes and flow over the Iceland-Faroe Ridge (Steffen Olsen, DMI, Due in M36)  Monitoring Project on the IFR HAV and DMI. UHAM  Aim to improve models</vt:lpstr>
      <vt:lpstr>Slide 7</vt:lpstr>
      <vt:lpstr>Slide 8</vt:lpstr>
      <vt:lpstr>Slide 9</vt:lpstr>
      <vt:lpstr>Slide 10</vt:lpstr>
      <vt:lpstr>Slide 11</vt:lpstr>
      <vt:lpstr>D2.8 Optimization of the GSR inflow arrays (Karin. M. H. Larsen, HAV, Due M42)  Faroe Current monitoring section</vt:lpstr>
    </vt:vector>
  </TitlesOfParts>
  <Company>UiB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Svein Østerhus</dc:creator>
  <cp:lastModifiedBy>karinl</cp:lastModifiedBy>
  <cp:revision>278</cp:revision>
  <dcterms:created xsi:type="dcterms:W3CDTF">2012-11-05T14:42:48Z</dcterms:created>
  <dcterms:modified xsi:type="dcterms:W3CDTF">2017-01-19T22:32:17Z</dcterms:modified>
</cp:coreProperties>
</file>