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81" r:id="rId3"/>
    <p:sldId id="330" r:id="rId4"/>
    <p:sldId id="260" r:id="rId5"/>
    <p:sldId id="316" r:id="rId6"/>
    <p:sldId id="331" r:id="rId7"/>
    <p:sldId id="283" r:id="rId8"/>
    <p:sldId id="332" r:id="rId9"/>
    <p:sldId id="334" r:id="rId10"/>
    <p:sldId id="336" r:id="rId11"/>
    <p:sldId id="337" r:id="rId12"/>
    <p:sldId id="322" r:id="rId13"/>
    <p:sldId id="338" r:id="rId14"/>
    <p:sldId id="320" r:id="rId15"/>
    <p:sldId id="335" r:id="rId16"/>
    <p:sldId id="323" r:id="rId17"/>
    <p:sldId id="325" r:id="rId18"/>
    <p:sldId id="329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6" autoAdjust="0"/>
    <p:restoredTop sz="94660"/>
  </p:normalViewPr>
  <p:slideViewPr>
    <p:cSldViewPr>
      <p:cViewPr varScale="1">
        <p:scale>
          <a:sx n="89" d="100"/>
          <a:sy n="89" d="100"/>
        </p:scale>
        <p:origin x="807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326" y="-211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C855A-53F3-4232-B10A-BF03373B46FF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DA56-A232-4BCE-873C-E82AD508EA1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5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Approach of the project</a:t>
            </a:r>
          </a:p>
          <a:p>
            <a:endParaRPr lang="en-GB" dirty="0"/>
          </a:p>
          <a:p>
            <a:r>
              <a:rPr lang="en-GB" dirty="0" smtClean="0"/>
              <a:t>1) Providing </a:t>
            </a:r>
            <a:r>
              <a:rPr lang="en-GB" dirty="0"/>
              <a:t>the background information </a:t>
            </a:r>
          </a:p>
          <a:p>
            <a:r>
              <a:rPr lang="en-GB" dirty="0"/>
              <a:t>Consolidation of knowledge of the current European and international polar research landscape by compiling available information from ongoing research planning initiatives such as ICARP III and SCAR Horizon </a:t>
            </a:r>
            <a:r>
              <a:rPr lang="en-GB" dirty="0" smtClean="0"/>
              <a:t>Scan, national </a:t>
            </a:r>
            <a:r>
              <a:rPr lang="en-GB" dirty="0"/>
              <a:t>research </a:t>
            </a:r>
            <a:r>
              <a:rPr lang="en-GB" dirty="0" smtClean="0"/>
              <a:t>plans, EU projects</a:t>
            </a:r>
          </a:p>
          <a:p>
            <a:r>
              <a:rPr lang="en-GB" dirty="0" smtClean="0"/>
              <a:t>2) Strategic </a:t>
            </a:r>
            <a:r>
              <a:rPr lang="en-GB" dirty="0"/>
              <a:t>scoping </a:t>
            </a:r>
            <a:r>
              <a:rPr lang="en-GB" dirty="0" smtClean="0"/>
              <a:t>exercise</a:t>
            </a:r>
          </a:p>
          <a:p>
            <a:r>
              <a:rPr lang="en-GB" dirty="0" smtClean="0"/>
              <a:t>Identify </a:t>
            </a:r>
            <a:r>
              <a:rPr lang="en-GB" dirty="0"/>
              <a:t>the key current research gaps and weaknesses, gaps in infrastructure capability and availability, priorities for new research programmes and infrastructure investments to address </a:t>
            </a:r>
            <a:r>
              <a:rPr lang="en-GB" dirty="0" smtClean="0"/>
              <a:t>them. The exercise is carried out in close cooperation with international and transatlantic partners and stakeholders and end-users</a:t>
            </a:r>
          </a:p>
          <a:p>
            <a:r>
              <a:rPr lang="en-GB" dirty="0" smtClean="0"/>
              <a:t>3</a:t>
            </a:r>
            <a:r>
              <a:rPr lang="en-GB" dirty="0"/>
              <a:t>) Outreach to </a:t>
            </a:r>
            <a:r>
              <a:rPr lang="en-GB" dirty="0" smtClean="0"/>
              <a:t>European society, research </a:t>
            </a:r>
            <a:r>
              <a:rPr lang="en-GB" dirty="0"/>
              <a:t>funders, public and private decision </a:t>
            </a:r>
            <a:r>
              <a:rPr lang="en-GB" dirty="0" smtClean="0"/>
              <a:t>makers by publishing recommendations and providing advice on their questions relating to Polar issues.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This three phase approach will work like a virtuous circle with iterative rounds of dialogue in a series of workshops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D772-3B7A-4146-9A80-62C23AA63B2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9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3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8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6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B6EF0-6C70-4776-BC4A-7C7CDB81D299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9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6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Approach of the project</a:t>
            </a:r>
          </a:p>
          <a:p>
            <a:endParaRPr lang="en-GB" dirty="0"/>
          </a:p>
          <a:p>
            <a:r>
              <a:rPr lang="en-GB" dirty="0" smtClean="0"/>
              <a:t>1) Providing </a:t>
            </a:r>
            <a:r>
              <a:rPr lang="en-GB" dirty="0"/>
              <a:t>the background information </a:t>
            </a:r>
          </a:p>
          <a:p>
            <a:r>
              <a:rPr lang="en-GB" dirty="0"/>
              <a:t>Consolidation of knowledge of the current European and international polar research landscape by compiling available information from ongoing research planning initiatives such as ICARP III and SCAR Horizon </a:t>
            </a:r>
            <a:r>
              <a:rPr lang="en-GB" dirty="0" smtClean="0"/>
              <a:t>Scan, national </a:t>
            </a:r>
            <a:r>
              <a:rPr lang="en-GB" dirty="0"/>
              <a:t>research </a:t>
            </a:r>
            <a:r>
              <a:rPr lang="en-GB" dirty="0" smtClean="0"/>
              <a:t>plans, EU projects</a:t>
            </a:r>
          </a:p>
          <a:p>
            <a:r>
              <a:rPr lang="en-GB" dirty="0" smtClean="0"/>
              <a:t>2) Strategic </a:t>
            </a:r>
            <a:r>
              <a:rPr lang="en-GB" dirty="0"/>
              <a:t>scoping </a:t>
            </a:r>
            <a:r>
              <a:rPr lang="en-GB" dirty="0" smtClean="0"/>
              <a:t>exercise</a:t>
            </a:r>
          </a:p>
          <a:p>
            <a:r>
              <a:rPr lang="en-GB" dirty="0" smtClean="0"/>
              <a:t>Identify </a:t>
            </a:r>
            <a:r>
              <a:rPr lang="en-GB" dirty="0"/>
              <a:t>the key current research gaps and weaknesses, gaps in infrastructure capability and availability, priorities for new research programmes and infrastructure investments to address </a:t>
            </a:r>
            <a:r>
              <a:rPr lang="en-GB" dirty="0" smtClean="0"/>
              <a:t>them. The exercise is carried out in close cooperation with international and transatlantic partners and stakeholders and end-users</a:t>
            </a:r>
          </a:p>
          <a:p>
            <a:r>
              <a:rPr lang="en-GB" dirty="0" smtClean="0"/>
              <a:t>3</a:t>
            </a:r>
            <a:r>
              <a:rPr lang="en-GB" dirty="0"/>
              <a:t>) Outreach to </a:t>
            </a:r>
            <a:r>
              <a:rPr lang="en-GB" dirty="0" smtClean="0"/>
              <a:t>European society, research </a:t>
            </a:r>
            <a:r>
              <a:rPr lang="en-GB" dirty="0"/>
              <a:t>funders, public and private decision </a:t>
            </a:r>
            <a:r>
              <a:rPr lang="en-GB" dirty="0" smtClean="0"/>
              <a:t>makers by publishing recommendations and providing advice on their questions relating to Polar issues.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This three phase approach will work like a virtuous circle with iterative rounds of dialogue in a series of workshops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DA56-A232-4BCE-873C-E82AD508EA1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3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28739" y="1636661"/>
            <a:ext cx="8612513" cy="899317"/>
          </a:xfrm>
          <a:prstGeom prst="rect">
            <a:avLst/>
          </a:prstGeom>
        </p:spPr>
        <p:txBody>
          <a:bodyPr anchor="t"/>
          <a:lstStyle>
            <a:lvl1pPr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 „Weiß“ bearbeiten</a:t>
            </a:r>
            <a:endParaRPr lang="de-DE" dirty="0"/>
          </a:p>
        </p:txBody>
      </p:sp>
      <p:pic>
        <p:nvPicPr>
          <p:cNvPr id="11" name="Bild 10" descr="Logo_Helmholtz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9" y="6162401"/>
            <a:ext cx="936399" cy="334316"/>
          </a:xfrm>
          <a:prstGeom prst="rect">
            <a:avLst/>
          </a:prstGeom>
        </p:spPr>
      </p:pic>
      <p:pic>
        <p:nvPicPr>
          <p:cNvPr id="8" name="Bild 7" descr="Logo_AWI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456155"/>
            <a:ext cx="2621832" cy="3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B0D3-4931-4D84-9CD2-2845CAA5086C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3338-677D-4BA2-9622-F7DCBC97760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39.jpe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2" Type="http://schemas.openxmlformats.org/officeDocument/2006/relationships/image" Target="../media/image38.pn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hyperlink" Target="mailto:info@eu-polarnet.eu" TargetMode="External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hyperlink" Target="http://www.eu-polarnet.eu/news-and-events/newsletter.html" TargetMode="External"/><Relationship Id="rId9" Type="http://schemas.openxmlformats.org/officeDocument/2006/relationships/image" Target="../media/image9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jpeg"/><Relationship Id="rId3" Type="http://schemas.openxmlformats.org/officeDocument/2006/relationships/image" Target="../media/image13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31" y="6193519"/>
            <a:ext cx="576064" cy="57606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31813" y="194900"/>
            <a:ext cx="83529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EU-PolarNet</a:t>
            </a:r>
          </a:p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connecting science with society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698011" y="2143426"/>
            <a:ext cx="8020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Co-designed research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proposals, involving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stakeholders from the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outset, will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ensure that scientific outcomes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are directly relevant and beneficial to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society and our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8" y="4116433"/>
            <a:ext cx="2563259" cy="1944000"/>
          </a:xfrm>
          <a:prstGeom prst="rect">
            <a:avLst/>
          </a:prstGeom>
        </p:spPr>
      </p:pic>
      <p:pic>
        <p:nvPicPr>
          <p:cNvPr id="12" name="Picture 6" descr="http://media.economist.com/images/20090718/2909IR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9"/>
          <a:stretch/>
        </p:blipFill>
        <p:spPr bwMode="auto">
          <a:xfrm>
            <a:off x="3138610" y="4121060"/>
            <a:ext cx="2564652" cy="19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2" descr="Ant-DumontDUrville-IPEV (1)_A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6" y="4131820"/>
            <a:ext cx="2904197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0"/>
            <a:ext cx="1274074" cy="1800000"/>
          </a:xfrm>
          <a:prstGeom prst="rect">
            <a:avLst/>
          </a:prstGeom>
          <a:noFill/>
          <a:ln w="158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849193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5"/>
            <a:ext cx="1272883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1575159" cy="1800000"/>
          </a:xfrm>
          <a:prstGeom prst="rect">
            <a:avLst/>
          </a:prstGeom>
        </p:spPr>
      </p:pic>
      <p:pic>
        <p:nvPicPr>
          <p:cNvPr id="12" name="Image 11" descr="US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1387306" cy="1800000"/>
          </a:xfrm>
          <a:prstGeom prst="rect">
            <a:avLst/>
          </a:prstGeom>
        </p:spPr>
      </p:pic>
      <p:pic>
        <p:nvPicPr>
          <p:cNvPr id="15" name="Image 14" descr="Swed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1802908" cy="1800000"/>
          </a:xfrm>
          <a:prstGeom prst="rect">
            <a:avLst/>
          </a:prstGeom>
        </p:spPr>
      </p:pic>
      <p:pic>
        <p:nvPicPr>
          <p:cNvPr id="16" name="Image 15" descr="SCA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00" y="0"/>
            <a:ext cx="1269082" cy="1800000"/>
          </a:xfrm>
          <a:prstGeom prst="rect">
            <a:avLst/>
          </a:prstGeom>
        </p:spPr>
      </p:pic>
      <p:grpSp>
        <p:nvGrpSpPr>
          <p:cNvPr id="28" name="Grouper 27"/>
          <p:cNvGrpSpPr/>
          <p:nvPr/>
        </p:nvGrpSpPr>
        <p:grpSpPr>
          <a:xfrm>
            <a:off x="0" y="1412776"/>
            <a:ext cx="9159437" cy="1872008"/>
            <a:chOff x="0" y="1772816"/>
            <a:chExt cx="9159437" cy="1872008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44824"/>
              <a:ext cx="1556041" cy="18000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844824"/>
              <a:ext cx="1268710" cy="18000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844824"/>
              <a:ext cx="1554859" cy="1800000"/>
            </a:xfrm>
            <a:prstGeom prst="rect">
              <a:avLst/>
            </a:prstGeom>
          </p:spPr>
        </p:pic>
        <p:pic>
          <p:nvPicPr>
            <p:cNvPr id="13" name="Image 12" descr="UNEP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772816"/>
              <a:ext cx="1239689" cy="1800000"/>
            </a:xfrm>
            <a:prstGeom prst="rect">
              <a:avLst/>
            </a:prstGeom>
          </p:spPr>
        </p:pic>
        <p:pic>
          <p:nvPicPr>
            <p:cNvPr id="14" name="Image 13" descr="UK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844824"/>
              <a:ext cx="1278023" cy="1800000"/>
            </a:xfrm>
            <a:prstGeom prst="rect">
              <a:avLst/>
            </a:prstGeom>
          </p:spPr>
        </p:pic>
        <p:pic>
          <p:nvPicPr>
            <p:cNvPr id="21" name="Image 20" descr="NOAA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43" y="1772816"/>
              <a:ext cx="2323794" cy="1800000"/>
            </a:xfrm>
            <a:prstGeom prst="rect">
              <a:avLst/>
            </a:prstGeom>
          </p:spPr>
        </p:pic>
      </p:grpSp>
      <p:grpSp>
        <p:nvGrpSpPr>
          <p:cNvPr id="29" name="Grouper 28"/>
          <p:cNvGrpSpPr/>
          <p:nvPr/>
        </p:nvGrpSpPr>
        <p:grpSpPr>
          <a:xfrm>
            <a:off x="-252536" y="3068960"/>
            <a:ext cx="8726091" cy="1800000"/>
            <a:chOff x="0" y="3645024"/>
            <a:chExt cx="8726091" cy="1800000"/>
          </a:xfrm>
        </p:grpSpPr>
        <p:pic>
          <p:nvPicPr>
            <p:cNvPr id="23" name="Image 22" descr="ICARPIII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3645024"/>
              <a:ext cx="2547335" cy="1800000"/>
            </a:xfrm>
            <a:prstGeom prst="rect">
              <a:avLst/>
            </a:prstGeom>
          </p:spPr>
        </p:pic>
        <p:pic>
          <p:nvPicPr>
            <p:cNvPr id="19" name="Image 18" descr="Norway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5024"/>
              <a:ext cx="1293023" cy="1800000"/>
            </a:xfrm>
            <a:prstGeom prst="rect">
              <a:avLst/>
            </a:prstGeom>
          </p:spPr>
        </p:pic>
        <p:pic>
          <p:nvPicPr>
            <p:cNvPr id="20" name="Image 19" descr="Norden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645024"/>
              <a:ext cx="1398964" cy="1800000"/>
            </a:xfrm>
            <a:prstGeom prst="rect">
              <a:avLst/>
            </a:prstGeom>
          </p:spPr>
        </p:pic>
        <p:pic>
          <p:nvPicPr>
            <p:cNvPr id="22" name="Image 21" descr="NL.jp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645024"/>
              <a:ext cx="1273057" cy="1800000"/>
            </a:xfrm>
            <a:prstGeom prst="rect">
              <a:avLst/>
            </a:prstGeom>
          </p:spPr>
        </p:pic>
        <p:pic>
          <p:nvPicPr>
            <p:cNvPr id="24" name="Image 23" descr="IASC2.jp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645024"/>
              <a:ext cx="1276364" cy="1800000"/>
            </a:xfrm>
            <a:prstGeom prst="rect">
              <a:avLst/>
            </a:prstGeom>
          </p:spPr>
        </p:pic>
        <p:pic>
          <p:nvPicPr>
            <p:cNvPr id="26" name="Image 25" descr="Germany.jp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3645024"/>
              <a:ext cx="1273771" cy="1800000"/>
            </a:xfrm>
            <a:prstGeom prst="rect">
              <a:avLst/>
            </a:prstGeom>
          </p:spPr>
        </p:pic>
      </p:grpSp>
      <p:pic>
        <p:nvPicPr>
          <p:cNvPr id="30" name="Image 29" descr="France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1278023" cy="1800000"/>
          </a:xfrm>
          <a:prstGeom prst="rect">
            <a:avLst/>
          </a:prstGeom>
        </p:spPr>
      </p:pic>
      <p:pic>
        <p:nvPicPr>
          <p:cNvPr id="31" name="Image 30" descr="Finland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068960"/>
            <a:ext cx="1269201" cy="1800000"/>
          </a:xfrm>
          <a:prstGeom prst="rect">
            <a:avLst/>
          </a:prstGeom>
        </p:spPr>
      </p:pic>
      <p:pic>
        <p:nvPicPr>
          <p:cNvPr id="32" name="Image 31" descr="Ericon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328"/>
            <a:ext cx="1276662" cy="1800000"/>
          </a:xfrm>
          <a:prstGeom prst="rect">
            <a:avLst/>
          </a:prstGeom>
        </p:spPr>
      </p:pic>
      <p:pic>
        <p:nvPicPr>
          <p:cNvPr id="33" name="Image 32" descr="Belgium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1266753" cy="1800000"/>
          </a:xfrm>
          <a:prstGeom prst="rect">
            <a:avLst/>
          </a:prstGeom>
        </p:spPr>
      </p:pic>
      <p:pic>
        <p:nvPicPr>
          <p:cNvPr id="34" name="Image 33" descr="Canada_academies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81128"/>
            <a:ext cx="1205483" cy="1800000"/>
          </a:xfrm>
          <a:prstGeom prst="rect">
            <a:avLst/>
          </a:prstGeom>
        </p:spPr>
      </p:pic>
      <p:pic>
        <p:nvPicPr>
          <p:cNvPr id="35" name="Image 34" descr="CPC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1391440" cy="1800000"/>
          </a:xfrm>
          <a:prstGeom prst="rect">
            <a:avLst/>
          </a:prstGeom>
        </p:spPr>
      </p:pic>
      <p:pic>
        <p:nvPicPr>
          <p:cNvPr id="36" name="Image 35" descr="Ecord_Arctic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1279009" cy="1800000"/>
          </a:xfrm>
          <a:prstGeom prst="rect">
            <a:avLst/>
          </a:prstGeom>
        </p:spPr>
      </p:pic>
      <p:pic>
        <p:nvPicPr>
          <p:cNvPr id="37" name="Image 36" descr="EU-EUAIC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81128"/>
            <a:ext cx="1281039" cy="1800000"/>
          </a:xfrm>
          <a:prstGeom prst="rect">
            <a:avLst/>
          </a:prstGeom>
        </p:spPr>
      </p:pic>
      <p:pic>
        <p:nvPicPr>
          <p:cNvPr id="38" name="Image 37" descr="EU_EUAIC2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81128"/>
            <a:ext cx="1270039" cy="1800000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236860" y="1353732"/>
            <a:ext cx="908766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32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D2.1 identified 10 research themes with several key questions and related societal relevance. </a:t>
            </a:r>
            <a:endParaRPr lang="en-GB" sz="3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0" y="4602"/>
            <a:ext cx="943304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2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D2.1 Report </a:t>
            </a:r>
            <a:r>
              <a:rPr lang="en-GB" sz="26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prioritised objectives in polar research </a:t>
            </a:r>
          </a:p>
        </p:txBody>
      </p:sp>
    </p:spTree>
    <p:extLst>
      <p:ext uri="{BB962C8B-B14F-4D97-AF65-F5344CB8AC3E}">
        <p14:creationId xmlns:p14="http://schemas.microsoft.com/office/powerpoint/2010/main" val="1034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2648" y="143449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D3.2 European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Infrastructure Catalogue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2648" y="73822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catalogue of all existing polar infrastructures (stations, research vessels, aircrafts, observatories, autonomous instrumentation on land, in air and ocean research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...) for both poles has been established in cooperation with: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ews.bbcimg.co.uk/media/images/70441000/jpg/_70441492_704406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r="2227" b="4899"/>
          <a:stretch/>
        </p:blipFill>
        <p:spPr bwMode="auto">
          <a:xfrm>
            <a:off x="6641022" y="3861047"/>
            <a:ext cx="2502977" cy="2253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3373"/>
          <a:stretch/>
        </p:blipFill>
        <p:spPr bwMode="auto">
          <a:xfrm>
            <a:off x="-1" y="3861048"/>
            <a:ext cx="3219293" cy="224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92" y="3851046"/>
            <a:ext cx="3421731" cy="22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ntera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07" y="2409824"/>
            <a:ext cx="21145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91" y="2418543"/>
            <a:ext cx="3816474" cy="1010457"/>
          </a:xfrm>
          <a:prstGeom prst="rect">
            <a:avLst/>
          </a:prstGeom>
        </p:spPr>
      </p:pic>
      <p:pic>
        <p:nvPicPr>
          <p:cNvPr id="11" name="Bild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648" y="2636912"/>
            <a:ext cx="2234145" cy="7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856" y="4462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DE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285" y="836712"/>
            <a:ext cx="8988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D1.6 International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Cooperation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D3.1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Survey of the existing polar research data systems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D2.3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Inventory of existing monitoring and modelling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D3.3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Survey of existing use of space assets by European polar operators</a:t>
            </a:r>
          </a:p>
        </p:txBody>
      </p:sp>
      <p:pic>
        <p:nvPicPr>
          <p:cNvPr id="6" name="Afbeelding 10" descr="20130903-Annette_J_M_Scheepstra-IMG_2837.CR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92" y="4581128"/>
            <a:ext cx="1440000" cy="1440000"/>
          </a:xfrm>
          <a:prstGeom prst="rect">
            <a:avLst/>
          </a:prstGeom>
        </p:spPr>
      </p:pic>
      <p:pic>
        <p:nvPicPr>
          <p:cNvPr id="7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37" y="4581128"/>
            <a:ext cx="1440000" cy="1440000"/>
          </a:xfrm>
          <a:prstGeom prst="rect">
            <a:avLst/>
          </a:prstGeom>
        </p:spPr>
      </p:pic>
      <p:pic>
        <p:nvPicPr>
          <p:cNvPr id="8" name="Picture 4" descr="http://antarcticsun.usap.gov/antarcticsun/science/images/goodge_fie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0" y="4581128"/>
            <a:ext cx="20613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5" descr="2014-01-23 11.09.5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" y="4581128"/>
            <a:ext cx="1440000" cy="1440000"/>
          </a:xfrm>
          <a:prstGeom prst="rect">
            <a:avLst/>
          </a:prstGeom>
        </p:spPr>
      </p:pic>
      <p:pic>
        <p:nvPicPr>
          <p:cNvPr id="10" name="Picture 2" descr="http://wilderness.org/sites/default/files/styles/blog_full/public/PolarbearScientists.Alaska%20Region%20U.S.%20Fish%20%26%20Wildlife%20Service%3ASteve%20Amstrup%3AUSGS.jpg?itok=lH0qVXE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15001" b="7699"/>
          <a:stretch/>
        </p:blipFill>
        <p:spPr bwMode="auto">
          <a:xfrm>
            <a:off x="5559065" y="4581128"/>
            <a:ext cx="1900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32" y="1065100"/>
            <a:ext cx="1515799" cy="321297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1" y="4581128"/>
            <a:ext cx="1656296" cy="2340000"/>
          </a:xfrm>
          <a:prstGeom prst="rect">
            <a:avLst/>
          </a:prstGeom>
          <a:noFill/>
          <a:ln w="158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7504" y="9128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2.2: Development of co-designed White Papers addressing urgent polar research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21" y="4581128"/>
            <a:ext cx="2022854" cy="23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5" y="4581128"/>
            <a:ext cx="1725637" cy="24482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52" y="4581128"/>
            <a:ext cx="1654748" cy="234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9154" y="1280278"/>
            <a:ext cx="7023607" cy="331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EU-PolarNet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promote urgent polar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jointly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Dahlem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end of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7" y="4581128"/>
            <a:ext cx="204770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" y="0"/>
            <a:ext cx="9144000" cy="6096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26064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EU-PolarNet strategic work with the EC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88224" y="571977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L. </a:t>
            </a:r>
            <a:r>
              <a:rPr lang="en-GB" sz="1600" dirty="0" err="1" smtClean="0"/>
              <a:t>Gruebner</a:t>
            </a:r>
            <a:r>
              <a:rPr lang="en-GB" sz="1600" dirty="0" smtClean="0"/>
              <a:t>, AWI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215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8938" y="2347781"/>
            <a:ext cx="90650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Transatlantic Cooperation in Arctic Research</a:t>
            </a:r>
          </a:p>
          <a:p>
            <a:endParaRPr lang="en-GB" sz="2400" b="1" i="1" dirty="0" smtClean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EU-PolarNet is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– Canada – US working group on “Implementation of the Transatlantic Research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 on North Atlantic and Arctic research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the EC in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implementing research topics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could be addressed in close EC-Canadian-US cooperation.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Arctic calls in the 2016 – 17 WP of H2020 are a result of this cooperation. </a:t>
            </a: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84593" y="16585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the Galway Declaration</a:t>
            </a:r>
            <a:endParaRPr lang="en-GB" sz="3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1035050" y="820738"/>
            <a:ext cx="1103153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82" y="857382"/>
            <a:ext cx="110124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50963"/>
            <a:ext cx="1016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744788" y="1701800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281113"/>
            <a:ext cx="8683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038725" y="1701800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6342063" y="1354138"/>
            <a:ext cx="869950" cy="500062"/>
            <a:chOff x="3995" y="853"/>
            <a:chExt cx="548" cy="315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853"/>
              <a:ext cx="54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853"/>
              <a:ext cx="54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212013" y="1701800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057650" y="2033588"/>
            <a:ext cx="111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b="1" smtClean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4381500" y="2033588"/>
            <a:ext cx="111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b="1" smtClean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5988050" y="2033588"/>
            <a:ext cx="111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b="1" smtClean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20688"/>
            <a:ext cx="49685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-PolarNet became partner in the DG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RTD – ESA EOP strategic partnership Pilot activity on Arctic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participates in regular teleconferences.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comments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improvements of ESA-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Earth Observation and Arctic Science Priorities draft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activities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Envelop 5, H2020 WP18-20 – key dates and links and preparation of a scoping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to EC/ESA in identifying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Earth Observation data requirements that support Climate or in our case Polar Research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764704"/>
            <a:ext cx="1676555" cy="72008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628800"/>
            <a:ext cx="3292458" cy="41238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64088" y="580526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Graphic</a:t>
            </a:r>
            <a:r>
              <a:rPr lang="de-DE" sz="1200" dirty="0"/>
              <a:t>: AOES Medialab)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0792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 </a:t>
            </a:r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ESA</a:t>
            </a:r>
          </a:p>
        </p:txBody>
      </p:sp>
    </p:spTree>
    <p:extLst>
      <p:ext uri="{BB962C8B-B14F-4D97-AF65-F5344CB8AC3E}">
        <p14:creationId xmlns:p14="http://schemas.microsoft.com/office/powerpoint/2010/main" val="990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53008"/>
            <a:ext cx="6120680" cy="338437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Issued quarterly (first edition Nov 2015)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250 subscribers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News and information about:</a:t>
            </a:r>
          </a:p>
          <a:p>
            <a:pPr lvl="1">
              <a:lnSpc>
                <a:spcPct val="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consortium and affiliated projects,</a:t>
            </a:r>
          </a:p>
          <a:p>
            <a:pPr lvl="1">
              <a:lnSpc>
                <a:spcPct val="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developments in European polar research,</a:t>
            </a:r>
          </a:p>
          <a:p>
            <a:pPr lvl="1">
              <a:lnSpc>
                <a:spcPct val="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polar programmes, </a:t>
            </a:r>
          </a:p>
          <a:p>
            <a:pPr lvl="1">
              <a:lnSpc>
                <a:spcPct val="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past conferences and meetings,</a:t>
            </a:r>
          </a:p>
          <a:p>
            <a:pPr lvl="1">
              <a:lnSpc>
                <a:spcPct val="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up-coming events.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via subscription (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info@eu-polarnet.eu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 or 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www.eu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-polarnet.eu/news-and-events/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newsletter.html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79512" y="175159"/>
            <a:ext cx="8407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EU-PolarNet Newsletter</a:t>
            </a:r>
            <a:endParaRPr lang="en-GB" sz="3200" b="1" dirty="0">
              <a:solidFill>
                <a:srgbClr val="4F81BD">
                  <a:lumMod val="75000"/>
                </a:srgb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9" name="Bild 8" descr="EU-PolarNet_Newsletter_2_Feb_2016_Seite_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997024"/>
            <a:ext cx="2187503" cy="309634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Bild 10" descr="COP21_audienc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480" y="4581288"/>
            <a:ext cx="1920000" cy="1440000"/>
          </a:xfrm>
          <a:prstGeom prst="rect">
            <a:avLst/>
          </a:prstGeom>
        </p:spPr>
      </p:pic>
      <p:pic>
        <p:nvPicPr>
          <p:cNvPr id="12" name="Bild 11" descr="FullSizeRender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92" y="4581288"/>
            <a:ext cx="1920000" cy="1440000"/>
          </a:xfrm>
          <a:prstGeom prst="rect">
            <a:avLst/>
          </a:prstGeom>
        </p:spPr>
      </p:pic>
      <p:pic>
        <p:nvPicPr>
          <p:cNvPr id="13" name="Bild 12" descr="iceworld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6" y="4581288"/>
            <a:ext cx="2140423" cy="1440000"/>
          </a:xfrm>
          <a:prstGeom prst="rect">
            <a:avLst/>
          </a:prstGeom>
        </p:spPr>
      </p:pic>
      <p:pic>
        <p:nvPicPr>
          <p:cNvPr id="14" name="Bild 13" descr="IMG_6105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224" y="4581288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" y="0"/>
            <a:ext cx="9186604" cy="94823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504" y="1124744"/>
            <a:ext cx="676875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visit our webpage and sign up for our newsletter at info@eu-polarnet.eu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51"/>
            <a:ext cx="9144000" cy="6096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07504" y="44624"/>
            <a:ext cx="8388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for your attention – Questions?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88224" y="571977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D. </a:t>
            </a:r>
            <a:r>
              <a:rPr lang="en-GB" sz="1600" dirty="0" err="1" smtClean="0"/>
              <a:t>Steinhage</a:t>
            </a:r>
            <a:r>
              <a:rPr lang="en-GB" sz="1600" dirty="0" smtClean="0"/>
              <a:t>, AWI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20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052736"/>
            <a:ext cx="91805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Initiate, conduct and sustain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all relevant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European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on Polar topics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co-ordination of European research 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Arctic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Antarctic to develop an </a:t>
            </a:r>
            <a:r>
              <a:rPr lang="en-GB" sz="2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European polar </a:t>
            </a:r>
            <a:r>
              <a:rPr lang="en-GB" sz="24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programme co-designed with all relevant stakeholders</a:t>
            </a:r>
            <a:endParaRPr lang="en-GB" sz="24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resource-oriented European infrastructure access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usage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support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integrated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research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polar research and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Transatlantic Research Alliance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Our ambition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1st_GA_EU-PolarNet_AW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31759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6228184" y="116632"/>
            <a:ext cx="280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consortium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8903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69854"/>
            <a:ext cx="864096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world’s largest consortium of expertise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infrastructure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polar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 countries represented by 22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Europe’s internationally-respected multi-disciplinary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institutions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teams from many disciplines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548680"/>
            <a:ext cx="246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Who we are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9" name="Picture 8" descr="fla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836" y="4431584"/>
            <a:ext cx="7599579" cy="11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323528" y="151320"/>
            <a:ext cx="3371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Affiliated </a:t>
            </a:r>
          </a:p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Partner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0" y="3573016"/>
            <a:ext cx="889248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EU-PolarNet with 50 % of its executive secretaries working time and additional financial support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implemented action groups to support EU-PolarNet tasks, like e.g. policy advice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make sure that the legacy of EU-PolarNet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reliably sustained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2838" y="1341379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European Polar Board (EPB) is an independent European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Directors and Managers of the major European National Polar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Programmes. It´s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mission is to coordinate European Arctic and Antarctic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research, optimise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use of European research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foster multilateral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39"/>
          <p:cNvPicPr/>
          <p:nvPr/>
        </p:nvPicPr>
        <p:blipFill>
          <a:blip r:embed="rId2"/>
          <a:stretch>
            <a:fillRect/>
          </a:stretch>
        </p:blipFill>
        <p:spPr>
          <a:xfrm>
            <a:off x="3467040" y="116632"/>
            <a:ext cx="5425440" cy="1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 42" descr="20150908_PS94_Arktis_327_SHendricks.pn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8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12497" y="0"/>
            <a:ext cx="4680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cooperation partners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 descr="Clic_logo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12976"/>
            <a:ext cx="1013333" cy="1080000"/>
          </a:xfrm>
          <a:prstGeom prst="rect">
            <a:avLst/>
          </a:prstGeom>
        </p:spPr>
      </p:pic>
      <p:pic>
        <p:nvPicPr>
          <p:cNvPr id="7" name="Bild 6" descr="dtu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725144"/>
            <a:ext cx="735750" cy="1080000"/>
          </a:xfrm>
          <a:prstGeom prst="rect">
            <a:avLst/>
          </a:prstGeom>
        </p:spPr>
      </p:pic>
      <p:pic>
        <p:nvPicPr>
          <p:cNvPr id="8" name="Bild 7" descr="AIC_210_157_90_c1_c_c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4" b="955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190" t="11076" r="27133" b="8748"/>
          <a:stretch/>
        </p:blipFill>
        <p:spPr>
          <a:xfrm>
            <a:off x="3779912" y="4725144"/>
            <a:ext cx="774733" cy="1080000"/>
          </a:xfrm>
          <a:prstGeom prst="rect">
            <a:avLst/>
          </a:prstGeom>
        </p:spPr>
      </p:pic>
      <p:pic>
        <p:nvPicPr>
          <p:cNvPr id="9" name="Bild 8" descr="ecra_color_1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204864"/>
            <a:ext cx="1408101" cy="540000"/>
          </a:xfrm>
          <a:prstGeom prst="rect">
            <a:avLst/>
          </a:prstGeom>
        </p:spPr>
      </p:pic>
      <p:pic>
        <p:nvPicPr>
          <p:cNvPr id="10" name="Bild 9" descr="iasc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727129" cy="1080000"/>
          </a:xfrm>
          <a:prstGeom prst="rect">
            <a:avLst/>
          </a:prstGeom>
        </p:spPr>
      </p:pic>
      <p:pic>
        <p:nvPicPr>
          <p:cNvPr id="11" name="Bild 10" descr="search_color_logo_0-150x15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212976"/>
            <a:ext cx="1080120" cy="1080120"/>
          </a:xfrm>
          <a:prstGeom prst="rect">
            <a:avLst/>
          </a:prstGeom>
        </p:spPr>
      </p:pic>
      <p:pic>
        <p:nvPicPr>
          <p:cNvPr id="12" name="Bild 11" descr="wmo_logo_blau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725144"/>
            <a:ext cx="824865" cy="108000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3648" y="4725144"/>
            <a:ext cx="833333" cy="10800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2976"/>
            <a:ext cx="1143844" cy="108012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1680" y="3212976"/>
            <a:ext cx="1069307" cy="1080000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24744"/>
            <a:ext cx="1586939" cy="54000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512" y="1124744"/>
            <a:ext cx="750000" cy="540000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669" y="2204864"/>
            <a:ext cx="1367307" cy="54000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6336" y="3212976"/>
            <a:ext cx="1080000" cy="1080000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28184" y="1124744"/>
            <a:ext cx="2160000" cy="525600"/>
          </a:xfrm>
          <a:prstGeom prst="rect">
            <a:avLst/>
          </a:prstGeom>
        </p:spPr>
      </p:pic>
      <p:grpSp>
        <p:nvGrpSpPr>
          <p:cNvPr id="27" name="Gruppieren 26"/>
          <p:cNvGrpSpPr/>
          <p:nvPr/>
        </p:nvGrpSpPr>
        <p:grpSpPr>
          <a:xfrm>
            <a:off x="-108520" y="2204864"/>
            <a:ext cx="1548351" cy="828032"/>
            <a:chOff x="7300019" y="1124744"/>
            <a:chExt cx="1548351" cy="828032"/>
          </a:xfrm>
        </p:grpSpPr>
        <p:pic>
          <p:nvPicPr>
            <p:cNvPr id="28" name="Grafik 29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023" y="1124744"/>
              <a:ext cx="528345" cy="540000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7300019" y="1552666"/>
              <a:ext cx="1548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Polar Knowledge Canada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pierung 31"/>
          <p:cNvGrpSpPr>
            <a:grpSpLocks noChangeAspect="1"/>
          </p:cNvGrpSpPr>
          <p:nvPr/>
        </p:nvGrpSpPr>
        <p:grpSpPr>
          <a:xfrm>
            <a:off x="5940152" y="2204864"/>
            <a:ext cx="1755198" cy="540000"/>
            <a:chOff x="9324528" y="2132856"/>
            <a:chExt cx="1656184" cy="540000"/>
          </a:xfrm>
        </p:grpSpPr>
        <p:sp>
          <p:nvSpPr>
            <p:cNvPr id="31" name="Rechteck 30"/>
            <p:cNvSpPr/>
            <p:nvPr/>
          </p:nvSpPr>
          <p:spPr>
            <a:xfrm>
              <a:off x="9324528" y="2132856"/>
              <a:ext cx="1656184" cy="5040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4528" y="2132856"/>
              <a:ext cx="1620001" cy="540000"/>
            </a:xfrm>
            <a:prstGeom prst="rect">
              <a:avLst/>
            </a:prstGeom>
          </p:spPr>
        </p:pic>
      </p:grpSp>
      <p:grpSp>
        <p:nvGrpSpPr>
          <p:cNvPr id="34" name="Gruppierung 33"/>
          <p:cNvGrpSpPr/>
          <p:nvPr/>
        </p:nvGrpSpPr>
        <p:grpSpPr>
          <a:xfrm>
            <a:off x="7812360" y="2132856"/>
            <a:ext cx="1152128" cy="576064"/>
            <a:chOff x="10044608" y="2060848"/>
            <a:chExt cx="1152128" cy="576064"/>
          </a:xfrm>
        </p:grpSpPr>
        <p:sp>
          <p:nvSpPr>
            <p:cNvPr id="33" name="Rechteck 32"/>
            <p:cNvSpPr/>
            <p:nvPr/>
          </p:nvSpPr>
          <p:spPr>
            <a:xfrm>
              <a:off x="10044608" y="2060848"/>
              <a:ext cx="1152128" cy="5760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Bild 16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6616" y="2060848"/>
              <a:ext cx="969519" cy="540000"/>
            </a:xfrm>
            <a:prstGeom prst="rect">
              <a:avLst/>
            </a:prstGeom>
          </p:spPr>
        </p:pic>
      </p:grpSp>
      <p:grpSp>
        <p:nvGrpSpPr>
          <p:cNvPr id="36" name="Gruppierung 35"/>
          <p:cNvGrpSpPr/>
          <p:nvPr/>
        </p:nvGrpSpPr>
        <p:grpSpPr>
          <a:xfrm>
            <a:off x="1043608" y="1124744"/>
            <a:ext cx="2304256" cy="576064"/>
            <a:chOff x="9324528" y="692696"/>
            <a:chExt cx="2304256" cy="576064"/>
          </a:xfrm>
        </p:grpSpPr>
        <p:sp>
          <p:nvSpPr>
            <p:cNvPr id="35" name="Rechteck 34"/>
            <p:cNvSpPr/>
            <p:nvPr/>
          </p:nvSpPr>
          <p:spPr>
            <a:xfrm>
              <a:off x="9324528" y="692696"/>
              <a:ext cx="2304256" cy="5760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396536" y="725406"/>
              <a:ext cx="2160000" cy="543354"/>
            </a:xfrm>
            <a:prstGeom prst="rect">
              <a:avLst/>
            </a:prstGeom>
          </p:spPr>
        </p:pic>
      </p:grpSp>
      <p:grpSp>
        <p:nvGrpSpPr>
          <p:cNvPr id="38" name="Gruppierung 37"/>
          <p:cNvGrpSpPr>
            <a:grpSpLocks noChangeAspect="1"/>
          </p:cNvGrpSpPr>
          <p:nvPr/>
        </p:nvGrpSpPr>
        <p:grpSpPr>
          <a:xfrm>
            <a:off x="1259632" y="2204864"/>
            <a:ext cx="1584176" cy="548368"/>
            <a:chOff x="9468544" y="1700808"/>
            <a:chExt cx="1872208" cy="648072"/>
          </a:xfrm>
        </p:grpSpPr>
        <p:sp>
          <p:nvSpPr>
            <p:cNvPr id="37" name="Rechteck 36"/>
            <p:cNvSpPr/>
            <p:nvPr/>
          </p:nvSpPr>
          <p:spPr>
            <a:xfrm>
              <a:off x="9468544" y="1700808"/>
              <a:ext cx="1872208" cy="6480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552" y="1772816"/>
              <a:ext cx="1668931" cy="540000"/>
            </a:xfrm>
            <a:prstGeom prst="rect">
              <a:avLst/>
            </a:prstGeom>
          </p:spPr>
        </p:pic>
      </p:grpSp>
      <p:grpSp>
        <p:nvGrpSpPr>
          <p:cNvPr id="40" name="Gruppierung 39"/>
          <p:cNvGrpSpPr>
            <a:grpSpLocks noChangeAspect="1"/>
          </p:cNvGrpSpPr>
          <p:nvPr/>
        </p:nvGrpSpPr>
        <p:grpSpPr>
          <a:xfrm>
            <a:off x="323528" y="3212976"/>
            <a:ext cx="1080120" cy="1080120"/>
            <a:chOff x="9612560" y="2708920"/>
            <a:chExt cx="1224136" cy="1224136"/>
          </a:xfrm>
        </p:grpSpPr>
        <p:sp>
          <p:nvSpPr>
            <p:cNvPr id="39" name="Rechteck 38"/>
            <p:cNvSpPr/>
            <p:nvPr/>
          </p:nvSpPr>
          <p:spPr>
            <a:xfrm>
              <a:off x="9612560" y="2708920"/>
              <a:ext cx="1224136" cy="1224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4568" y="2780928"/>
              <a:ext cx="1023758" cy="1080000"/>
            </a:xfrm>
            <a:prstGeom prst="rect">
              <a:avLst/>
            </a:prstGeom>
          </p:spPr>
        </p:pic>
      </p:grpSp>
      <p:grpSp>
        <p:nvGrpSpPr>
          <p:cNvPr id="42" name="Gruppierung 41"/>
          <p:cNvGrpSpPr>
            <a:grpSpLocks noChangeAspect="1"/>
          </p:cNvGrpSpPr>
          <p:nvPr/>
        </p:nvGrpSpPr>
        <p:grpSpPr>
          <a:xfrm>
            <a:off x="7380312" y="4725144"/>
            <a:ext cx="1224136" cy="1040515"/>
            <a:chOff x="10260632" y="4293096"/>
            <a:chExt cx="1440160" cy="1224136"/>
          </a:xfrm>
        </p:grpSpPr>
        <p:sp>
          <p:nvSpPr>
            <p:cNvPr id="41" name="Rechteck 40"/>
            <p:cNvSpPr/>
            <p:nvPr/>
          </p:nvSpPr>
          <p:spPr>
            <a:xfrm>
              <a:off x="10260632" y="4293096"/>
              <a:ext cx="1440160" cy="1224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2640" y="4365104"/>
              <a:ext cx="1314700" cy="1080000"/>
            </a:xfrm>
            <a:prstGeom prst="rect">
              <a:avLst/>
            </a:prstGeom>
          </p:spPr>
        </p:pic>
      </p:grpSp>
      <p:pic>
        <p:nvPicPr>
          <p:cNvPr id="44" name="Bild 43" descr="ArcticPortal_w.jpg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1124744"/>
            <a:ext cx="648072" cy="571386"/>
          </a:xfrm>
          <a:prstGeom prst="rect">
            <a:avLst/>
          </a:prstGeom>
        </p:spPr>
      </p:pic>
      <p:grpSp>
        <p:nvGrpSpPr>
          <p:cNvPr id="47" name="Gruppierung 46"/>
          <p:cNvGrpSpPr/>
          <p:nvPr/>
        </p:nvGrpSpPr>
        <p:grpSpPr>
          <a:xfrm>
            <a:off x="5796136" y="4725144"/>
            <a:ext cx="1368152" cy="1008112"/>
            <a:chOff x="9468544" y="4293096"/>
            <a:chExt cx="1368152" cy="1008112"/>
          </a:xfrm>
        </p:grpSpPr>
        <p:sp>
          <p:nvSpPr>
            <p:cNvPr id="46" name="Rechteck 45"/>
            <p:cNvSpPr/>
            <p:nvPr/>
          </p:nvSpPr>
          <p:spPr>
            <a:xfrm>
              <a:off x="9468544" y="4293096"/>
              <a:ext cx="1368152" cy="100811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5" name="Bild 44" descr="UArctic_logo_cmy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552" y="4293096"/>
              <a:ext cx="1257300" cy="96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00521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251520" y="4869160"/>
            <a:ext cx="36493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WP2: Polar Research for 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Society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CNRS, France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94637" y="4869160"/>
            <a:ext cx="36493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WP3: Infrastructures, 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and Data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NERC-BAS, UK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60032" y="692696"/>
            <a:ext cx="36493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WP4: Interaction with 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and end-users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CNR-DTA, Italy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528" y="1988840"/>
            <a:ext cx="2267744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WP1: Management of the Consortium, International Integration and Policy Guidance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AWI, Germany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251520" y="188640"/>
            <a:ext cx="3182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Work packages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1583668" y="1556792"/>
            <a:ext cx="5976664" cy="3240360"/>
            <a:chOff x="2915816" y="1844824"/>
            <a:chExt cx="5976664" cy="3240360"/>
          </a:xfrm>
        </p:grpSpPr>
        <p:sp>
          <p:nvSpPr>
            <p:cNvPr id="2" name="Oval 1"/>
            <p:cNvSpPr/>
            <p:nvPr/>
          </p:nvSpPr>
          <p:spPr>
            <a:xfrm>
              <a:off x="4932040" y="1844824"/>
              <a:ext cx="2088232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STAKEHOLDERS</a:t>
              </a:r>
              <a:endParaRPr lang="de-DE" sz="16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5220072" y="2852936"/>
              <a:ext cx="1440160" cy="144016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EU-</a:t>
              </a:r>
              <a:r>
                <a:rPr lang="de-DE" dirty="0" err="1" smtClean="0">
                  <a:solidFill>
                    <a:schemeClr val="tx1"/>
                  </a:solidFill>
                </a:rPr>
                <a:t>PolarNet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915816" y="4221088"/>
              <a:ext cx="2304256" cy="86409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SCIENCE</a:t>
              </a:r>
              <a:endParaRPr lang="de-DE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588224" y="4221088"/>
              <a:ext cx="2304256" cy="86409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INFRASTRUCTURES</a:t>
              </a:r>
              <a:endParaRPr lang="de-DE" sz="1400" dirty="0"/>
            </a:p>
          </p:txBody>
        </p:sp>
        <p:sp>
          <p:nvSpPr>
            <p:cNvPr id="4" name="Pfeil nach links und rechts 3"/>
            <p:cNvSpPr/>
            <p:nvPr/>
          </p:nvSpPr>
          <p:spPr>
            <a:xfrm rot="3570165">
              <a:off x="6514993" y="3266462"/>
              <a:ext cx="1493504" cy="347319"/>
            </a:xfrm>
            <a:prstGeom prst="leftRightArrow">
              <a:avLst>
                <a:gd name="adj1" fmla="val 50000"/>
                <a:gd name="adj2" fmla="val 81133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 nach links und rechts 17"/>
            <p:cNvSpPr/>
            <p:nvPr/>
          </p:nvSpPr>
          <p:spPr>
            <a:xfrm rot="7108905">
              <a:off x="3878191" y="3253803"/>
              <a:ext cx="1493504" cy="347319"/>
            </a:xfrm>
            <a:prstGeom prst="leftRightArrow">
              <a:avLst>
                <a:gd name="adj1" fmla="val 50000"/>
                <a:gd name="adj2" fmla="val 81133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 nach links und rechts 18"/>
            <p:cNvSpPr/>
            <p:nvPr/>
          </p:nvSpPr>
          <p:spPr>
            <a:xfrm>
              <a:off x="5364088" y="4509120"/>
              <a:ext cx="1008112" cy="347319"/>
            </a:xfrm>
            <a:prstGeom prst="leftRightArrow">
              <a:avLst>
                <a:gd name="adj1" fmla="val 50000"/>
                <a:gd name="adj2" fmla="val 81133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897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251520" y="188640"/>
            <a:ext cx="3546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Verdana" pitchFamily="34" charset="0"/>
                <a:cs typeface="Arial" pitchFamily="34" charset="0"/>
              </a:rPr>
              <a:t>Our approach</a:t>
            </a:r>
            <a:endParaRPr lang="en-GB" sz="4000" b="1" dirty="0">
              <a:solidFill>
                <a:srgbClr val="4F81BD">
                  <a:lumMod val="75000"/>
                </a:srgb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3898" y="2420888"/>
            <a:ext cx="1836204" cy="18002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PolarNet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pierung 27"/>
          <p:cNvGrpSpPr/>
          <p:nvPr/>
        </p:nvGrpSpPr>
        <p:grpSpPr>
          <a:xfrm>
            <a:off x="899592" y="1052736"/>
            <a:ext cx="3528393" cy="1152128"/>
            <a:chOff x="899592" y="1196752"/>
            <a:chExt cx="3528393" cy="1152128"/>
          </a:xfrm>
        </p:grpSpPr>
        <p:sp>
          <p:nvSpPr>
            <p:cNvPr id="13" name="Abgerundetes Rechteck 12"/>
            <p:cNvSpPr/>
            <p:nvPr/>
          </p:nvSpPr>
          <p:spPr>
            <a:xfrm>
              <a:off x="899592" y="1196752"/>
              <a:ext cx="3384376" cy="115212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968384" y="1357727"/>
              <a:ext cx="34596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&amp; private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makers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organisations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Commission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827584" y="2924944"/>
            <a:ext cx="2016224" cy="864096"/>
            <a:chOff x="683568" y="2924944"/>
            <a:chExt cx="2016224" cy="86409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7" name="Abgerundetes Rechteck 16"/>
            <p:cNvSpPr/>
            <p:nvPr/>
          </p:nvSpPr>
          <p:spPr>
            <a:xfrm>
              <a:off x="683568" y="2924944"/>
              <a:ext cx="2016224" cy="864096"/>
            </a:xfrm>
            <a:prstGeom prst="roundRect">
              <a:avLst>
                <a:gd name="adj" fmla="val 1666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55576" y="2996952"/>
              <a:ext cx="1893467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Stakeholders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end-users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323528" y="4941168"/>
            <a:ext cx="2520280" cy="1080120"/>
            <a:chOff x="323528" y="4797152"/>
            <a:chExt cx="2520280" cy="1080120"/>
          </a:xfrm>
        </p:grpSpPr>
        <p:sp>
          <p:nvSpPr>
            <p:cNvPr id="19" name="Abgerundetes Rechteck 18"/>
            <p:cNvSpPr/>
            <p:nvPr/>
          </p:nvSpPr>
          <p:spPr>
            <a:xfrm>
              <a:off x="323528" y="4797152"/>
              <a:ext cx="2520280" cy="1080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95536" y="4869160"/>
              <a:ext cx="23631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national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5436096" y="1340768"/>
            <a:ext cx="1956433" cy="864096"/>
            <a:chOff x="5436096" y="1412776"/>
            <a:chExt cx="1956433" cy="864096"/>
          </a:xfrm>
        </p:grpSpPr>
        <p:sp>
          <p:nvSpPr>
            <p:cNvPr id="16" name="Abgerundetes Rechteck 15"/>
            <p:cNvSpPr/>
            <p:nvPr/>
          </p:nvSpPr>
          <p:spPr>
            <a:xfrm>
              <a:off x="5436096" y="1412776"/>
              <a:ext cx="1944216" cy="86409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456614" y="1552152"/>
              <a:ext cx="1935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society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pierung 24"/>
          <p:cNvGrpSpPr/>
          <p:nvPr/>
        </p:nvGrpSpPr>
        <p:grpSpPr>
          <a:xfrm>
            <a:off x="6372200" y="2708920"/>
            <a:ext cx="2448272" cy="1369300"/>
            <a:chOff x="5792714" y="2852936"/>
            <a:chExt cx="3171774" cy="115212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8" name="Abgerundetes Rechteck 17"/>
            <p:cNvSpPr/>
            <p:nvPr/>
          </p:nvSpPr>
          <p:spPr>
            <a:xfrm>
              <a:off x="5792714" y="2852936"/>
              <a:ext cx="3171774" cy="1152128"/>
            </a:xfrm>
            <a:prstGeom prst="roundRect">
              <a:avLst>
                <a:gd name="adj" fmla="val 1666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940151" y="2924944"/>
              <a:ext cx="2693914" cy="90637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Transatlantic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networks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rganisations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6372200" y="4941168"/>
            <a:ext cx="2304256" cy="864096"/>
            <a:chOff x="6372200" y="4941168"/>
            <a:chExt cx="2160240" cy="792088"/>
          </a:xfrm>
        </p:grpSpPr>
        <p:sp>
          <p:nvSpPr>
            <p:cNvPr id="21" name="Abgerundetes Rechteck 20"/>
            <p:cNvSpPr/>
            <p:nvPr/>
          </p:nvSpPr>
          <p:spPr>
            <a:xfrm>
              <a:off x="6372200" y="4941168"/>
              <a:ext cx="2160240" cy="7920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516216" y="5013176"/>
              <a:ext cx="1841249" cy="53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plans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3275856" y="4941168"/>
            <a:ext cx="2664296" cy="864096"/>
            <a:chOff x="3203848" y="4941168"/>
            <a:chExt cx="2664296" cy="864096"/>
          </a:xfrm>
        </p:grpSpPr>
        <p:sp>
          <p:nvSpPr>
            <p:cNvPr id="20" name="Abgerundetes Rechteck 19"/>
            <p:cNvSpPr/>
            <p:nvPr/>
          </p:nvSpPr>
          <p:spPr>
            <a:xfrm>
              <a:off x="3203848" y="4941168"/>
              <a:ext cx="2664296" cy="86409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275856" y="5013176"/>
              <a:ext cx="25795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SCAR &amp; IASC</a:t>
              </a:r>
              <a:b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  <a:r>
                <a:rPr lang="de-DE" sz="1600" b="1" dirty="0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37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de-DE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Pfeil nach links und rechts 28"/>
          <p:cNvSpPr/>
          <p:nvPr/>
        </p:nvSpPr>
        <p:spPr>
          <a:xfrm>
            <a:off x="2915816" y="3140968"/>
            <a:ext cx="648072" cy="360040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feil nach links und rechts 29"/>
          <p:cNvSpPr/>
          <p:nvPr/>
        </p:nvSpPr>
        <p:spPr>
          <a:xfrm>
            <a:off x="5580112" y="3140968"/>
            <a:ext cx="648072" cy="360040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feil nach oben 30"/>
          <p:cNvSpPr/>
          <p:nvPr/>
        </p:nvSpPr>
        <p:spPr>
          <a:xfrm rot="3182291">
            <a:off x="2687082" y="3522663"/>
            <a:ext cx="463258" cy="15527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feil nach oben 31"/>
          <p:cNvSpPr/>
          <p:nvPr/>
        </p:nvSpPr>
        <p:spPr>
          <a:xfrm rot="18302495">
            <a:off x="6003886" y="3454841"/>
            <a:ext cx="463258" cy="159317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feil nach oben 32"/>
          <p:cNvSpPr/>
          <p:nvPr/>
        </p:nvSpPr>
        <p:spPr>
          <a:xfrm>
            <a:off x="4067944" y="4293096"/>
            <a:ext cx="1080120" cy="5760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feil nach oben 33"/>
          <p:cNvSpPr/>
          <p:nvPr/>
        </p:nvSpPr>
        <p:spPr>
          <a:xfrm rot="18723077">
            <a:off x="3214482" y="2205373"/>
            <a:ext cx="463258" cy="635708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feil nach oben 34"/>
          <p:cNvSpPr/>
          <p:nvPr/>
        </p:nvSpPr>
        <p:spPr>
          <a:xfrm rot="2644355">
            <a:off x="5447956" y="2276489"/>
            <a:ext cx="463258" cy="635708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/>
          <p:nvPr/>
        </p:nvCxnSpPr>
        <p:spPr>
          <a:xfrm>
            <a:off x="193913" y="962852"/>
            <a:ext cx="8687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14313"/>
            <a:ext cx="106616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public deliverables of EU-PolarNet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Bildschirmpräsentation (4:3)</PresentationFormat>
  <Paragraphs>131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NERC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jaol</dc:creator>
  <cp:lastModifiedBy>Nicole Biebow</cp:lastModifiedBy>
  <cp:revision>113</cp:revision>
  <dcterms:created xsi:type="dcterms:W3CDTF">2015-02-23T14:55:27Z</dcterms:created>
  <dcterms:modified xsi:type="dcterms:W3CDTF">2017-01-18T08:45:11Z</dcterms:modified>
</cp:coreProperties>
</file>