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0" r:id="rId3"/>
    <p:sldId id="27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5B6F7-51A8-4511-92EE-D961A4DADAE0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F702D-F86D-4BD7-9624-C333B7D9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6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80714-89D1-4288-9195-954592D0278A}" type="slidenum">
              <a:rPr lang="da-DK"/>
              <a:pPr/>
              <a:t>1</a:t>
            </a:fld>
            <a:endParaRPr lang="da-DK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699E7-BE06-49A7-BF5E-84A26AA2C013}" type="slidenum">
              <a:rPr lang="da-DK"/>
              <a:pPr/>
              <a:t>2</a:t>
            </a:fld>
            <a:endParaRPr lang="da-DK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98488" y="0"/>
            <a:ext cx="4800601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46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02471" y="4315887"/>
            <a:ext cx="5856270" cy="406123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D021C-3BE1-435F-BC9B-5595D3A22BD8}" type="slidenum">
              <a:rPr lang="da-DK"/>
              <a:pPr/>
              <a:t>9</a:t>
            </a:fld>
            <a:endParaRPr lang="da-DK" dirty="0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EA9-22B3-4C85-BAF4-6D031A71379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A4C-0DAB-4DAE-AEC1-922ED5EC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0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EA9-22B3-4C85-BAF4-6D031A71379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A4C-0DAB-4DAE-AEC1-922ED5EC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7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EA9-22B3-4C85-BAF4-6D031A71379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A4C-0DAB-4DAE-AEC1-922ED5EC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3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EA9-22B3-4C85-BAF4-6D031A71379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A4C-0DAB-4DAE-AEC1-922ED5EC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EA9-22B3-4C85-BAF4-6D031A71379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A4C-0DAB-4DAE-AEC1-922ED5EC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3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EA9-22B3-4C85-BAF4-6D031A71379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A4C-0DAB-4DAE-AEC1-922ED5EC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3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EA9-22B3-4C85-BAF4-6D031A71379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A4C-0DAB-4DAE-AEC1-922ED5EC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1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EA9-22B3-4C85-BAF4-6D031A71379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A4C-0DAB-4DAE-AEC1-922ED5EC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2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EA9-22B3-4C85-BAF4-6D031A71379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A4C-0DAB-4DAE-AEC1-922ED5EC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6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EA9-22B3-4C85-BAF4-6D031A71379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A4C-0DAB-4DAE-AEC1-922ED5EC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EEA9-22B3-4C85-BAF4-6D031A71379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A4C-0DAB-4DAE-AEC1-922ED5EC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2EEA9-22B3-4C85-BAF4-6D031A71379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0A4C-0DAB-4DAE-AEC1-922ED5EC3F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704"/>
            <a:ext cx="16656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6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hyperlink" Target="mailto:shuting@dmi.d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052" y="1154"/>
            <a:ext cx="10288588" cy="6912768"/>
          </a:xfrm>
          <a:prstGeom prst="rect">
            <a:avLst/>
          </a:prstGeom>
        </p:spPr>
      </p:pic>
      <p:sp>
        <p:nvSpPr>
          <p:cNvPr id="1894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11560" y="620688"/>
            <a:ext cx="8280920" cy="14700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 smtClean="0"/>
              <a:t>The </a:t>
            </a:r>
            <a:r>
              <a:rPr lang="en-US" sz="3600" b="1" dirty="0"/>
              <a:t>role of Arctic sea ice in defining European extreme winters	</a:t>
            </a:r>
          </a:p>
        </p:txBody>
      </p:sp>
      <p:sp>
        <p:nvSpPr>
          <p:cNvPr id="1894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284984"/>
            <a:ext cx="7272808" cy="27363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</a:rPr>
              <a:t>Shuting </a:t>
            </a:r>
            <a:r>
              <a:rPr lang="en-US" sz="2000" b="1" i="1" dirty="0" smtClean="0">
                <a:solidFill>
                  <a:schemeClr val="tx1"/>
                </a:solidFill>
              </a:rPr>
              <a:t>Yang (</a:t>
            </a:r>
            <a:r>
              <a:rPr lang="en-US" sz="2000" b="1" i="1" dirty="0" smtClean="0">
                <a:solidFill>
                  <a:schemeClr val="tx1"/>
                </a:solidFill>
                <a:hlinkClick r:id="rId4"/>
              </a:rPr>
              <a:t>shuting@dmi.dk</a:t>
            </a:r>
            <a:r>
              <a:rPr lang="en-US" sz="2000" b="1" i="1" dirty="0" smtClean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da-DK" sz="2000" b="1" dirty="0" smtClean="0">
                <a:solidFill>
                  <a:schemeClr val="tx1"/>
                </a:solidFill>
              </a:rPr>
              <a:t>Jens </a:t>
            </a:r>
            <a:r>
              <a:rPr lang="da-DK" sz="2000" b="1" dirty="0">
                <a:solidFill>
                  <a:schemeClr val="tx1"/>
                </a:solidFill>
              </a:rPr>
              <a:t>H. </a:t>
            </a:r>
            <a:r>
              <a:rPr lang="en-GB" altLang="zh-CN" sz="2000" b="1" dirty="0" smtClean="0">
                <a:solidFill>
                  <a:schemeClr val="tx1"/>
                </a:solidFill>
                <a:ea typeface="宋体" pitchFamily="2" charset="-122"/>
              </a:rPr>
              <a:t>Christensen</a:t>
            </a:r>
          </a:p>
          <a:p>
            <a:pPr>
              <a:lnSpc>
                <a:spcPct val="90000"/>
              </a:lnSpc>
            </a:pPr>
            <a:r>
              <a:rPr lang="en-GB" altLang="zh-CN" sz="2000" b="1" dirty="0" smtClean="0">
                <a:solidFill>
                  <a:schemeClr val="tx1"/>
                </a:solidFill>
                <a:ea typeface="宋体" pitchFamily="2" charset="-122"/>
              </a:rPr>
              <a:t> </a:t>
            </a:r>
            <a:endParaRPr lang="en-GB" altLang="zh-CN" sz="2000" b="1" dirty="0" smtClean="0">
              <a:solidFill>
                <a:schemeClr val="tx1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GB" altLang="zh-CN" sz="2000" b="1" dirty="0" smtClean="0">
                <a:solidFill>
                  <a:schemeClr val="tx1"/>
                </a:solidFill>
                <a:ea typeface="宋体" pitchFamily="2" charset="-122"/>
              </a:rPr>
              <a:t>(</a:t>
            </a:r>
            <a:r>
              <a:rPr lang="en-GB" altLang="zh-CN" sz="2000" b="1" dirty="0">
                <a:solidFill>
                  <a:schemeClr val="tx1"/>
                </a:solidFill>
                <a:ea typeface="宋体" pitchFamily="2" charset="-122"/>
              </a:rPr>
              <a:t>DMI</a:t>
            </a:r>
            <a:r>
              <a:rPr lang="en-GB" altLang="zh-CN" sz="2000" b="1" dirty="0" smtClean="0">
                <a:solidFill>
                  <a:schemeClr val="tx1"/>
                </a:solidFill>
                <a:ea typeface="宋体" pitchFamily="2" charset="-122"/>
              </a:rPr>
              <a:t>)</a:t>
            </a:r>
            <a:r>
              <a:rPr lang="en-GB" sz="2000" b="1" i="1" dirty="0">
                <a:solidFill>
                  <a:schemeClr val="tx1"/>
                </a:solidFill>
              </a:rPr>
              <a:t> </a:t>
            </a:r>
            <a:endParaRPr lang="en-GB" sz="2000" b="1" i="1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2836589" y="6521449"/>
            <a:ext cx="42899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  <a:latin typeface="Times New Roman" pitchFamily="18" charset="0"/>
              </a:rPr>
              <a:t>Blue-Action kick-off meeting, Berlin, Jan. </a:t>
            </a:r>
            <a:r>
              <a:rPr lang="en-US" sz="1400" b="1" smtClean="0">
                <a:solidFill>
                  <a:srgbClr val="FFC000"/>
                </a:solidFill>
                <a:latin typeface="Times New Roman" pitchFamily="18" charset="0"/>
              </a:rPr>
              <a:t>18-20, </a:t>
            </a:r>
            <a:r>
              <a:rPr lang="en-US" sz="1400" b="1" dirty="0" smtClean="0">
                <a:solidFill>
                  <a:srgbClr val="FFC000"/>
                </a:solidFill>
                <a:latin typeface="Times New Roman" pitchFamily="18" charset="0"/>
              </a:rPr>
              <a:t>2015</a:t>
            </a:r>
            <a:endParaRPr lang="en-US" sz="14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16656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7504" y="1671778"/>
            <a:ext cx="2880320" cy="4752528"/>
          </a:xfr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EC-EARTH – </a:t>
            </a:r>
            <a:r>
              <a:rPr lang="en-US" sz="2000" dirty="0" err="1">
                <a:solidFill>
                  <a:srgbClr val="000066"/>
                </a:solidFill>
              </a:rPr>
              <a:t>atm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endParaRPr lang="en-US" sz="2000" dirty="0" smtClean="0">
              <a:solidFill>
                <a:srgbClr val="000066"/>
              </a:solidFill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Same setup as the </a:t>
            </a:r>
            <a:r>
              <a:rPr lang="en-US" sz="2000" b="1" i="1" dirty="0" smtClean="0">
                <a:solidFill>
                  <a:srgbClr val="000066"/>
                </a:solidFill>
              </a:rPr>
              <a:t>cold/Warm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E</a:t>
            </a:r>
            <a:r>
              <a:rPr lang="en-US" sz="2000" dirty="0" smtClean="0">
                <a:solidFill>
                  <a:srgbClr val="000066"/>
                </a:solidFill>
              </a:rPr>
              <a:t>uropean winter experiments, but 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forced with SSTs of the </a:t>
            </a:r>
            <a:r>
              <a:rPr lang="en-US" sz="2000" i="1" dirty="0" smtClean="0">
                <a:solidFill>
                  <a:srgbClr val="FF0000"/>
                </a:solidFill>
              </a:rPr>
              <a:t>cold</a:t>
            </a:r>
            <a:r>
              <a:rPr lang="en-US" sz="2000" dirty="0" smtClean="0">
                <a:solidFill>
                  <a:srgbClr val="000066"/>
                </a:solidFill>
              </a:rPr>
              <a:t> case everywhere except over North Atlantic where SSTs are set to be as in the </a:t>
            </a:r>
            <a:r>
              <a:rPr lang="en-US" sz="2000" dirty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rgbClr val="FF0000"/>
                </a:solidFill>
              </a:rPr>
              <a:t>arm</a:t>
            </a:r>
            <a:r>
              <a:rPr lang="en-US" sz="2000" dirty="0" smtClean="0">
                <a:solidFill>
                  <a:srgbClr val="000066"/>
                </a:solidFill>
              </a:rPr>
              <a:t> case (</a:t>
            </a:r>
            <a:r>
              <a:rPr lang="en-US" sz="2000" dirty="0" smtClean="0">
                <a:solidFill>
                  <a:schemeClr val="accent6"/>
                </a:solidFill>
              </a:rPr>
              <a:t>the </a:t>
            </a:r>
            <a:r>
              <a:rPr lang="en-US" sz="2000" b="1" i="1" dirty="0" smtClean="0">
                <a:solidFill>
                  <a:srgbClr val="FF0000"/>
                </a:solidFill>
              </a:rPr>
              <a:t>Mixed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case)</a:t>
            </a:r>
          </a:p>
          <a:p>
            <a:pPr lvl="1"/>
            <a:endParaRPr lang="en-US" sz="12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603017" y="1576537"/>
            <a:ext cx="5433479" cy="2520000"/>
            <a:chOff x="3537431" y="4221368"/>
            <a:chExt cx="5433479" cy="252000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431" y="4221368"/>
              <a:ext cx="2546737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221368"/>
              <a:ext cx="2526702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4932914" y="1053317"/>
            <a:ext cx="2433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Difference: 60% - 100%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4048669" y="1321023"/>
            <a:ext cx="1675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Surface T change</a:t>
            </a: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6444208" y="1321023"/>
            <a:ext cx="249617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Changes in </a:t>
            </a:r>
            <a:r>
              <a:rPr lang="en-US" sz="1400" b="1" dirty="0" err="1" smtClean="0">
                <a:solidFill>
                  <a:schemeClr val="tx1"/>
                </a:solidFill>
              </a:rPr>
              <a:t>Prob</a:t>
            </a:r>
            <a:r>
              <a:rPr lang="en-US" sz="1400" b="1" dirty="0" smtClean="0">
                <a:solidFill>
                  <a:schemeClr val="tx1"/>
                </a:solidFill>
              </a:rPr>
              <a:t>(T&lt;-1.5</a:t>
            </a:r>
            <a:r>
              <a:rPr lang="el-GR" sz="1400" b="1" dirty="0">
                <a:solidFill>
                  <a:schemeClr val="tx1"/>
                </a:solidFill>
                <a:cs typeface="Arial" charset="0"/>
              </a:rPr>
              <a:t>σ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76" y="4338000"/>
            <a:ext cx="250486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4"/>
          <p:cNvSpPr txBox="1">
            <a:spLocks noChangeArrowheads="1"/>
          </p:cNvSpPr>
          <p:nvPr/>
        </p:nvSpPr>
        <p:spPr bwMode="auto">
          <a:xfrm>
            <a:off x="6506979" y="4181984"/>
            <a:ext cx="249617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Changes in </a:t>
            </a:r>
            <a:r>
              <a:rPr lang="en-US" sz="1400" b="1" dirty="0" err="1" smtClean="0">
                <a:solidFill>
                  <a:schemeClr val="tx1"/>
                </a:solidFill>
              </a:rPr>
              <a:t>Prob</a:t>
            </a:r>
            <a:r>
              <a:rPr lang="en-US" sz="1400" b="1" dirty="0" smtClean="0">
                <a:solidFill>
                  <a:schemeClr val="tx1"/>
                </a:solidFill>
              </a:rPr>
              <a:t>(T&lt;-1.5</a:t>
            </a:r>
            <a:r>
              <a:rPr lang="el-GR" sz="1400" b="1" dirty="0">
                <a:solidFill>
                  <a:schemeClr val="tx1"/>
                </a:solidFill>
                <a:cs typeface="Arial" charset="0"/>
              </a:rPr>
              <a:t>σ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07704" y="115888"/>
            <a:ext cx="7128792" cy="936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 smtClean="0">
                <a:solidFill>
                  <a:srgbClr val="C00000"/>
                </a:solidFill>
              </a:rPr>
              <a:t>Is the atmospheric response robust?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	̶  Dependence of boundary condition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27900" cy="72082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</a:t>
            </a:r>
            <a:r>
              <a:rPr lang="en-US" sz="3200" b="1" dirty="0" smtClean="0">
                <a:solidFill>
                  <a:srgbClr val="C00000"/>
                </a:solidFill>
              </a:rPr>
              <a:t>ummary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80648" cy="5140250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Under </a:t>
            </a:r>
            <a:r>
              <a:rPr lang="en-GB" sz="2400" dirty="0"/>
              <a:t>certain conditions, the </a:t>
            </a:r>
            <a:r>
              <a:rPr lang="en-GB" sz="2400" dirty="0" smtClean="0"/>
              <a:t>changes in sea ice in </a:t>
            </a:r>
            <a:r>
              <a:rPr lang="en-GB" sz="2400" dirty="0"/>
              <a:t>the Barents-Kara </a:t>
            </a:r>
            <a:r>
              <a:rPr lang="en-GB" sz="2400" dirty="0" smtClean="0"/>
              <a:t>Seas </a:t>
            </a:r>
            <a:r>
              <a:rPr lang="en-US" altLang="ja-JP" sz="2400" dirty="0"/>
              <a:t>have significant impacts on NH </a:t>
            </a:r>
            <a:r>
              <a:rPr lang="en-US" altLang="ja-JP" sz="2400" dirty="0" smtClean="0"/>
              <a:t>circulation, </a:t>
            </a:r>
            <a:r>
              <a:rPr lang="en-GB" sz="2400" dirty="0" smtClean="0"/>
              <a:t>resulting </a:t>
            </a:r>
            <a:r>
              <a:rPr lang="en-GB" sz="2400" dirty="0"/>
              <a:t>in </a:t>
            </a:r>
            <a:r>
              <a:rPr lang="en-GB" sz="2400" dirty="0" smtClean="0"/>
              <a:t>colder/more cold winters in Europe;</a:t>
            </a:r>
          </a:p>
          <a:p>
            <a:r>
              <a:rPr lang="en-US" sz="2400" dirty="0" smtClean="0"/>
              <a:t>The atmospheric response depends on the patterns of the stationary </a:t>
            </a:r>
            <a:r>
              <a:rPr lang="en-US" sz="2400" dirty="0" err="1"/>
              <a:t>R</a:t>
            </a:r>
            <a:r>
              <a:rPr lang="en-US" sz="2400" dirty="0" err="1" smtClean="0"/>
              <a:t>ossby</a:t>
            </a:r>
            <a:r>
              <a:rPr lang="en-US" sz="2400" dirty="0" smtClean="0"/>
              <a:t> wave that are maintained by the (global) SST condition;</a:t>
            </a:r>
          </a:p>
          <a:p>
            <a:r>
              <a:rPr lang="en-US" sz="2400" dirty="0" smtClean="0"/>
              <a:t>The North Atlantic SSTs has little impact on the responding pattern over Eurasia;</a:t>
            </a:r>
          </a:p>
          <a:p>
            <a:r>
              <a:rPr lang="en-US" sz="2400" dirty="0" smtClean="0"/>
              <a:t>The response is rather nonlinear. </a:t>
            </a:r>
            <a:endParaRPr lang="en-US" sz="2400" dirty="0"/>
          </a:p>
          <a:p>
            <a:r>
              <a:rPr lang="en-US" sz="2400" dirty="0" smtClean="0"/>
              <a:t>Relevance to Blue-Action:</a:t>
            </a:r>
          </a:p>
          <a:p>
            <a:pPr lvl="1"/>
            <a:r>
              <a:rPr lang="en-US" sz="2000" dirty="0" smtClean="0"/>
              <a:t>Is the probability </a:t>
            </a:r>
            <a:r>
              <a:rPr lang="en-US" sz="2000" dirty="0"/>
              <a:t>of occurrence of an extreme event </a:t>
            </a:r>
            <a:r>
              <a:rPr lang="en-US" sz="2000" dirty="0" smtClean="0"/>
              <a:t>linked to the </a:t>
            </a:r>
            <a:r>
              <a:rPr lang="en-US" sz="2000" dirty="0"/>
              <a:t>phase of the circulation </a:t>
            </a:r>
            <a:r>
              <a:rPr lang="en-US" sz="2000" dirty="0" smtClean="0"/>
              <a:t>modes (e.g</a:t>
            </a:r>
            <a:r>
              <a:rPr lang="en-US" sz="2000" dirty="0"/>
              <a:t>., ENSO, PDO, AMO, </a:t>
            </a:r>
            <a:r>
              <a:rPr lang="en-US" sz="2000" dirty="0" smtClean="0"/>
              <a:t>AO/NAO)?</a:t>
            </a:r>
            <a:endParaRPr lang="en-US" sz="2000" dirty="0"/>
          </a:p>
          <a:p>
            <a:pPr lvl="1"/>
            <a:r>
              <a:rPr lang="en-US" sz="2000" dirty="0"/>
              <a:t>how the Arctic sea ice interplay with different phase of the circulation modes?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440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12" name="Rectangle 20"/>
          <p:cNvSpPr>
            <a:spLocks noChangeArrowheads="1"/>
          </p:cNvSpPr>
          <p:nvPr/>
        </p:nvSpPr>
        <p:spPr bwMode="auto">
          <a:xfrm>
            <a:off x="971550" y="1484313"/>
            <a:ext cx="5903913" cy="279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indent="-285750" algn="l"/>
            <a:r>
              <a:rPr lang="en-US" sz="2400" dirty="0"/>
              <a:t>Temperatures in the Arctic are rising 2.5 times faster than over the rest of the world</a:t>
            </a:r>
          </a:p>
          <a:p>
            <a:pPr marL="742950" indent="-285750" algn="l"/>
            <a:r>
              <a:rPr lang="en-US" sz="2400" dirty="0"/>
              <a:t>The Arctic sea ice has been thinning, and the ice extent is declining at a rapid speed</a:t>
            </a:r>
          </a:p>
          <a:p>
            <a:pPr marL="742950" indent="-285750" algn="l"/>
            <a:endParaRPr lang="en-US" sz="2400" dirty="0"/>
          </a:p>
        </p:txBody>
      </p:sp>
      <p:grpSp>
        <p:nvGrpSpPr>
          <p:cNvPr id="366614" name="Group 22"/>
          <p:cNvGrpSpPr>
            <a:grpSpLocks/>
          </p:cNvGrpSpPr>
          <p:nvPr/>
        </p:nvGrpSpPr>
        <p:grpSpPr bwMode="auto">
          <a:xfrm>
            <a:off x="1187450" y="765175"/>
            <a:ext cx="6629400" cy="6092825"/>
            <a:chOff x="1244" y="482"/>
            <a:chExt cx="4176" cy="3838"/>
          </a:xfrm>
        </p:grpSpPr>
        <p:grpSp>
          <p:nvGrpSpPr>
            <p:cNvPr id="366613" name="Group 21"/>
            <p:cNvGrpSpPr>
              <a:grpSpLocks/>
            </p:cNvGrpSpPr>
            <p:nvPr/>
          </p:nvGrpSpPr>
          <p:grpSpPr bwMode="auto">
            <a:xfrm>
              <a:off x="1287" y="693"/>
              <a:ext cx="4133" cy="3627"/>
              <a:chOff x="1287" y="693"/>
              <a:chExt cx="4133" cy="3627"/>
            </a:xfrm>
          </p:grpSpPr>
          <p:pic>
            <p:nvPicPr>
              <p:cNvPr id="366599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7" y="693"/>
                <a:ext cx="4133" cy="3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66600" name="Text Box 8"/>
              <p:cNvSpPr txBox="1">
                <a:spLocks noChangeArrowheads="1"/>
              </p:cNvSpPr>
              <p:nvPr/>
            </p:nvSpPr>
            <p:spPr bwMode="auto">
              <a:xfrm>
                <a:off x="1336" y="799"/>
                <a:ext cx="41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Tx/>
                  <a:buNone/>
                </a:pPr>
                <a:r>
                  <a:rPr lang="en-US" sz="2000">
                    <a:solidFill>
                      <a:srgbClr val="CC0000"/>
                    </a:solidFill>
                  </a:rPr>
                  <a:t>DJF</a:t>
                </a:r>
              </a:p>
            </p:txBody>
          </p:sp>
          <p:sp>
            <p:nvSpPr>
              <p:cNvPr id="366601" name="Text Box 9"/>
              <p:cNvSpPr txBox="1">
                <a:spLocks noChangeArrowheads="1"/>
              </p:cNvSpPr>
              <p:nvPr/>
            </p:nvSpPr>
            <p:spPr bwMode="auto">
              <a:xfrm>
                <a:off x="3178" y="2704"/>
                <a:ext cx="46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Tx/>
                  <a:buNone/>
                </a:pPr>
                <a:r>
                  <a:rPr lang="en-US" sz="2000">
                    <a:solidFill>
                      <a:srgbClr val="CC0000"/>
                    </a:solidFill>
                  </a:rPr>
                  <a:t>SON</a:t>
                </a:r>
              </a:p>
            </p:txBody>
          </p:sp>
          <p:sp>
            <p:nvSpPr>
              <p:cNvPr id="366602" name="Text Box 10"/>
              <p:cNvSpPr txBox="1">
                <a:spLocks noChangeArrowheads="1"/>
              </p:cNvSpPr>
              <p:nvPr/>
            </p:nvSpPr>
            <p:spPr bwMode="auto">
              <a:xfrm>
                <a:off x="1306" y="2704"/>
                <a:ext cx="3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Tx/>
                  <a:buNone/>
                </a:pPr>
                <a:r>
                  <a:rPr lang="en-US" sz="2000">
                    <a:solidFill>
                      <a:srgbClr val="CC0000"/>
                    </a:solidFill>
                  </a:rPr>
                  <a:t>JJA</a:t>
                </a:r>
              </a:p>
            </p:txBody>
          </p:sp>
          <p:sp>
            <p:nvSpPr>
              <p:cNvPr id="366603" name="Text Box 11"/>
              <p:cNvSpPr txBox="1">
                <a:spLocks noChangeArrowheads="1"/>
              </p:cNvSpPr>
              <p:nvPr/>
            </p:nvSpPr>
            <p:spPr bwMode="auto">
              <a:xfrm>
                <a:off x="3152" y="799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285750" indent="-28575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Tx/>
                  <a:buNone/>
                </a:pPr>
                <a:r>
                  <a:rPr lang="en-US" sz="2000">
                    <a:solidFill>
                      <a:srgbClr val="CC0000"/>
                    </a:solidFill>
                  </a:rPr>
                  <a:t>MAM</a:t>
                </a:r>
              </a:p>
            </p:txBody>
          </p:sp>
        </p:grpSp>
        <p:sp>
          <p:nvSpPr>
            <p:cNvPr id="366597" name="Text Box 5"/>
            <p:cNvSpPr txBox="1">
              <a:spLocks noChangeArrowheads="1"/>
            </p:cNvSpPr>
            <p:nvPr/>
          </p:nvSpPr>
          <p:spPr bwMode="auto">
            <a:xfrm>
              <a:off x="1244" y="482"/>
              <a:ext cx="38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Tx/>
                <a:buNone/>
              </a:pPr>
              <a:r>
                <a:rPr lang="en-US" sz="2000" b="1" dirty="0">
                  <a:solidFill>
                    <a:srgbClr val="000066"/>
                  </a:solidFill>
                </a:rPr>
                <a:t>Trends of seasonal mean </a:t>
              </a:r>
              <a:r>
                <a:rPr lang="en-US" sz="2000" b="1" dirty="0" err="1">
                  <a:solidFill>
                    <a:srgbClr val="000066"/>
                  </a:solidFill>
                </a:rPr>
                <a:t>HadISST</a:t>
              </a:r>
              <a:r>
                <a:rPr lang="en-US" sz="2000" b="1" dirty="0">
                  <a:solidFill>
                    <a:srgbClr val="000066"/>
                  </a:solidFill>
                </a:rPr>
                <a:t> SIC 1979</a:t>
              </a:r>
              <a:r>
                <a:rPr lang="da-DK" altLang="zh-CN" sz="2000" b="1" dirty="0">
                  <a:solidFill>
                    <a:srgbClr val="000066"/>
                  </a:solidFill>
                  <a:ea typeface="SimSun" pitchFamily="2" charset="-122"/>
                </a:rPr>
                <a:t>-2012</a:t>
              </a:r>
              <a:endParaRPr lang="en-US" sz="2000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388350" cy="83661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Recent Arctic sea ice </a:t>
            </a:r>
            <a:r>
              <a:rPr lang="en-US" sz="3200" b="1" dirty="0" smtClean="0">
                <a:solidFill>
                  <a:srgbClr val="C00000"/>
                </a:solidFill>
              </a:rPr>
              <a:t>trends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6019800"/>
            <a:ext cx="24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Sea ice extent Oct. 2016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35054" y="3331418"/>
            <a:ext cx="7072384" cy="3446224"/>
            <a:chOff x="1635054" y="3331418"/>
            <a:chExt cx="7072384" cy="3446224"/>
          </a:xfrm>
        </p:grpSpPr>
        <p:grpSp>
          <p:nvGrpSpPr>
            <p:cNvPr id="4" name="Group 3"/>
            <p:cNvGrpSpPr/>
            <p:nvPr/>
          </p:nvGrpSpPr>
          <p:grpSpPr>
            <a:xfrm>
              <a:off x="1635054" y="3331418"/>
              <a:ext cx="7072384" cy="3446224"/>
              <a:chOff x="1635054" y="3331418"/>
              <a:chExt cx="7072384" cy="3446224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8938" y="3331418"/>
                <a:ext cx="7048500" cy="34099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2756842" y="5579948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0.5 </a:t>
                </a:r>
                <a:r>
                  <a:rPr lang="en-US" dirty="0" smtClean="0">
                    <a:sym typeface="Symbol"/>
                  </a:rPr>
                  <a:t></a:t>
                </a:r>
                <a:endParaRPr lang="en-US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635054" y="6408310"/>
                <a:ext cx="2221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(Overland et al, 2016)</a:t>
                </a:r>
                <a:endParaRPr lang="en-US" dirty="0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V="1">
              <a:off x="3203848" y="4869160"/>
              <a:ext cx="864096" cy="7813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275856" y="4869160"/>
              <a:ext cx="1008112" cy="7813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38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46" y="1821929"/>
            <a:ext cx="61531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00" y="44624"/>
            <a:ext cx="7236041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500" b="1" u="sng" dirty="0" smtClean="0">
                <a:solidFill>
                  <a:srgbClr val="C00000"/>
                </a:solidFill>
              </a:rPr>
              <a:t>Arctic sea ice influence: </a:t>
            </a:r>
            <a:br>
              <a:rPr lang="en-US" sz="2500" b="1" u="sng" dirty="0" smtClean="0">
                <a:solidFill>
                  <a:srgbClr val="C00000"/>
                </a:solidFill>
              </a:rPr>
            </a:br>
            <a:r>
              <a:rPr lang="en-US" sz="2500" b="1" dirty="0" smtClean="0">
                <a:solidFill>
                  <a:srgbClr val="C00000"/>
                </a:solidFill>
              </a:rPr>
              <a:t>Eurasia </a:t>
            </a:r>
            <a:r>
              <a:rPr lang="en-US" sz="2500" b="1" dirty="0">
                <a:solidFill>
                  <a:srgbClr val="C00000"/>
                </a:solidFill>
              </a:rPr>
              <a:t>cold surges </a:t>
            </a:r>
            <a:r>
              <a:rPr lang="en-US" sz="2500" b="1" dirty="0" smtClean="0">
                <a:solidFill>
                  <a:srgbClr val="C00000"/>
                </a:solidFill>
              </a:rPr>
              <a:t>link to Barents-Kara sea ice </a:t>
            </a:r>
            <a:r>
              <a:rPr lang="en-US" sz="2500" b="1" dirty="0">
                <a:solidFill>
                  <a:srgbClr val="C00000"/>
                </a:solidFill>
              </a:rPr>
              <a:t>loss</a:t>
            </a:r>
            <a:endParaRPr lang="en-US" sz="25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064" y="1188041"/>
            <a:ext cx="651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Composite of SAT anomaly when </a:t>
            </a:r>
            <a:r>
              <a:rPr lang="en-US" sz="1600" b="1" dirty="0">
                <a:solidFill>
                  <a:schemeClr val="tx2"/>
                </a:solidFill>
              </a:rPr>
              <a:t>the sea ice </a:t>
            </a:r>
            <a:r>
              <a:rPr lang="en-US" sz="1600" b="1" dirty="0" smtClean="0">
                <a:solidFill>
                  <a:schemeClr val="tx2"/>
                </a:solidFill>
              </a:rPr>
              <a:t>cover is </a:t>
            </a:r>
            <a:r>
              <a:rPr lang="en-US" sz="1600" b="1" dirty="0">
                <a:solidFill>
                  <a:schemeClr val="tx2"/>
                </a:solidFill>
              </a:rPr>
              <a:t>lower 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by </a:t>
            </a:r>
            <a:r>
              <a:rPr lang="en-US" sz="1600" b="1" dirty="0">
                <a:solidFill>
                  <a:schemeClr val="tx2"/>
                </a:solidFill>
              </a:rPr>
              <a:t>0.5 standard deviations than normal in the Barents-Kara Seas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772816"/>
            <a:ext cx="1194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Low B-K SIA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In Nov.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10946" y="3819525"/>
            <a:ext cx="6215633" cy="2580387"/>
            <a:chOff x="971600" y="4016965"/>
            <a:chExt cx="6215633" cy="258038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054177"/>
              <a:ext cx="6143625" cy="254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1547664" y="4016965"/>
              <a:ext cx="5639569" cy="2140545"/>
              <a:chOff x="1547664" y="4016965"/>
              <a:chExt cx="5639569" cy="214054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547664" y="4016965"/>
                <a:ext cx="2973242" cy="338554"/>
                <a:chOff x="1547664" y="4016965"/>
                <a:chExt cx="2973242" cy="338554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3630971" y="4016965"/>
                  <a:ext cx="889935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Feb.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547664" y="4016965"/>
                  <a:ext cx="884559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Jan. 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5148064" y="4126185"/>
                <a:ext cx="2039169" cy="20313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03648" y="1775762"/>
            <a:ext cx="5056471" cy="338554"/>
            <a:chOff x="1403648" y="1775762"/>
            <a:chExt cx="5056471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1403648" y="1775762"/>
              <a:ext cx="9361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Dec.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570317" y="1775762"/>
              <a:ext cx="2889802" cy="338554"/>
              <a:chOff x="3630971" y="1973202"/>
              <a:chExt cx="2889802" cy="33855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652120" y="1973202"/>
                <a:ext cx="86865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Feb.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30971" y="1973202"/>
                <a:ext cx="86902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Jan.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672153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96" y="3789040"/>
            <a:ext cx="1194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Low B-K SIA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In Jan.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6453336"/>
            <a:ext cx="284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Overland et al, 2016: </a:t>
            </a:r>
            <a:r>
              <a:rPr lang="en-US" i="1" dirty="0" smtClean="0"/>
              <a:t>J. </a:t>
            </a:r>
            <a:r>
              <a:rPr lang="en-US" i="1" dirty="0" err="1" smtClean="0"/>
              <a:t>Clim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49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060" y="116632"/>
            <a:ext cx="7488832" cy="9361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800" b="1" u="sng" dirty="0" smtClean="0">
                <a:solidFill>
                  <a:srgbClr val="C00000"/>
                </a:solidFill>
              </a:rPr>
              <a:t>Atmospheric response to Arctic sea ice reduction:  </a:t>
            </a:r>
            <a:r>
              <a:rPr lang="en-US" sz="2800" b="1" dirty="0" smtClean="0">
                <a:solidFill>
                  <a:srgbClr val="C00000"/>
                </a:solidFill>
              </a:rPr>
              <a:t>NCEP data analysis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600200"/>
            <a:ext cx="3744416" cy="42770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Increased Arctic warming (less Arctic ice)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/>
              <a:t>Decreased N-S temperature gradient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/>
              <a:t>Weakened jet stream and stronger planetary waves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/>
              <a:t>More persistent (extreme) weather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52088" y="1196752"/>
            <a:ext cx="4323968" cy="5472608"/>
            <a:chOff x="-3398" y="1196752"/>
            <a:chExt cx="4323968" cy="54726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98" y="1196752"/>
              <a:ext cx="4210050" cy="280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" y="4404064"/>
              <a:ext cx="4320000" cy="2265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-3398" y="3933056"/>
              <a:ext cx="40713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Blocking frequency and 500 </a:t>
              </a:r>
              <a:r>
                <a:rPr lang="en-US" sz="1400" b="1" dirty="0" err="1" smtClean="0"/>
                <a:t>hPa</a:t>
              </a:r>
              <a:r>
                <a:rPr lang="en-US" sz="1400" b="1" dirty="0" smtClean="0"/>
                <a:t> u-wind</a:t>
              </a:r>
            </a:p>
            <a:p>
              <a:pPr algn="ctr"/>
              <a:r>
                <a:rPr lang="en-US" sz="1400" b="1" dirty="0" smtClean="0"/>
                <a:t>in N. America/ N. Atlantic in Autumn </a:t>
              </a:r>
              <a:endParaRPr lang="en-US" sz="14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48064" y="6379145"/>
            <a:ext cx="410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Francis </a:t>
            </a:r>
            <a:r>
              <a:rPr lang="en-US" i="1" dirty="0"/>
              <a:t>&amp; </a:t>
            </a:r>
            <a:r>
              <a:rPr lang="en-US" i="1" dirty="0" err="1"/>
              <a:t>Vavrus</a:t>
            </a:r>
            <a:r>
              <a:rPr lang="en-US" i="1" dirty="0"/>
              <a:t>, </a:t>
            </a:r>
            <a:r>
              <a:rPr lang="en-US" i="1" dirty="0" smtClean="0"/>
              <a:t>2012, Francis 2013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8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1520" y="1154907"/>
            <a:ext cx="3457575" cy="5184775"/>
            <a:chOff x="539552" y="1154907"/>
            <a:chExt cx="3457575" cy="5184775"/>
          </a:xfrm>
        </p:grpSpPr>
        <p:pic>
          <p:nvPicPr>
            <p:cNvPr id="283673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818732"/>
              <a:ext cx="2222500" cy="2520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3667" name="Group 19"/>
            <p:cNvGrpSpPr>
              <a:grpSpLocks/>
            </p:cNvGrpSpPr>
            <p:nvPr/>
          </p:nvGrpSpPr>
          <p:grpSpPr bwMode="auto">
            <a:xfrm>
              <a:off x="612577" y="1154907"/>
              <a:ext cx="3384550" cy="4537075"/>
              <a:chOff x="3152" y="527"/>
              <a:chExt cx="2132" cy="2858"/>
            </a:xfrm>
          </p:grpSpPr>
          <p:sp>
            <p:nvSpPr>
              <p:cNvPr id="283668" name="Text Box 20"/>
              <p:cNvSpPr txBox="1">
                <a:spLocks noChangeArrowheads="1"/>
              </p:cNvSpPr>
              <p:nvPr/>
            </p:nvSpPr>
            <p:spPr bwMode="auto">
              <a:xfrm>
                <a:off x="3152" y="527"/>
                <a:ext cx="2132" cy="1679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b="1" dirty="0">
                    <a:solidFill>
                      <a:schemeClr val="tx1"/>
                    </a:solidFill>
                    <a:latin typeface="Bitstream Vera Sans" charset="0"/>
                  </a:rPr>
                  <a:t>ECHAM5 </a:t>
                </a:r>
                <a:r>
                  <a:rPr lang="en-US" b="1" dirty="0" smtClean="0">
                    <a:solidFill>
                      <a:schemeClr val="tx1"/>
                    </a:solidFill>
                    <a:latin typeface="Bitstream Vera Sans" charset="0"/>
                  </a:rPr>
                  <a:t>AGCM: T42 L19</a:t>
                </a:r>
                <a:endParaRPr lang="en-US" b="1" dirty="0">
                  <a:solidFill>
                    <a:schemeClr val="tx1"/>
                  </a:solidFill>
                  <a:latin typeface="Bitstream Vera Sans" charset="0"/>
                </a:endParaRP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1"/>
                    </a:solidFill>
                    <a:latin typeface="Bitstream Vera Sans" charset="0"/>
                  </a:rPr>
                  <a:t>6 x 100 </a:t>
                </a:r>
                <a:r>
                  <a:rPr lang="en-US" sz="1400" b="1" dirty="0" err="1">
                    <a:solidFill>
                      <a:schemeClr val="tx1"/>
                    </a:solidFill>
                    <a:latin typeface="Bitstream Vera Sans" charset="0"/>
                  </a:rPr>
                  <a:t>yr</a:t>
                </a:r>
                <a:r>
                  <a:rPr lang="en-US" sz="1400" b="1" dirty="0">
                    <a:solidFill>
                      <a:schemeClr val="tx1"/>
                    </a:solidFill>
                    <a:latin typeface="Bitstream Vera Sans" charset="0"/>
                  </a:rPr>
                  <a:t> simulations</a:t>
                </a: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1"/>
                    </a:solidFill>
                    <a:latin typeface="Bitstream Vera Sans" charset="0"/>
                  </a:rPr>
                  <a:t>Same boundary forcing (SST/SIC) </a:t>
                </a:r>
                <a:r>
                  <a:rPr lang="en-US" sz="1400" b="1" dirty="0">
                    <a:solidFill>
                      <a:srgbClr val="F82A08"/>
                    </a:solidFill>
                    <a:latin typeface="Bitstream Vera Sans" charset="0"/>
                  </a:rPr>
                  <a:t>except for Barents and Kara Seas</a:t>
                </a:r>
                <a:r>
                  <a:rPr lang="en-US" sz="1400" b="1" dirty="0">
                    <a:solidFill>
                      <a:schemeClr val="tx1"/>
                    </a:solidFill>
                    <a:latin typeface="Bitstream Vera Sans" charset="0"/>
                  </a:rPr>
                  <a:t> (see the sector), where the SIC In wintertime (Nov-Apr) set to</a:t>
                </a: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tx2"/>
                    </a:solidFill>
                    <a:latin typeface="Bitstream Vera Sans" charset="0"/>
                  </a:rPr>
                  <a:t>1%,20%,40%,60%,80%,100</a:t>
                </a:r>
                <a:r>
                  <a:rPr lang="en-US" sz="1400" b="1" dirty="0" smtClean="0">
                    <a:solidFill>
                      <a:schemeClr val="tx2"/>
                    </a:solidFill>
                    <a:latin typeface="Bitstream Vera Sans" charset="0"/>
                  </a:rPr>
                  <a:t>%</a:t>
                </a:r>
                <a:endParaRPr lang="en-US" sz="1400" b="1" dirty="0">
                  <a:solidFill>
                    <a:schemeClr val="tx2"/>
                  </a:solidFill>
                  <a:latin typeface="Bitstream Vera Sans" charset="0"/>
                </a:endParaRP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sz="1400" b="1" dirty="0" smtClean="0">
                    <a:solidFill>
                      <a:schemeClr val="tx1"/>
                    </a:solidFill>
                    <a:latin typeface="Bitstream Vera Sans" charset="0"/>
                  </a:rPr>
                  <a:t>SSTs from year 2005-2006</a:t>
                </a:r>
                <a:endParaRPr lang="en-US" sz="1400" b="1" dirty="0">
                  <a:solidFill>
                    <a:schemeClr val="tx1"/>
                  </a:solidFill>
                  <a:latin typeface="Bitstream Vera Sans" charset="0"/>
                </a:endParaRPr>
              </a:p>
            </p:txBody>
          </p:sp>
          <p:sp>
            <p:nvSpPr>
              <p:cNvPr id="283669" name="AutoShape 21"/>
              <p:cNvSpPr>
                <a:spLocks noChangeArrowheads="1"/>
              </p:cNvSpPr>
              <p:nvPr/>
            </p:nvSpPr>
            <p:spPr bwMode="auto">
              <a:xfrm rot="7273068">
                <a:off x="3831" y="3007"/>
                <a:ext cx="358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pattFill prst="trellis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0" name="AutoShape 22"/>
              <p:cNvSpPr>
                <a:spLocks noChangeArrowheads="1"/>
              </p:cNvSpPr>
              <p:nvPr/>
            </p:nvSpPr>
            <p:spPr bwMode="auto">
              <a:xfrm rot="10800000">
                <a:off x="4195" y="2160"/>
                <a:ext cx="1089" cy="1225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1" name="Text Box 23"/>
              <p:cNvSpPr txBox="1">
                <a:spLocks noChangeArrowheads="1"/>
              </p:cNvSpPr>
              <p:nvPr/>
            </p:nvSpPr>
            <p:spPr bwMode="auto">
              <a:xfrm>
                <a:off x="4286" y="2931"/>
                <a:ext cx="99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rgbClr val="F82A08"/>
                    </a:solidFill>
                    <a:latin typeface="Verdana" pitchFamily="34" charset="0"/>
                  </a:rPr>
                  <a:t>1% of the NH</a:t>
                </a:r>
              </a:p>
            </p:txBody>
          </p:sp>
          <p:sp>
            <p:nvSpPr>
              <p:cNvPr id="283672" name="Rectangle 24"/>
              <p:cNvSpPr>
                <a:spLocks noChangeArrowheads="1"/>
              </p:cNvSpPr>
              <p:nvPr/>
            </p:nvSpPr>
            <p:spPr bwMode="auto">
              <a:xfrm>
                <a:off x="4967" y="2069"/>
                <a:ext cx="308" cy="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686773" y="644404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Courtesy: Semenov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827584" y="6444044"/>
            <a:ext cx="3604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i="1" dirty="0">
                <a:latin typeface="Bitstream Vera Sans" charset="0"/>
              </a:rPr>
              <a:t>(</a:t>
            </a:r>
            <a:r>
              <a:rPr lang="en-GB" i="1" dirty="0" err="1">
                <a:latin typeface="Bitstream Vera Sans" charset="0"/>
              </a:rPr>
              <a:t>Petoukhov</a:t>
            </a:r>
            <a:r>
              <a:rPr lang="en-GB" i="1" dirty="0">
                <a:latin typeface="Bitstream Vera Sans" charset="0"/>
              </a:rPr>
              <a:t> and Semenov, </a:t>
            </a:r>
            <a:r>
              <a:rPr lang="en-GB" dirty="0">
                <a:latin typeface="Bitstream Vera Sans" charset="0"/>
              </a:rPr>
              <a:t> 2010)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5696" y="116632"/>
            <a:ext cx="7308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Atmospheric response to Arctic sea </a:t>
            </a:r>
            <a:r>
              <a:rPr lang="en-US" sz="2400" b="1" u="sng" dirty="0" smtClean="0">
                <a:solidFill>
                  <a:srgbClr val="C00000"/>
                </a:solidFill>
              </a:rPr>
              <a:t>ice reduction: </a:t>
            </a:r>
            <a:r>
              <a:rPr lang="en-US" sz="2400" b="1" dirty="0" smtClean="0">
                <a:solidFill>
                  <a:srgbClr val="C00000"/>
                </a:solidFill>
              </a:rPr>
              <a:t>Model simulations 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377" y="2449173"/>
            <a:ext cx="282352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4472671" y="1578278"/>
            <a:ext cx="44918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</a:rPr>
              <a:t>ECHAM5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</a:rPr>
              <a:t>results: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</a:rPr>
              <a:t>w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</a:rPr>
              <a:t>inter response difference </a:t>
            </a:r>
            <a:endParaRPr lang="de-DE" sz="1600" b="1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73" y="2415249"/>
            <a:ext cx="275938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05818" y="2052137"/>
            <a:ext cx="2011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Surface T </a:t>
            </a:r>
            <a:r>
              <a:rPr lang="en-US" sz="1600" b="1" dirty="0" smtClean="0">
                <a:solidFill>
                  <a:srgbClr val="FF0000"/>
                </a:solidFill>
              </a:rPr>
              <a:t>(40% - 80%)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732240" y="2052137"/>
            <a:ext cx="2512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8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850 </a:t>
            </a:r>
            <a:r>
              <a:rPr lang="en-US" sz="1400" b="1" dirty="0" err="1" smtClean="0">
                <a:solidFill>
                  <a:srgbClr val="FF0000"/>
                </a:solidFill>
              </a:rPr>
              <a:t>hPa</a:t>
            </a:r>
            <a:r>
              <a:rPr lang="en-US" sz="1400" b="1" dirty="0" smtClean="0">
                <a:solidFill>
                  <a:srgbClr val="FF0000"/>
                </a:solidFill>
              </a:rPr>
              <a:t> Height </a:t>
            </a:r>
            <a:r>
              <a:rPr lang="en-US" sz="1400" b="1" dirty="0" smtClean="0">
                <a:solidFill>
                  <a:srgbClr val="FF0000"/>
                </a:solidFill>
              </a:rPr>
              <a:t>(40% - 80%)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127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36034"/>
            <a:ext cx="7452320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500" b="1" u="sng" dirty="0" smtClean="0">
                <a:solidFill>
                  <a:srgbClr val="C00000"/>
                </a:solidFill>
              </a:rPr>
              <a:t>Atmospheric response to Sea Ice reduction</a:t>
            </a:r>
            <a:r>
              <a:rPr lang="en-US" sz="2500" b="1" dirty="0">
                <a:solidFill>
                  <a:srgbClr val="C00000"/>
                </a:solidFill>
              </a:rPr>
              <a:t>:</a:t>
            </a:r>
            <a:r>
              <a:rPr lang="en-US" sz="2500" b="1" dirty="0" smtClean="0">
                <a:solidFill>
                  <a:srgbClr val="C00000"/>
                </a:solidFill>
              </a:rPr>
              <a:t/>
            </a:r>
            <a:br>
              <a:rPr lang="en-US" sz="2500" b="1" dirty="0" smtClean="0">
                <a:solidFill>
                  <a:srgbClr val="C00000"/>
                </a:solidFill>
              </a:rPr>
            </a:br>
            <a:r>
              <a:rPr lang="en-US" sz="2500" b="1" dirty="0" smtClean="0">
                <a:solidFill>
                  <a:srgbClr val="C00000"/>
                </a:solidFill>
              </a:rPr>
              <a:t>	– Winters are colder and more cold winters</a:t>
            </a:r>
            <a:endParaRPr lang="en-US" sz="25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3312368" cy="5256584"/>
          </a:xfr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en-US" sz="2000" b="1" dirty="0" smtClean="0">
                <a:solidFill>
                  <a:srgbClr val="000066"/>
                </a:solidFill>
              </a:rPr>
              <a:t>EC-Earth – </a:t>
            </a:r>
            <a:r>
              <a:rPr lang="en-US" sz="2000" b="1" dirty="0" smtClean="0">
                <a:solidFill>
                  <a:srgbClr val="000066"/>
                </a:solidFill>
              </a:rPr>
              <a:t>AGCM (IFS</a:t>
            </a:r>
            <a:r>
              <a:rPr lang="en-US" sz="2000" b="1" dirty="0" smtClean="0">
                <a:solidFill>
                  <a:srgbClr val="000066"/>
                </a:solidFill>
              </a:rPr>
              <a:t>)</a:t>
            </a:r>
          </a:p>
          <a:p>
            <a:pPr lvl="1"/>
            <a:r>
              <a:rPr lang="en-US" sz="1600" dirty="0" smtClean="0">
                <a:solidFill>
                  <a:srgbClr val="000066"/>
                </a:solidFill>
              </a:rPr>
              <a:t>T159 L31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Follow the experiment </a:t>
            </a:r>
            <a:r>
              <a:rPr lang="en-US" sz="2000" dirty="0">
                <a:solidFill>
                  <a:srgbClr val="000066"/>
                </a:solidFill>
              </a:rPr>
              <a:t>s</a:t>
            </a:r>
            <a:r>
              <a:rPr lang="en-US" sz="2000" dirty="0" smtClean="0">
                <a:solidFill>
                  <a:srgbClr val="000066"/>
                </a:solidFill>
              </a:rPr>
              <a:t>etup in </a:t>
            </a:r>
            <a:r>
              <a:rPr lang="en-US" sz="2000" dirty="0" err="1" smtClean="0">
                <a:solidFill>
                  <a:srgbClr val="000066"/>
                </a:solidFill>
              </a:rPr>
              <a:t>Petoukhov</a:t>
            </a:r>
            <a:r>
              <a:rPr lang="en-US" sz="2000" dirty="0" smtClean="0">
                <a:solidFill>
                  <a:srgbClr val="000066"/>
                </a:solidFill>
              </a:rPr>
              <a:t> and Semenov (2010)</a:t>
            </a:r>
          </a:p>
          <a:p>
            <a:pPr lvl="1"/>
            <a:r>
              <a:rPr lang="en-US" sz="1400" b="1" dirty="0" smtClean="0">
                <a:latin typeface="Bitstream Vera Sans" charset="0"/>
              </a:rPr>
              <a:t>6 </a:t>
            </a:r>
            <a:r>
              <a:rPr lang="en-US" sz="1400" b="1" dirty="0">
                <a:latin typeface="Bitstream Vera Sans" charset="0"/>
              </a:rPr>
              <a:t>x 100 </a:t>
            </a:r>
            <a:r>
              <a:rPr lang="en-US" sz="1400" b="1" dirty="0" err="1">
                <a:latin typeface="Bitstream Vera Sans" charset="0"/>
              </a:rPr>
              <a:t>yr</a:t>
            </a:r>
            <a:r>
              <a:rPr lang="en-US" sz="1400" b="1" dirty="0">
                <a:latin typeface="Bitstream Vera Sans" charset="0"/>
              </a:rPr>
              <a:t> </a:t>
            </a:r>
            <a:r>
              <a:rPr lang="en-US" sz="1400" b="1" dirty="0" smtClean="0">
                <a:latin typeface="Bitstream Vera Sans" charset="0"/>
              </a:rPr>
              <a:t>simulations</a:t>
            </a:r>
          </a:p>
          <a:p>
            <a:pPr lvl="1"/>
            <a:r>
              <a:rPr lang="en-US" sz="1400" b="1" dirty="0" smtClean="0">
                <a:latin typeface="Bitstream Vera Sans" charset="0"/>
              </a:rPr>
              <a:t>Same </a:t>
            </a:r>
            <a:r>
              <a:rPr lang="en-US" sz="1400" b="1" dirty="0">
                <a:latin typeface="Bitstream Vera Sans" charset="0"/>
              </a:rPr>
              <a:t>boundary forcing (SST/SIC) </a:t>
            </a:r>
            <a:r>
              <a:rPr lang="en-US" sz="1400" b="1" dirty="0">
                <a:solidFill>
                  <a:srgbClr val="F82A08"/>
                </a:solidFill>
                <a:latin typeface="Bitstream Vera Sans" charset="0"/>
              </a:rPr>
              <a:t>except for Barents and Kara </a:t>
            </a:r>
            <a:r>
              <a:rPr lang="en-US" sz="1400" b="1" dirty="0" smtClean="0">
                <a:solidFill>
                  <a:srgbClr val="F82A08"/>
                </a:solidFill>
                <a:latin typeface="Bitstream Vera Sans" charset="0"/>
              </a:rPr>
              <a:t>Seas</a:t>
            </a:r>
            <a:r>
              <a:rPr lang="en-US" sz="1400" b="1" dirty="0" smtClean="0">
                <a:latin typeface="Bitstream Vera Sans" charset="0"/>
              </a:rPr>
              <a:t>,</a:t>
            </a:r>
          </a:p>
          <a:p>
            <a:pPr lvl="1"/>
            <a:r>
              <a:rPr lang="en-US" sz="1400" b="1" dirty="0" smtClean="0">
                <a:latin typeface="Bitstream Vera Sans" charset="0"/>
              </a:rPr>
              <a:t>where </a:t>
            </a:r>
            <a:r>
              <a:rPr lang="en-US" sz="1400" b="1" dirty="0">
                <a:latin typeface="Bitstream Vera Sans" charset="0"/>
              </a:rPr>
              <a:t>the SIC In wintertime (Nov-Apr) set </a:t>
            </a:r>
            <a:r>
              <a:rPr lang="en-US" sz="1400" b="1" dirty="0" smtClean="0">
                <a:latin typeface="Bitstream Vera Sans" charset="0"/>
              </a:rPr>
              <a:t>to 1</a:t>
            </a:r>
            <a:r>
              <a:rPr lang="en-US" sz="1400" b="1" dirty="0">
                <a:latin typeface="Bitstream Vera Sans" charset="0"/>
              </a:rPr>
              <a:t>%,20%,40%,60%,80%,100</a:t>
            </a:r>
            <a:r>
              <a:rPr lang="en-US" sz="1400" b="1" dirty="0" smtClean="0">
                <a:latin typeface="Bitstream Vera Sans" charset="0"/>
              </a:rPr>
              <a:t>% of the climatology</a:t>
            </a:r>
            <a:endParaRPr lang="en-US" sz="1400" b="1" dirty="0">
              <a:latin typeface="Bitstream Vera Sans" charset="0"/>
            </a:endParaRPr>
          </a:p>
          <a:p>
            <a:pPr lvl="1"/>
            <a:r>
              <a:rPr lang="en-US" sz="1400" b="1" dirty="0" smtClean="0">
                <a:latin typeface="Bitstream Vera Sans" charset="0"/>
              </a:rPr>
              <a:t>SSTs from a </a:t>
            </a:r>
            <a:r>
              <a:rPr lang="en-US" sz="1400" b="1" dirty="0" smtClean="0">
                <a:solidFill>
                  <a:srgbClr val="FF0000"/>
                </a:solidFill>
                <a:latin typeface="Bitstream Vera Sans" charset="0"/>
              </a:rPr>
              <a:t>cold</a:t>
            </a:r>
            <a:r>
              <a:rPr lang="en-US" sz="1400" b="1" dirty="0" smtClean="0">
                <a:latin typeface="Bitstream Vera Sans" charset="0"/>
              </a:rPr>
              <a:t> winter year 2005-2006 </a:t>
            </a:r>
          </a:p>
          <a:p>
            <a:pPr lvl="1"/>
            <a:endParaRPr lang="en-US" sz="1400" b="1" dirty="0">
              <a:latin typeface="Bitstream Vera Sans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Bitstream Vera Sans" charset="0"/>
                <a:sym typeface="Wingdings" pitchFamily="2" charset="2"/>
              </a:rPr>
              <a:t> </a:t>
            </a:r>
            <a:r>
              <a:rPr lang="en-US" sz="1800" b="1" i="1" dirty="0" smtClean="0">
                <a:solidFill>
                  <a:srgbClr val="FF0000"/>
                </a:solidFill>
                <a:latin typeface="Bitstream Vera Sans" charset="0"/>
              </a:rPr>
              <a:t>Cold</a:t>
            </a:r>
            <a:r>
              <a:rPr lang="en-US" sz="1800" b="1" dirty="0" smtClean="0">
                <a:latin typeface="Bitstream Vera Sans" charset="0"/>
              </a:rPr>
              <a:t> </a:t>
            </a:r>
            <a:r>
              <a:rPr lang="en-US" sz="1800" b="1" dirty="0">
                <a:latin typeface="Bitstream Vera Sans" charset="0"/>
              </a:rPr>
              <a:t>E</a:t>
            </a:r>
            <a:r>
              <a:rPr lang="en-US" sz="1800" b="1" dirty="0" smtClean="0">
                <a:latin typeface="Bitstream Vera Sans" charset="0"/>
              </a:rPr>
              <a:t>uropean winter experiments</a:t>
            </a:r>
            <a:endParaRPr lang="en-US" sz="1800" b="1" dirty="0">
              <a:latin typeface="Bitstream Vera Sans" charset="0"/>
            </a:endParaRPr>
          </a:p>
          <a:p>
            <a:pPr lvl="1"/>
            <a:endParaRPr lang="en-US" sz="16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635896" y="1124744"/>
            <a:ext cx="2533404" cy="2965892"/>
            <a:chOff x="3635896" y="1124744"/>
            <a:chExt cx="2533404" cy="2965892"/>
          </a:xfrm>
        </p:grpSpPr>
        <p:grpSp>
          <p:nvGrpSpPr>
            <p:cNvPr id="4" name="Group 3"/>
            <p:cNvGrpSpPr/>
            <p:nvPr/>
          </p:nvGrpSpPr>
          <p:grpSpPr>
            <a:xfrm>
              <a:off x="3635896" y="1427063"/>
              <a:ext cx="2533404" cy="2663573"/>
              <a:chOff x="3635896" y="1427063"/>
              <a:chExt cx="2533404" cy="2663573"/>
            </a:xfrm>
          </p:grpSpPr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896" y="1427063"/>
                <a:ext cx="2533404" cy="25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6176" y="3789040"/>
                <a:ext cx="2520000" cy="301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4058446" y="1124744"/>
              <a:ext cx="1675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Surface T change</a:t>
              </a:r>
              <a:endParaRPr lang="en-US" sz="1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42446" y="1102320"/>
            <a:ext cx="2528411" cy="2993387"/>
            <a:chOff x="6442446" y="1102320"/>
            <a:chExt cx="2528411" cy="2993387"/>
          </a:xfrm>
        </p:grpSpPr>
        <p:grpSp>
          <p:nvGrpSpPr>
            <p:cNvPr id="7" name="Group 6"/>
            <p:cNvGrpSpPr/>
            <p:nvPr/>
          </p:nvGrpSpPr>
          <p:grpSpPr>
            <a:xfrm>
              <a:off x="6442446" y="1412776"/>
              <a:ext cx="2528411" cy="2682931"/>
              <a:chOff x="6442446" y="1412776"/>
              <a:chExt cx="2528411" cy="2682931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1412776"/>
                <a:ext cx="2526649" cy="25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2446" y="3789040"/>
                <a:ext cx="2520000" cy="306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Text Box 84"/>
            <p:cNvSpPr txBox="1">
              <a:spLocks noChangeArrowheads="1"/>
            </p:cNvSpPr>
            <p:nvPr/>
          </p:nvSpPr>
          <p:spPr bwMode="auto">
            <a:xfrm>
              <a:off x="6444208" y="1102320"/>
              <a:ext cx="251823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rgbClr val="000066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rgbClr val="000066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rgbClr val="000066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rgbClr val="000066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rgbClr val="000066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66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66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66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66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400" b="1" dirty="0" smtClean="0">
                  <a:solidFill>
                    <a:schemeClr val="tx1"/>
                  </a:solidFill>
                </a:rPr>
                <a:t> changes in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Prob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(T&lt;-1.5</a:t>
              </a:r>
              <a:r>
                <a:rPr lang="el-GR" sz="1400" b="1" dirty="0" smtClean="0">
                  <a:solidFill>
                    <a:schemeClr val="tx1"/>
                  </a:solidFill>
                  <a:cs typeface="Arial" charset="0"/>
                </a:rPr>
                <a:t>σ</a:t>
              </a:r>
              <a:r>
                <a:rPr lang="en-US" sz="1400" b="1" dirty="0" smtClean="0"/>
                <a:t>)</a:t>
              </a:r>
              <a:endParaRPr lang="en-US" sz="14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44208" y="4139487"/>
            <a:ext cx="2533333" cy="2745897"/>
            <a:chOff x="6444208" y="3995471"/>
            <a:chExt cx="2533333" cy="274589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221368"/>
              <a:ext cx="2533333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84"/>
            <p:cNvSpPr txBox="1">
              <a:spLocks noChangeArrowheads="1"/>
            </p:cNvSpPr>
            <p:nvPr/>
          </p:nvSpPr>
          <p:spPr bwMode="auto">
            <a:xfrm>
              <a:off x="6516216" y="3995471"/>
              <a:ext cx="244827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rgbClr val="000066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rgbClr val="000066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rgbClr val="000066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rgbClr val="000066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rgbClr val="000066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66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66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66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66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b="1" dirty="0" smtClean="0"/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changes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in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Prob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(T&gt;1.5</a:t>
              </a:r>
              <a:r>
                <a:rPr lang="el-GR" sz="1400" b="1" dirty="0">
                  <a:solidFill>
                    <a:schemeClr val="tx1"/>
                  </a:solidFill>
                  <a:cs typeface="Arial" charset="0"/>
                </a:rPr>
                <a:t>σ</a:t>
              </a:r>
              <a:r>
                <a:rPr lang="en-US" sz="1400" b="1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96175" y="796062"/>
            <a:ext cx="239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Difference: 60% - 100%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85862" y="6505279"/>
            <a:ext cx="184731" cy="307777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endParaRPr lang="en-US" sz="1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985807" y="3913311"/>
            <a:ext cx="2441694" cy="2991818"/>
            <a:chOff x="3985807" y="3913311"/>
            <a:chExt cx="2441694" cy="2991818"/>
          </a:xfrm>
        </p:grpSpPr>
        <p:grpSp>
          <p:nvGrpSpPr>
            <p:cNvPr id="14" name="Group 13"/>
            <p:cNvGrpSpPr/>
            <p:nvPr/>
          </p:nvGrpSpPr>
          <p:grpSpPr>
            <a:xfrm>
              <a:off x="3985807" y="3913311"/>
              <a:ext cx="2441694" cy="2899745"/>
              <a:chOff x="3985807" y="3913311"/>
              <a:chExt cx="2441694" cy="289974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8446" y="3933056"/>
                <a:ext cx="1955373" cy="28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985807" y="4725144"/>
                <a:ext cx="400110" cy="10801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T2M (C)</a:t>
                </a:r>
                <a:endParaRPr lang="en-US" sz="14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985807" y="3913311"/>
                <a:ext cx="244169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rtlCol="0">
                <a:spAutoFit/>
              </a:bodyPr>
              <a:lstStyle/>
              <a:p>
                <a:r>
                  <a:rPr lang="en-US" sz="1400" b="1" dirty="0" smtClean="0"/>
                  <a:t>DJF T2M in central Europe</a:t>
                </a:r>
                <a:endParaRPr lang="en-US" sz="1400" b="1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890373" y="6597352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Ice (%)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731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-28128"/>
            <a:ext cx="7128792" cy="93684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u="sng" dirty="0">
                <a:solidFill>
                  <a:srgbClr val="C00000"/>
                </a:solidFill>
              </a:rPr>
              <a:t>Is the atmospheric response robust?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	̶  Dependence of boundary condition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671778"/>
            <a:ext cx="2880320" cy="4752528"/>
          </a:xfr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en-US" sz="2000" b="1" dirty="0">
                <a:solidFill>
                  <a:srgbClr val="000066"/>
                </a:solidFill>
              </a:rPr>
              <a:t>EC-Earth – </a:t>
            </a:r>
            <a:r>
              <a:rPr lang="en-US" sz="2000" b="1" dirty="0" smtClean="0">
                <a:solidFill>
                  <a:srgbClr val="000066"/>
                </a:solidFill>
              </a:rPr>
              <a:t>AGCM (IFS</a:t>
            </a:r>
            <a:r>
              <a:rPr lang="en-US" sz="2000" b="1" dirty="0">
                <a:solidFill>
                  <a:srgbClr val="000066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Same setup as the </a:t>
            </a:r>
            <a:r>
              <a:rPr lang="en-US" sz="2000" b="1" i="1" dirty="0" smtClean="0">
                <a:solidFill>
                  <a:srgbClr val="FF0000"/>
                </a:solidFill>
              </a:rPr>
              <a:t>cold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E</a:t>
            </a:r>
            <a:r>
              <a:rPr lang="en-US" sz="2000" dirty="0" smtClean="0">
                <a:solidFill>
                  <a:srgbClr val="000066"/>
                </a:solidFill>
              </a:rPr>
              <a:t>uropean winter experiments but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Using SSTs from a </a:t>
            </a:r>
            <a:r>
              <a:rPr lang="en-US" sz="2000" b="1" i="1" dirty="0" smtClean="0">
                <a:solidFill>
                  <a:srgbClr val="FF0000"/>
                </a:solidFill>
              </a:rPr>
              <a:t>warm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winter year 1989-1990</a:t>
            </a:r>
          </a:p>
          <a:p>
            <a:pPr marL="0" indent="0">
              <a:buNone/>
            </a:pP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420384" y="1102320"/>
            <a:ext cx="2537140" cy="3046760"/>
            <a:chOff x="6420384" y="1102320"/>
            <a:chExt cx="2537140" cy="3046760"/>
          </a:xfrm>
        </p:grpSpPr>
        <p:grpSp>
          <p:nvGrpSpPr>
            <p:cNvPr id="6" name="Group 5"/>
            <p:cNvGrpSpPr/>
            <p:nvPr/>
          </p:nvGrpSpPr>
          <p:grpSpPr>
            <a:xfrm>
              <a:off x="6420384" y="1420257"/>
              <a:ext cx="2537140" cy="2728823"/>
              <a:chOff x="6420384" y="1348249"/>
              <a:chExt cx="2537140" cy="2728823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1348249"/>
                <a:ext cx="2513316" cy="25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0384" y="3741072"/>
                <a:ext cx="2520000" cy="33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 Box 84"/>
            <p:cNvSpPr txBox="1">
              <a:spLocks noChangeArrowheads="1"/>
            </p:cNvSpPr>
            <p:nvPr/>
          </p:nvSpPr>
          <p:spPr bwMode="auto">
            <a:xfrm>
              <a:off x="6444208" y="1102320"/>
              <a:ext cx="249617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rgbClr val="000066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rgbClr val="000066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rgbClr val="000066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rgbClr val="000066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rgbClr val="000066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66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66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66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66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400" b="1" dirty="0" smtClean="0">
                  <a:solidFill>
                    <a:schemeClr val="tx1"/>
                  </a:solidFill>
                </a:rPr>
                <a:t>Changes in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Prob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(T&lt;-1.5</a:t>
              </a:r>
              <a:r>
                <a:rPr lang="el-GR" sz="1400" b="1" dirty="0">
                  <a:solidFill>
                    <a:schemeClr val="tx1"/>
                  </a:solidFill>
                  <a:cs typeface="Arial" charset="0"/>
                </a:rPr>
                <a:t>σ</a:t>
              </a:r>
              <a:r>
                <a:rPr lang="en-US" sz="1400" b="1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91880" y="1124744"/>
            <a:ext cx="2553600" cy="3024336"/>
            <a:chOff x="3491880" y="1124744"/>
            <a:chExt cx="2553600" cy="3024336"/>
          </a:xfrm>
        </p:grpSpPr>
        <p:grpSp>
          <p:nvGrpSpPr>
            <p:cNvPr id="5" name="Group 4"/>
            <p:cNvGrpSpPr/>
            <p:nvPr/>
          </p:nvGrpSpPr>
          <p:grpSpPr>
            <a:xfrm>
              <a:off x="3491880" y="1394950"/>
              <a:ext cx="2553600" cy="2754130"/>
              <a:chOff x="3203848" y="1268760"/>
              <a:chExt cx="2553600" cy="275413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1268760"/>
                <a:ext cx="2553600" cy="25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0648" y="3717032"/>
                <a:ext cx="2520000" cy="305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4058446" y="1124744"/>
              <a:ext cx="1675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Surface T change</a:t>
              </a:r>
              <a:endParaRPr lang="en-US" sz="14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716016" y="827420"/>
            <a:ext cx="239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Difference: 60% - 100%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27104" y="4129335"/>
            <a:ext cx="2527567" cy="2728665"/>
            <a:chOff x="6427104" y="4129335"/>
            <a:chExt cx="2527567" cy="272866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104" y="4338000"/>
              <a:ext cx="2527567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612689" y="4129335"/>
              <a:ext cx="22797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b="1" dirty="0"/>
                <a:t>changes in </a:t>
              </a:r>
              <a:r>
                <a:rPr lang="en-US" sz="1400" b="1" dirty="0" err="1"/>
                <a:t>Prob</a:t>
              </a:r>
              <a:r>
                <a:rPr lang="en-US" sz="1400" b="1" dirty="0"/>
                <a:t>(T&gt;1.5</a:t>
              </a:r>
              <a:r>
                <a:rPr lang="el-GR" sz="1400" b="1" dirty="0">
                  <a:cs typeface="Arial" charset="0"/>
                </a:rPr>
                <a:t>σ</a:t>
              </a:r>
              <a:r>
                <a:rPr lang="en-US" sz="1400" b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8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00136"/>
            <a:ext cx="9036495" cy="72082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Difference in the large scale circulation pattern: Z500 </a:t>
            </a:r>
            <a:endParaRPr lang="en-US" sz="2500" b="1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6512" y="836712"/>
            <a:ext cx="2686050" cy="3076262"/>
            <a:chOff x="-130274" y="784786"/>
            <a:chExt cx="2686050" cy="3076262"/>
          </a:xfrm>
        </p:grpSpPr>
        <p:grpSp>
          <p:nvGrpSpPr>
            <p:cNvPr id="4" name="Group 3"/>
            <p:cNvGrpSpPr/>
            <p:nvPr/>
          </p:nvGrpSpPr>
          <p:grpSpPr>
            <a:xfrm>
              <a:off x="-130274" y="784786"/>
              <a:ext cx="2686050" cy="3076262"/>
              <a:chOff x="-130274" y="784786"/>
              <a:chExt cx="2686050" cy="3076262"/>
            </a:xfrm>
          </p:grpSpPr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0274" y="1165473"/>
                <a:ext cx="2686050" cy="2695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-108520" y="784786"/>
                <a:ext cx="25353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Cold case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-108520" y="122636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100%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36512" y="3789040"/>
            <a:ext cx="3943350" cy="3135323"/>
            <a:chOff x="3813076" y="975953"/>
            <a:chExt cx="3943350" cy="3135323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126" y="1434751"/>
              <a:ext cx="1257300" cy="267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3813076" y="975953"/>
              <a:ext cx="2695575" cy="3075941"/>
              <a:chOff x="-130274" y="3737435"/>
              <a:chExt cx="2695575" cy="307594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130274" y="3737435"/>
                <a:ext cx="2695575" cy="3075941"/>
                <a:chOff x="-130274" y="3737435"/>
                <a:chExt cx="2695575" cy="3075941"/>
              </a:xfrm>
            </p:grpSpPr>
            <p:pic>
              <p:nvPicPr>
                <p:cNvPr id="3079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0274" y="4127326"/>
                  <a:ext cx="2695575" cy="2686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-130274" y="3737435"/>
                  <a:ext cx="268605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b="1" dirty="0" smtClean="0">
                      <a:solidFill>
                        <a:srgbClr val="FF0000"/>
                      </a:solidFill>
                    </a:rPr>
                    <a:t>Warm case 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-108520" y="4174258"/>
                <a:ext cx="77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b="1" dirty="0" smtClean="0"/>
                  <a:t>100%</a:t>
                </a:r>
                <a:endParaRPr lang="en-US" b="1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-61535" y="471422"/>
            <a:ext cx="23114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“background” flow  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66051" y="865659"/>
            <a:ext cx="3886200" cy="3055897"/>
            <a:chOff x="4902374" y="2308810"/>
            <a:chExt cx="3886200" cy="3055897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374" y="2669132"/>
              <a:ext cx="3886200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936654" y="2308810"/>
              <a:ext cx="25353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Cold - Warm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78188" y="471422"/>
            <a:ext cx="513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Difference in Planetary waves (wavenumbe≤6)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444208" y="868650"/>
            <a:ext cx="3714750" cy="5996331"/>
            <a:chOff x="5076056" y="843363"/>
            <a:chExt cx="3714750" cy="5996331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124694"/>
              <a:ext cx="371475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149081" y="843363"/>
              <a:ext cx="10777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Cold </a:t>
              </a:r>
              <a:r>
                <a:rPr lang="en-US" b="1" dirty="0" smtClean="0">
                  <a:solidFill>
                    <a:srgbClr val="FF0000"/>
                  </a:solidFill>
                </a:rPr>
                <a:t>case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76056" y="1243473"/>
              <a:ext cx="13131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60%-100%</a:t>
              </a:r>
              <a:endParaRPr lang="en-US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76056" y="3807658"/>
              <a:ext cx="2736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Warm case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48064" y="4181018"/>
              <a:ext cx="13131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60%-100%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06838" y="3921556"/>
            <a:ext cx="2055947" cy="2833124"/>
            <a:chOff x="3906838" y="3921556"/>
            <a:chExt cx="2055947" cy="2833124"/>
          </a:xfrm>
        </p:grpSpPr>
        <p:sp>
          <p:nvSpPr>
            <p:cNvPr id="19" name="TextBox 18"/>
            <p:cNvSpPr txBox="1"/>
            <p:nvPr/>
          </p:nvSpPr>
          <p:spPr>
            <a:xfrm>
              <a:off x="3906838" y="6169905"/>
              <a:ext cx="20559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Negative NAO pattern</a:t>
              </a:r>
            </a:p>
            <a:p>
              <a:r>
                <a:rPr lang="en-US" sz="1600" b="1" dirty="0" smtClean="0"/>
                <a:t>(</a:t>
              </a:r>
              <a:r>
                <a:rPr lang="en-US" sz="1600" b="1" dirty="0" err="1" smtClean="0"/>
                <a:t>Jaiser</a:t>
              </a:r>
              <a:r>
                <a:rPr lang="en-US" sz="1600" b="1" dirty="0" smtClean="0"/>
                <a:t> et al, 2013)</a:t>
              </a:r>
              <a:endParaRPr lang="en-US" sz="1600" b="1" dirty="0"/>
            </a:p>
          </p:txBody>
        </p:sp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587" y="3921556"/>
              <a:ext cx="1971675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51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3040" y="476672"/>
            <a:ext cx="4570968" cy="241265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C0000"/>
                </a:solidFill>
              </a:rPr>
              <a:t>Difference in boundary conditions (SSTs):</a:t>
            </a:r>
            <a:br>
              <a:rPr lang="en-US" sz="2800" dirty="0" smtClean="0">
                <a:solidFill>
                  <a:srgbClr val="CC0000"/>
                </a:solidFill>
              </a:rPr>
            </a:br>
            <a:r>
              <a:rPr lang="en-US" sz="2800" dirty="0" smtClean="0">
                <a:solidFill>
                  <a:srgbClr val="CC0000"/>
                </a:solidFill>
              </a:rPr>
              <a:t/>
            </a:r>
            <a:br>
              <a:rPr lang="en-US" sz="2800" dirty="0" smtClean="0">
                <a:solidFill>
                  <a:srgbClr val="CC0000"/>
                </a:solidFill>
              </a:rPr>
            </a:br>
            <a:r>
              <a:rPr lang="en-US" sz="2800" dirty="0" smtClean="0">
                <a:solidFill>
                  <a:srgbClr val="CC0000"/>
                </a:solidFill>
              </a:rPr>
              <a:t>The ‘</a:t>
            </a:r>
            <a:r>
              <a:rPr lang="en-US" sz="2800" b="1" i="1" dirty="0" smtClean="0">
                <a:solidFill>
                  <a:srgbClr val="CC0000"/>
                </a:solidFill>
              </a:rPr>
              <a:t>Warm</a:t>
            </a:r>
            <a:r>
              <a:rPr lang="en-US" sz="2800" dirty="0" smtClean="0">
                <a:solidFill>
                  <a:srgbClr val="CC0000"/>
                </a:solidFill>
              </a:rPr>
              <a:t>’ vs</a:t>
            </a:r>
            <a:r>
              <a:rPr lang="en-US" sz="2800" dirty="0">
                <a:solidFill>
                  <a:srgbClr val="CC0000"/>
                </a:solidFill>
              </a:rPr>
              <a:t>. </a:t>
            </a:r>
            <a:r>
              <a:rPr lang="en-US" sz="2800" dirty="0" smtClean="0">
                <a:solidFill>
                  <a:srgbClr val="CC0000"/>
                </a:solidFill>
              </a:rPr>
              <a:t>‘</a:t>
            </a:r>
            <a:r>
              <a:rPr lang="en-US" sz="2800" b="1" i="1" dirty="0">
                <a:solidFill>
                  <a:srgbClr val="CC0000"/>
                </a:solidFill>
              </a:rPr>
              <a:t>Cold</a:t>
            </a:r>
            <a:r>
              <a:rPr lang="en-US" sz="2800" dirty="0">
                <a:solidFill>
                  <a:srgbClr val="CC0000"/>
                </a:solidFill>
              </a:rPr>
              <a:t>’ case</a:t>
            </a:r>
            <a:endParaRPr lang="en-US" altLang="zh-CN" sz="2800" dirty="0">
              <a:solidFill>
                <a:srgbClr val="CC0000"/>
              </a:solidFill>
              <a:ea typeface="SimSun" pitchFamily="2" charset="-122"/>
            </a:endParaRPr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179511" y="3347023"/>
            <a:ext cx="3887663" cy="292387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20000"/>
              </a:spcBef>
              <a:buFontTx/>
              <a:buNone/>
            </a:pPr>
            <a:r>
              <a:rPr lang="en-US" sz="2000" dirty="0">
                <a:solidFill>
                  <a:srgbClr val="000066"/>
                </a:solidFill>
              </a:rPr>
              <a:t>The monthly mean SSTs in large area of</a:t>
            </a:r>
            <a:r>
              <a:rPr lang="en-US" altLang="zh-CN" sz="2000" dirty="0">
                <a:solidFill>
                  <a:srgbClr val="000066"/>
                </a:solidFill>
                <a:ea typeface="SimSun" pitchFamily="2" charset="-122"/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North Atlantic are more than 1</a:t>
            </a:r>
            <a:r>
              <a:rPr lang="en-US" sz="2000" dirty="0">
                <a:solidFill>
                  <a:srgbClr val="000066"/>
                </a:solidFill>
                <a:cs typeface="Arial" pitchFamily="34" charset="0"/>
              </a:rPr>
              <a:t>°</a:t>
            </a:r>
            <a:r>
              <a:rPr lang="en-US" sz="2000" dirty="0">
                <a:solidFill>
                  <a:srgbClr val="000066"/>
                </a:solidFill>
              </a:rPr>
              <a:t>C colder in year 1989-1990 than in 2005-2006.</a:t>
            </a:r>
          </a:p>
          <a:p>
            <a:pPr lvl="1">
              <a:spcBef>
                <a:spcPct val="20000"/>
              </a:spcBef>
              <a:buFontTx/>
              <a:buNone/>
            </a:pPr>
            <a:r>
              <a:rPr lang="en-US" sz="2000" dirty="0">
                <a:solidFill>
                  <a:srgbClr val="000066"/>
                </a:solidFill>
              </a:rPr>
              <a:t>=&gt; </a:t>
            </a:r>
            <a:r>
              <a:rPr lang="en-US" sz="2000" b="1" dirty="0">
                <a:solidFill>
                  <a:srgbClr val="000066"/>
                </a:solidFill>
              </a:rPr>
              <a:t>The </a:t>
            </a:r>
            <a:r>
              <a:rPr lang="en-US" sz="2000" b="1" i="1" dirty="0">
                <a:solidFill>
                  <a:srgbClr val="000066"/>
                </a:solidFill>
              </a:rPr>
              <a:t>Mixed</a:t>
            </a:r>
            <a:r>
              <a:rPr lang="en-US" sz="2000" b="1" dirty="0">
                <a:solidFill>
                  <a:srgbClr val="000066"/>
                </a:solidFill>
              </a:rPr>
              <a:t> Case</a:t>
            </a:r>
            <a:r>
              <a:rPr lang="en-US" sz="2000" dirty="0">
                <a:solidFill>
                  <a:srgbClr val="000066"/>
                </a:solidFill>
              </a:rPr>
              <a:t>: with SSTs from the ‘</a:t>
            </a:r>
            <a:r>
              <a:rPr lang="en-US" sz="2000" b="1" i="1" dirty="0">
                <a:solidFill>
                  <a:srgbClr val="000066"/>
                </a:solidFill>
              </a:rPr>
              <a:t>Cold</a:t>
            </a:r>
            <a:r>
              <a:rPr lang="en-US" sz="2000" dirty="0">
                <a:solidFill>
                  <a:srgbClr val="000066"/>
                </a:solidFill>
              </a:rPr>
              <a:t>’ case every-where but from the ‘</a:t>
            </a:r>
            <a:r>
              <a:rPr lang="en-US" sz="2000" b="1" i="1" dirty="0">
                <a:solidFill>
                  <a:srgbClr val="000066"/>
                </a:solidFill>
              </a:rPr>
              <a:t>warm</a:t>
            </a:r>
            <a:r>
              <a:rPr lang="en-US" sz="2000" dirty="0">
                <a:solidFill>
                  <a:srgbClr val="000066"/>
                </a:solidFill>
              </a:rPr>
              <a:t>’ case for N. Atlantic</a:t>
            </a:r>
          </a:p>
        </p:txBody>
      </p:sp>
      <p:pic>
        <p:nvPicPr>
          <p:cNvPr id="403473" name="Picture 17" descr="SST_diff_1989-2005s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6400"/>
            <a:ext cx="4660900" cy="647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74" name="Rectangle 18"/>
          <p:cNvSpPr>
            <a:spLocks noChangeArrowheads="1"/>
          </p:cNvSpPr>
          <p:nvPr/>
        </p:nvSpPr>
        <p:spPr bwMode="auto">
          <a:xfrm>
            <a:off x="5724525" y="692150"/>
            <a:ext cx="504825" cy="360363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3475" name="Rectangle 19"/>
          <p:cNvSpPr>
            <a:spLocks noChangeArrowheads="1"/>
          </p:cNvSpPr>
          <p:nvPr/>
        </p:nvSpPr>
        <p:spPr bwMode="auto">
          <a:xfrm>
            <a:off x="5724525" y="2347913"/>
            <a:ext cx="504825" cy="360362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3476" name="Rectangle 20"/>
          <p:cNvSpPr>
            <a:spLocks noChangeArrowheads="1"/>
          </p:cNvSpPr>
          <p:nvPr/>
        </p:nvSpPr>
        <p:spPr bwMode="auto">
          <a:xfrm>
            <a:off x="5724525" y="3933825"/>
            <a:ext cx="504825" cy="360363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3477" name="Rectangle 21"/>
          <p:cNvSpPr>
            <a:spLocks noChangeArrowheads="1"/>
          </p:cNvSpPr>
          <p:nvPr/>
        </p:nvSpPr>
        <p:spPr bwMode="auto">
          <a:xfrm>
            <a:off x="5724525" y="5516563"/>
            <a:ext cx="504825" cy="360362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03485" name="Group 29"/>
          <p:cNvGrpSpPr>
            <a:grpSpLocks/>
          </p:cNvGrpSpPr>
          <p:nvPr/>
        </p:nvGrpSpPr>
        <p:grpSpPr bwMode="auto">
          <a:xfrm>
            <a:off x="5059363" y="260350"/>
            <a:ext cx="2528887" cy="5202238"/>
            <a:chOff x="3187" y="164"/>
            <a:chExt cx="1593" cy="3277"/>
          </a:xfrm>
        </p:grpSpPr>
        <p:sp>
          <p:nvSpPr>
            <p:cNvPr id="403478" name="Text Box 22"/>
            <p:cNvSpPr txBox="1">
              <a:spLocks noChangeArrowheads="1"/>
            </p:cNvSpPr>
            <p:nvPr/>
          </p:nvSpPr>
          <p:spPr bwMode="auto">
            <a:xfrm>
              <a:off x="3216" y="164"/>
              <a:ext cx="153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2"/>
                  </a:solidFill>
                  <a:ea typeface="SimSun" pitchFamily="2" charset="-122"/>
                </a:rPr>
                <a:t>SST 1989/90 – 2005/06 DJF</a:t>
              </a:r>
            </a:p>
          </p:txBody>
        </p:sp>
        <p:sp>
          <p:nvSpPr>
            <p:cNvPr id="403482" name="Text Box 26"/>
            <p:cNvSpPr txBox="1">
              <a:spLocks noChangeArrowheads="1"/>
            </p:cNvSpPr>
            <p:nvPr/>
          </p:nvSpPr>
          <p:spPr bwMode="auto">
            <a:xfrm>
              <a:off x="3187" y="1207"/>
              <a:ext cx="1593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2"/>
                  </a:solidFill>
                  <a:ea typeface="SimSun" pitchFamily="2" charset="-122"/>
                </a:rPr>
                <a:t>SST 1989/90 – 2005/06 MAM</a:t>
              </a:r>
            </a:p>
          </p:txBody>
        </p:sp>
        <p:sp>
          <p:nvSpPr>
            <p:cNvPr id="403483" name="Text Box 27"/>
            <p:cNvSpPr txBox="1">
              <a:spLocks noChangeArrowheads="1"/>
            </p:cNvSpPr>
            <p:nvPr/>
          </p:nvSpPr>
          <p:spPr bwMode="auto">
            <a:xfrm>
              <a:off x="3218" y="2205"/>
              <a:ext cx="1531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2"/>
                  </a:solidFill>
                  <a:ea typeface="SimSun" pitchFamily="2" charset="-122"/>
                </a:rPr>
                <a:t>SST 1989/90 – 2005/06 JJA</a:t>
              </a:r>
            </a:p>
          </p:txBody>
        </p:sp>
        <p:sp>
          <p:nvSpPr>
            <p:cNvPr id="403484" name="Text Box 28"/>
            <p:cNvSpPr txBox="1">
              <a:spLocks noChangeArrowheads="1"/>
            </p:cNvSpPr>
            <p:nvPr/>
          </p:nvSpPr>
          <p:spPr bwMode="auto">
            <a:xfrm>
              <a:off x="3200" y="3249"/>
              <a:ext cx="1569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2857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Tx/>
                <a:buNone/>
              </a:pPr>
              <a:r>
                <a:rPr lang="en-US" altLang="zh-CN" sz="1400" b="1" dirty="0">
                  <a:solidFill>
                    <a:schemeClr val="tx2"/>
                  </a:solidFill>
                  <a:ea typeface="SimSun" pitchFamily="2" charset="-122"/>
                </a:rPr>
                <a:t>SST 1989/90 – 2005/06 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0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4" grpId="0" animBg="1"/>
      <p:bldP spid="403475" grpId="0" animBg="1"/>
      <p:bldP spid="403476" grpId="0" animBg="1"/>
      <p:bldP spid="4034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3718</TotalTime>
  <Words>800</Words>
  <Application>Microsoft Office PowerPoint</Application>
  <PresentationFormat>On-screen Show (4:3)</PresentationFormat>
  <Paragraphs>120</Paragraphs>
  <Slides>11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The role of Arctic sea ice in defining European extreme winters </vt:lpstr>
      <vt:lpstr>Recent Arctic sea ice trends </vt:lpstr>
      <vt:lpstr>Arctic sea ice influence:  Eurasia cold surges link to Barents-Kara sea ice loss</vt:lpstr>
      <vt:lpstr>Atmospheric response to Arctic sea ice reduction:  NCEP data analysis</vt:lpstr>
      <vt:lpstr>PowerPoint Presentation</vt:lpstr>
      <vt:lpstr>Atmospheric response to Sea Ice reduction:  – Winters are colder and more cold winters</vt:lpstr>
      <vt:lpstr>Is the atmospheric response robust?   ̶  Dependence of boundary condition </vt:lpstr>
      <vt:lpstr>Difference in the large scale circulation pattern: Z500 </vt:lpstr>
      <vt:lpstr>Difference in boundary conditions (SSTs):  The ‘Warm’ vs. ‘Cold’ case</vt:lpstr>
      <vt:lpstr>PowerPoint Presentation</vt:lpstr>
      <vt:lpstr>Summary</vt:lpstr>
    </vt:vector>
  </TitlesOfParts>
  <Company>DMI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Shuting Yang</dc:creator>
  <cp:lastModifiedBy>Shuting Yang</cp:lastModifiedBy>
  <cp:revision>53</cp:revision>
  <dcterms:created xsi:type="dcterms:W3CDTF">2016-04-08T11:35:20Z</dcterms:created>
  <dcterms:modified xsi:type="dcterms:W3CDTF">2017-01-19T01:04:19Z</dcterms:modified>
</cp:coreProperties>
</file>