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82" r:id="rId2"/>
    <p:sldId id="286" r:id="rId3"/>
    <p:sldId id="298" r:id="rId4"/>
    <p:sldId id="299" r:id="rId5"/>
    <p:sldId id="300" r:id="rId6"/>
    <p:sldId id="301" r:id="rId7"/>
    <p:sldId id="285" r:id="rId8"/>
    <p:sldId id="256" r:id="rId9"/>
    <p:sldId id="263" r:id="rId10"/>
    <p:sldId id="257" r:id="rId11"/>
    <p:sldId id="259" r:id="rId12"/>
    <p:sldId id="262" r:id="rId13"/>
    <p:sldId id="270" r:id="rId14"/>
    <p:sldId id="272" r:id="rId15"/>
    <p:sldId id="303" r:id="rId16"/>
    <p:sldId id="258" r:id="rId17"/>
    <p:sldId id="291" r:id="rId18"/>
    <p:sldId id="292" r:id="rId19"/>
    <p:sldId id="293" r:id="rId20"/>
    <p:sldId id="295" r:id="rId21"/>
    <p:sldId id="273" r:id="rId22"/>
    <p:sldId id="274" r:id="rId23"/>
    <p:sldId id="276" r:id="rId24"/>
    <p:sldId id="275" r:id="rId25"/>
    <p:sldId id="280" r:id="rId26"/>
    <p:sldId id="281" r:id="rId27"/>
    <p:sldId id="305" r:id="rId28"/>
    <p:sldId id="304" r:id="rId2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5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3472CB-3F6A-094B-9CFB-1B895AF4C956}" type="datetimeFigureOut">
              <a:rPr lang="en-US" smtClean="0"/>
              <a:t>20/01/17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06F59B-BF7D-8249-9815-2B5B57EC634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0402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2C23E-4177-44B8-B626-69EA4F68402B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6566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No </a:t>
            </a:r>
            <a:r>
              <a:rPr lang="fr-FR" dirty="0" err="1" smtClean="0"/>
              <a:t>milestones</a:t>
            </a:r>
            <a:r>
              <a:rPr lang="fr-FR" dirty="0" smtClean="0"/>
              <a:t> in </a:t>
            </a:r>
            <a:r>
              <a:rPr lang="fr-FR" dirty="0" err="1" smtClean="0"/>
              <a:t>fact</a:t>
            </a:r>
            <a:r>
              <a:rPr lang="fr-FR" dirty="0" smtClean="0"/>
              <a:t>.</a:t>
            </a:r>
            <a:r>
              <a:rPr lang="fr-FR" baseline="0" dirty="0" smtClean="0"/>
              <a:t> Continue to </a:t>
            </a:r>
            <a:r>
              <a:rPr lang="fr-FR" baseline="0" dirty="0" err="1" smtClean="0"/>
              <a:t>work</a:t>
            </a:r>
            <a:r>
              <a:rPr lang="fr-FR" baseline="0" dirty="0" smtClean="0"/>
              <a:t> to mth 48.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2C23E-4177-44B8-B626-69EA4F68402B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5752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E8C22-00AC-4214-B956-F6F3EF5B7FED}" type="slidenum">
              <a:rPr lang="nb-NO" smtClean="0"/>
              <a:pPr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5997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08112-09AD-7443-ADBA-FC283591DA97}" type="datetimeFigureOut">
              <a:rPr lang="fr-FR" smtClean="0"/>
              <a:t>20/01/17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7DD1-862E-8940-A70D-76C884F0ECE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4611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08112-09AD-7443-ADBA-FC283591DA97}" type="datetimeFigureOut">
              <a:rPr lang="fr-FR" smtClean="0"/>
              <a:t>20/01/17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7DD1-862E-8940-A70D-76C884F0ECE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3246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08112-09AD-7443-ADBA-FC283591DA97}" type="datetimeFigureOut">
              <a:rPr lang="fr-FR" smtClean="0"/>
              <a:t>20/01/17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7DD1-862E-8940-A70D-76C884F0ECE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698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540068" y="1912859"/>
            <a:ext cx="3960000" cy="427991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9" name="Plassholder for innhold 2"/>
          <p:cNvSpPr>
            <a:spLocks noGrp="1"/>
          </p:cNvSpPr>
          <p:nvPr>
            <p:ph idx="13"/>
          </p:nvPr>
        </p:nvSpPr>
        <p:spPr>
          <a:xfrm>
            <a:off x="4644068" y="1912859"/>
            <a:ext cx="3960000" cy="427991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6202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08112-09AD-7443-ADBA-FC283591DA97}" type="datetimeFigureOut">
              <a:rPr lang="fr-FR" smtClean="0"/>
              <a:t>20/01/17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7DD1-862E-8940-A70D-76C884F0ECE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5534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08112-09AD-7443-ADBA-FC283591DA97}" type="datetimeFigureOut">
              <a:rPr lang="fr-FR" smtClean="0"/>
              <a:t>20/01/17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7DD1-862E-8940-A70D-76C884F0ECE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1906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08112-09AD-7443-ADBA-FC283591DA97}" type="datetimeFigureOut">
              <a:rPr lang="fr-FR" smtClean="0"/>
              <a:t>20/01/17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7DD1-862E-8940-A70D-76C884F0ECE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8777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08112-09AD-7443-ADBA-FC283591DA97}" type="datetimeFigureOut">
              <a:rPr lang="fr-FR" smtClean="0"/>
              <a:t>20/01/17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7DD1-862E-8940-A70D-76C884F0ECE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2029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08112-09AD-7443-ADBA-FC283591DA97}" type="datetimeFigureOut">
              <a:rPr lang="fr-FR" smtClean="0"/>
              <a:t>20/01/17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7DD1-862E-8940-A70D-76C884F0ECE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3526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08112-09AD-7443-ADBA-FC283591DA97}" type="datetimeFigureOut">
              <a:rPr lang="fr-FR" smtClean="0"/>
              <a:t>20/01/17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7DD1-862E-8940-A70D-76C884F0ECE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407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08112-09AD-7443-ADBA-FC283591DA97}" type="datetimeFigureOut">
              <a:rPr lang="fr-FR" smtClean="0"/>
              <a:t>20/01/17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7DD1-862E-8940-A70D-76C884F0ECE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919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08112-09AD-7443-ADBA-FC283591DA97}" type="datetimeFigureOut">
              <a:rPr lang="fr-FR" smtClean="0"/>
              <a:t>20/01/17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7DD1-862E-8940-A70D-76C884F0ECE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942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08112-09AD-7443-ADBA-FC283591DA97}" type="datetimeFigureOut">
              <a:rPr lang="fr-FR" smtClean="0"/>
              <a:t>20/01/17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07DD1-862E-8940-A70D-76C884F0ECE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9576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gif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Relationship Id="rId3" Type="http://schemas.openxmlformats.org/officeDocument/2006/relationships/image" Target="../media/image9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964" y="1242236"/>
            <a:ext cx="8819992" cy="165576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r-FR" sz="3200" dirty="0" err="1">
                <a:solidFill>
                  <a:srgbClr val="000090"/>
                </a:solidFill>
                <a:latin typeface="Arial Black" panose="020B0A04020102020204" pitchFamily="34" charset="0"/>
                <a:ea typeface="+mj-ea"/>
                <a:cs typeface="+mj-cs"/>
              </a:rPr>
              <a:t>Workpackage</a:t>
            </a:r>
            <a:r>
              <a:rPr lang="fr-FR" sz="3200" dirty="0">
                <a:solidFill>
                  <a:srgbClr val="000090"/>
                </a:solidFill>
                <a:latin typeface="Arial Black" panose="020B0A04020102020204" pitchFamily="34" charset="0"/>
                <a:ea typeface="+mj-ea"/>
                <a:cs typeface="+mj-cs"/>
              </a:rPr>
              <a:t> 3</a:t>
            </a:r>
            <a:r>
              <a:rPr lang="fr-FR" sz="3200" b="1" dirty="0" smtClean="0">
                <a:latin typeface="Arial Black"/>
                <a:cs typeface="Arial Black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fr-FR" sz="3200" dirty="0">
                <a:solidFill>
                  <a:srgbClr val="000090"/>
                </a:solidFill>
                <a:latin typeface="Arial Black" panose="020B0A04020102020204" pitchFamily="34" charset="0"/>
                <a:ea typeface="+mj-ea"/>
                <a:cs typeface="+mj-cs"/>
              </a:rPr>
              <a:t>Linkages of </a:t>
            </a:r>
            <a:r>
              <a:rPr lang="fr-FR" sz="3200" dirty="0" err="1">
                <a:solidFill>
                  <a:srgbClr val="000090"/>
                </a:solidFill>
                <a:latin typeface="Arial Black" panose="020B0A04020102020204" pitchFamily="34" charset="0"/>
                <a:ea typeface="+mj-ea"/>
                <a:cs typeface="+mj-cs"/>
              </a:rPr>
              <a:t>Arctic</a:t>
            </a:r>
            <a:r>
              <a:rPr lang="fr-FR" sz="3200" dirty="0">
                <a:solidFill>
                  <a:srgbClr val="000090"/>
                </a:solidFill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lang="fr-FR" sz="3200" dirty="0" err="1">
                <a:solidFill>
                  <a:srgbClr val="000090"/>
                </a:solidFill>
                <a:latin typeface="Arial Black" panose="020B0A04020102020204" pitchFamily="34" charset="0"/>
                <a:ea typeface="+mj-ea"/>
                <a:cs typeface="+mj-cs"/>
              </a:rPr>
              <a:t>climate</a:t>
            </a:r>
            <a:r>
              <a:rPr lang="fr-FR" sz="3200" dirty="0">
                <a:solidFill>
                  <a:srgbClr val="000090"/>
                </a:solidFill>
                <a:latin typeface="Arial Black" panose="020B0A04020102020204" pitchFamily="34" charset="0"/>
                <a:ea typeface="+mj-ea"/>
                <a:cs typeface="+mj-cs"/>
              </a:rPr>
              <a:t> changes to </a:t>
            </a:r>
            <a:r>
              <a:rPr lang="fr-FR" sz="3200" dirty="0" err="1">
                <a:solidFill>
                  <a:srgbClr val="000090"/>
                </a:solidFill>
                <a:latin typeface="Arial Black" panose="020B0A04020102020204" pitchFamily="34" charset="0"/>
                <a:ea typeface="+mj-ea"/>
                <a:cs typeface="+mj-cs"/>
              </a:rPr>
              <a:t>lower</a:t>
            </a:r>
            <a:r>
              <a:rPr lang="fr-FR" sz="3200" dirty="0">
                <a:solidFill>
                  <a:srgbClr val="000090"/>
                </a:solidFill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lang="fr-FR" sz="3200" dirty="0" smtClean="0">
                <a:solidFill>
                  <a:srgbClr val="000090"/>
                </a:solidFill>
                <a:latin typeface="Arial Black" panose="020B0A04020102020204" pitchFamily="34" charset="0"/>
                <a:ea typeface="+mj-ea"/>
                <a:cs typeface="+mj-cs"/>
              </a:rPr>
              <a:t>latitudes</a:t>
            </a:r>
          </a:p>
          <a:p>
            <a:pPr>
              <a:lnSpc>
                <a:spcPct val="150000"/>
              </a:lnSpc>
            </a:pPr>
            <a:endParaRPr lang="fr-FR" sz="3200" dirty="0">
              <a:solidFill>
                <a:srgbClr val="000090"/>
              </a:solidFill>
              <a:latin typeface="Arial Black" panose="020B0A04020102020204" pitchFamily="34" charset="0"/>
              <a:ea typeface="+mj-ea"/>
              <a:cs typeface="+mj-cs"/>
            </a:endParaRPr>
          </a:p>
          <a:p>
            <a:pPr>
              <a:lnSpc>
                <a:spcPct val="150000"/>
              </a:lnSpc>
            </a:pPr>
            <a:r>
              <a:rPr lang="fr-FR" sz="2000" dirty="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rPr>
              <a:t>Leads: </a:t>
            </a:r>
            <a:r>
              <a:rPr lang="fr-FR" sz="2000" dirty="0" err="1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rPr>
              <a:t>Yongqi</a:t>
            </a:r>
            <a:r>
              <a:rPr lang="fr-FR" sz="2000" dirty="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rPr>
              <a:t> Gao (NERSC) and Guillaume </a:t>
            </a:r>
            <a:r>
              <a:rPr lang="fr-FR" sz="2000" dirty="0" err="1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rPr>
              <a:t>Gastineau</a:t>
            </a:r>
            <a:r>
              <a:rPr lang="fr-FR" sz="2000" dirty="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rPr>
              <a:t> (CNRS)</a:t>
            </a:r>
            <a:endParaRPr lang="nb-NO" sz="2000" dirty="0">
              <a:solidFill>
                <a:schemeClr val="tx1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26142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8149" y="281161"/>
            <a:ext cx="7756269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Outstanding</a:t>
            </a:r>
            <a:r>
              <a:rPr lang="fr-FR" dirty="0" smtClean="0"/>
              <a:t> question:</a:t>
            </a:r>
          </a:p>
          <a:p>
            <a:endParaRPr lang="fr-FR" dirty="0" smtClean="0"/>
          </a:p>
          <a:p>
            <a:pPr marL="742950" lvl="1" indent="-285750">
              <a:buFont typeface="Arial"/>
              <a:buChar char="•"/>
            </a:pPr>
            <a:r>
              <a:rPr lang="fr-FR" dirty="0" err="1" smtClean="0"/>
              <a:t>Where</a:t>
            </a:r>
            <a:r>
              <a:rPr lang="fr-FR" dirty="0" smtClean="0"/>
              <a:t> do the </a:t>
            </a:r>
            <a:r>
              <a:rPr lang="fr-FR" dirty="0" err="1" smtClean="0"/>
              <a:t>coupled</a:t>
            </a:r>
            <a:r>
              <a:rPr lang="fr-FR" dirty="0" smtClean="0"/>
              <a:t> feedback </a:t>
            </a:r>
            <a:r>
              <a:rPr lang="fr-FR" dirty="0" err="1" smtClean="0"/>
              <a:t>occur</a:t>
            </a:r>
            <a:r>
              <a:rPr lang="fr-FR" dirty="0" smtClean="0"/>
              <a:t>? </a:t>
            </a:r>
            <a:r>
              <a:rPr lang="fr-FR" dirty="0" err="1" smtClean="0"/>
              <a:t>What</a:t>
            </a:r>
            <a:r>
              <a:rPr lang="fr-FR" dirty="0" smtClean="0"/>
              <a:t> are the relative importance of the </a:t>
            </a:r>
            <a:r>
              <a:rPr lang="fr-FR" dirty="0" err="1" smtClean="0"/>
              <a:t>Altantic</a:t>
            </a:r>
            <a:r>
              <a:rPr lang="fr-FR" dirty="0" smtClean="0"/>
              <a:t> and Pacific?</a:t>
            </a:r>
          </a:p>
          <a:p>
            <a:pPr marL="742950" lvl="1" indent="-285750">
              <a:buFont typeface="Arial"/>
              <a:buChar char="•"/>
            </a:pP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the </a:t>
            </a:r>
            <a:r>
              <a:rPr lang="fr-FR" dirty="0" err="1" smtClean="0"/>
              <a:t>robustness</a:t>
            </a:r>
            <a:r>
              <a:rPr lang="fr-FR" dirty="0" smtClean="0"/>
              <a:t> of the </a:t>
            </a:r>
            <a:r>
              <a:rPr lang="fr-FR" dirty="0" err="1" smtClean="0"/>
              <a:t>coupled</a:t>
            </a:r>
            <a:r>
              <a:rPr lang="fr-FR" dirty="0" smtClean="0"/>
              <a:t> </a:t>
            </a:r>
            <a:r>
              <a:rPr lang="fr-FR" dirty="0" err="1" smtClean="0"/>
              <a:t>processes</a:t>
            </a:r>
            <a:r>
              <a:rPr lang="fr-FR" dirty="0" smtClean="0"/>
              <a:t> </a:t>
            </a:r>
            <a:r>
              <a:rPr lang="fr-FR" dirty="0" err="1" smtClean="0"/>
              <a:t>given</a:t>
            </a:r>
            <a:r>
              <a:rPr lang="fr-FR" dirty="0" smtClean="0"/>
              <a:t> the model </a:t>
            </a:r>
            <a:r>
              <a:rPr lang="fr-FR" dirty="0" err="1" smtClean="0"/>
              <a:t>uncertainties</a:t>
            </a:r>
            <a:r>
              <a:rPr lang="fr-FR" dirty="0" smtClean="0"/>
              <a:t>?</a:t>
            </a:r>
          </a:p>
          <a:p>
            <a:pPr marL="742950" lvl="1" indent="-285750">
              <a:buFont typeface="Arial"/>
              <a:buChar char="•"/>
            </a:pPr>
            <a:r>
              <a:rPr lang="fr-FR" dirty="0" err="1" smtClean="0"/>
              <a:t>What</a:t>
            </a:r>
            <a:r>
              <a:rPr lang="fr-FR" dirty="0" smtClean="0"/>
              <a:t> are the time </a:t>
            </a:r>
            <a:r>
              <a:rPr lang="fr-FR" dirty="0" err="1" smtClean="0"/>
              <a:t>adjustement</a:t>
            </a:r>
            <a:r>
              <a:rPr lang="fr-FR" dirty="0" smtClean="0"/>
              <a:t> and time </a:t>
            </a:r>
            <a:r>
              <a:rPr lang="fr-FR" dirty="0" err="1" smtClean="0"/>
              <a:t>scale</a:t>
            </a:r>
            <a:r>
              <a:rPr lang="fr-FR" dirty="0" smtClean="0"/>
              <a:t> for </a:t>
            </a:r>
            <a:r>
              <a:rPr lang="fr-FR" dirty="0" err="1" smtClean="0"/>
              <a:t>these</a:t>
            </a:r>
            <a:r>
              <a:rPr lang="fr-FR" dirty="0" smtClean="0"/>
              <a:t> feedbacks? Intra-</a:t>
            </a:r>
            <a:r>
              <a:rPr lang="fr-FR" dirty="0" err="1" smtClean="0"/>
              <a:t>seasonal</a:t>
            </a:r>
            <a:r>
              <a:rPr lang="fr-FR" dirty="0" smtClean="0"/>
              <a:t>? </a:t>
            </a:r>
            <a:r>
              <a:rPr lang="fr-FR" dirty="0" err="1" smtClean="0"/>
              <a:t>Decades</a:t>
            </a:r>
            <a:r>
              <a:rPr lang="fr-FR" dirty="0" smtClean="0"/>
              <a:t>?</a:t>
            </a:r>
          </a:p>
          <a:p>
            <a:pPr marL="742950" lvl="1" indent="-285750">
              <a:buFont typeface="Arial"/>
              <a:buChar char="•"/>
            </a:pPr>
            <a:endParaRPr lang="fr-FR" dirty="0"/>
          </a:p>
          <a:p>
            <a:pPr marL="742950" lvl="1" indent="-285750">
              <a:buFont typeface="Arial"/>
              <a:buChar char="•"/>
            </a:pPr>
            <a:endParaRPr lang="fr-FR" dirty="0" smtClean="0"/>
          </a:p>
          <a:p>
            <a:pPr lvl="1"/>
            <a:r>
              <a:rPr lang="fr-FR" dirty="0" smtClean="0"/>
              <a:t>Description of </a:t>
            </a:r>
            <a:r>
              <a:rPr lang="fr-FR" dirty="0" err="1" smtClean="0"/>
              <a:t>work</a:t>
            </a:r>
            <a:r>
              <a:rPr lang="fr-FR" dirty="0" smtClean="0"/>
              <a:t> for </a:t>
            </a:r>
            <a:r>
              <a:rPr lang="fr-FR" dirty="0" err="1" smtClean="0"/>
              <a:t>Task</a:t>
            </a:r>
            <a:r>
              <a:rPr lang="fr-FR" dirty="0" smtClean="0"/>
              <a:t> 3.2 :</a:t>
            </a:r>
          </a:p>
          <a:p>
            <a:pPr lvl="1"/>
            <a:endParaRPr lang="fr-FR" dirty="0"/>
          </a:p>
          <a:p>
            <a:pPr lvl="1"/>
            <a:r>
              <a:rPr lang="fr-FR" dirty="0" smtClean="0"/>
              <a:t>The </a:t>
            </a:r>
            <a:r>
              <a:rPr lang="fr-FR" dirty="0"/>
              <a:t>amplification/</a:t>
            </a:r>
            <a:r>
              <a:rPr lang="fr-FR" dirty="0" err="1"/>
              <a:t>damping</a:t>
            </a:r>
            <a:r>
              <a:rPr lang="fr-FR" dirty="0"/>
              <a:t> </a:t>
            </a:r>
            <a:r>
              <a:rPr lang="fr-FR" dirty="0" err="1"/>
              <a:t>effect</a:t>
            </a:r>
            <a:r>
              <a:rPr lang="fr-FR" dirty="0"/>
              <a:t> of active air-</a:t>
            </a:r>
            <a:r>
              <a:rPr lang="fr-FR" dirty="0" err="1"/>
              <a:t>sea</a:t>
            </a:r>
            <a:r>
              <a:rPr lang="fr-FR" dirty="0"/>
              <a:t> </a:t>
            </a:r>
            <a:r>
              <a:rPr lang="fr-FR" dirty="0" err="1"/>
              <a:t>coupling</a:t>
            </a:r>
            <a:r>
              <a:rPr lang="fr-FR" dirty="0"/>
              <a:t> in </a:t>
            </a:r>
            <a:r>
              <a:rPr lang="fr-FR" dirty="0" err="1"/>
              <a:t>establishing</a:t>
            </a:r>
            <a:r>
              <a:rPr lang="fr-FR" dirty="0"/>
              <a:t> the </a:t>
            </a:r>
            <a:r>
              <a:rPr lang="fr-FR" dirty="0" err="1"/>
              <a:t>Arctic</a:t>
            </a:r>
            <a:r>
              <a:rPr lang="fr-FR" dirty="0"/>
              <a:t> </a:t>
            </a:r>
            <a:r>
              <a:rPr lang="fr-FR" dirty="0" err="1"/>
              <a:t>warming</a:t>
            </a:r>
            <a:r>
              <a:rPr lang="fr-FR" dirty="0"/>
              <a:t> impact on the </a:t>
            </a:r>
            <a:r>
              <a:rPr lang="fr-FR" dirty="0" smtClean="0"/>
              <a:t>[…] </a:t>
            </a:r>
            <a:r>
              <a:rPr lang="fr-FR" dirty="0" err="1" smtClean="0"/>
              <a:t>northern</a:t>
            </a:r>
            <a:r>
              <a:rPr lang="fr-FR" dirty="0" smtClean="0"/>
              <a:t> </a:t>
            </a:r>
            <a:r>
              <a:rPr lang="fr-FR" dirty="0"/>
              <a:t>continents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investigated</a:t>
            </a:r>
            <a:r>
              <a:rPr lang="fr-FR" dirty="0"/>
              <a:t> </a:t>
            </a:r>
            <a:r>
              <a:rPr lang="fr-FR" dirty="0" err="1"/>
              <a:t>using</a:t>
            </a:r>
            <a:r>
              <a:rPr lang="fr-FR" dirty="0"/>
              <a:t> </a:t>
            </a:r>
            <a:r>
              <a:rPr lang="fr-FR" dirty="0" smtClean="0"/>
              <a:t>[…] </a:t>
            </a:r>
            <a:r>
              <a:rPr lang="fr-FR" dirty="0" err="1"/>
              <a:t>coordinated</a:t>
            </a:r>
            <a:r>
              <a:rPr lang="fr-FR" dirty="0"/>
              <a:t> </a:t>
            </a:r>
            <a:r>
              <a:rPr lang="fr-FR" dirty="0" err="1"/>
              <a:t>coupled</a:t>
            </a:r>
            <a:r>
              <a:rPr lang="fr-FR" dirty="0"/>
              <a:t> model </a:t>
            </a:r>
            <a:r>
              <a:rPr lang="fr-FR" dirty="0" err="1" smtClean="0"/>
              <a:t>experiments</a:t>
            </a:r>
            <a:r>
              <a:rPr lang="fr-FR" dirty="0" smtClean="0"/>
              <a:t>. </a:t>
            </a:r>
            <a:r>
              <a:rPr lang="fr-FR" dirty="0"/>
              <a:t>To </a:t>
            </a:r>
            <a:r>
              <a:rPr lang="fr-FR" dirty="0" err="1"/>
              <a:t>represent</a:t>
            </a:r>
            <a:r>
              <a:rPr lang="fr-FR" dirty="0"/>
              <a:t> the </a:t>
            </a:r>
            <a:r>
              <a:rPr lang="fr-FR" dirty="0" err="1"/>
              <a:t>observed</a:t>
            </a:r>
            <a:r>
              <a:rPr lang="fr-FR" dirty="0"/>
              <a:t> </a:t>
            </a:r>
            <a:r>
              <a:rPr lang="fr-FR" dirty="0" err="1"/>
              <a:t>Arctic</a:t>
            </a:r>
            <a:r>
              <a:rPr lang="fr-FR" dirty="0"/>
              <a:t> </a:t>
            </a:r>
            <a:r>
              <a:rPr lang="fr-FR" dirty="0" err="1"/>
              <a:t>warming</a:t>
            </a:r>
            <a:r>
              <a:rPr lang="fr-FR" dirty="0"/>
              <a:t>,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restore the surface </a:t>
            </a:r>
            <a:r>
              <a:rPr lang="fr-FR" dirty="0" err="1"/>
              <a:t>heat</a:t>
            </a:r>
            <a:r>
              <a:rPr lang="fr-FR" dirty="0"/>
              <a:t> flux/</a:t>
            </a:r>
            <a:r>
              <a:rPr lang="fr-FR" dirty="0" err="1"/>
              <a:t>sea</a:t>
            </a:r>
            <a:r>
              <a:rPr lang="fr-FR" dirty="0"/>
              <a:t> surface </a:t>
            </a:r>
            <a:r>
              <a:rPr lang="fr-FR" dirty="0" err="1"/>
              <a:t>temperature</a:t>
            </a:r>
            <a:r>
              <a:rPr lang="fr-FR" dirty="0"/>
              <a:t> in the </a:t>
            </a:r>
            <a:r>
              <a:rPr lang="fr-FR" dirty="0" err="1"/>
              <a:t>Arctic</a:t>
            </a:r>
            <a:r>
              <a:rPr lang="fr-FR" dirty="0"/>
              <a:t> </a:t>
            </a:r>
            <a:r>
              <a:rPr lang="fr-FR" dirty="0" err="1"/>
              <a:t>Ocean</a:t>
            </a:r>
            <a:r>
              <a:rPr lang="fr-FR" dirty="0"/>
              <a:t> to the observations </a:t>
            </a:r>
            <a:r>
              <a:rPr lang="fr-FR" dirty="0" smtClean="0"/>
              <a:t>(</a:t>
            </a:r>
            <a:r>
              <a:rPr lang="fr-FR" dirty="0"/>
              <a:t>AO-Exp1). </a:t>
            </a:r>
            <a:endParaRPr lang="fr-FR" dirty="0" smtClean="0"/>
          </a:p>
          <a:p>
            <a:pPr lvl="1"/>
            <a:endParaRPr lang="fr-FR" dirty="0"/>
          </a:p>
          <a:p>
            <a:pPr lvl="1"/>
            <a:r>
              <a:rPr lang="fr-FR" dirty="0"/>
              <a:t>The </a:t>
            </a:r>
            <a:r>
              <a:rPr lang="fr-FR" dirty="0" err="1"/>
              <a:t>coordinated</a:t>
            </a:r>
            <a:r>
              <a:rPr lang="fr-FR" dirty="0"/>
              <a:t> </a:t>
            </a:r>
            <a:r>
              <a:rPr lang="fr-FR" dirty="0" err="1"/>
              <a:t>experiments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enable</a:t>
            </a:r>
            <a:r>
              <a:rPr lang="fr-FR" dirty="0"/>
              <a:t> us to </a:t>
            </a:r>
            <a:r>
              <a:rPr lang="fr-FR" dirty="0" err="1"/>
              <a:t>investigate</a:t>
            </a:r>
            <a:r>
              <a:rPr lang="fr-FR" dirty="0"/>
              <a:t> the </a:t>
            </a:r>
            <a:r>
              <a:rPr lang="fr-FR" dirty="0" err="1"/>
              <a:t>role</a:t>
            </a:r>
            <a:r>
              <a:rPr lang="fr-FR" dirty="0"/>
              <a:t> of </a:t>
            </a:r>
            <a:r>
              <a:rPr lang="fr-FR" dirty="0" err="1"/>
              <a:t>ocean-atmosphere</a:t>
            </a:r>
            <a:r>
              <a:rPr lang="fr-FR" dirty="0"/>
              <a:t> </a:t>
            </a:r>
            <a:r>
              <a:rPr lang="fr-FR" dirty="0" err="1"/>
              <a:t>coupling</a:t>
            </a:r>
            <a:r>
              <a:rPr lang="fr-FR" dirty="0"/>
              <a:t> in </a:t>
            </a:r>
            <a:r>
              <a:rPr lang="fr-FR" dirty="0" err="1"/>
              <a:t>amplifying</a:t>
            </a:r>
            <a:r>
              <a:rPr lang="fr-FR" dirty="0"/>
              <a:t> or </a:t>
            </a:r>
            <a:r>
              <a:rPr lang="fr-FR" dirty="0" err="1"/>
              <a:t>damping</a:t>
            </a:r>
            <a:r>
              <a:rPr lang="fr-FR" dirty="0"/>
              <a:t> the </a:t>
            </a:r>
            <a:r>
              <a:rPr lang="fr-FR" dirty="0" err="1"/>
              <a:t>Arctic</a:t>
            </a:r>
            <a:r>
              <a:rPr lang="fr-FR" dirty="0"/>
              <a:t> </a:t>
            </a:r>
            <a:r>
              <a:rPr lang="fr-FR" dirty="0" err="1"/>
              <a:t>warming</a:t>
            </a:r>
            <a:r>
              <a:rPr lang="fr-FR" dirty="0"/>
              <a:t> impact </a:t>
            </a:r>
            <a:r>
              <a:rPr lang="fr-FR" dirty="0" smtClean="0"/>
              <a:t>[..] and </a:t>
            </a:r>
            <a:r>
              <a:rPr lang="fr-FR" dirty="0"/>
              <a:t>in </a:t>
            </a:r>
            <a:r>
              <a:rPr lang="fr-FR" dirty="0" err="1"/>
              <a:t>affecting</a:t>
            </a:r>
            <a:r>
              <a:rPr lang="fr-FR" dirty="0"/>
              <a:t> the </a:t>
            </a:r>
            <a:r>
              <a:rPr lang="fr-FR" dirty="0" err="1"/>
              <a:t>ocean</a:t>
            </a:r>
            <a:r>
              <a:rPr lang="fr-FR" dirty="0"/>
              <a:t> </a:t>
            </a:r>
            <a:r>
              <a:rPr lang="fr-FR" dirty="0" smtClean="0"/>
              <a:t>circulation […]. </a:t>
            </a:r>
            <a:endParaRPr lang="fr-FR" dirty="0"/>
          </a:p>
          <a:p>
            <a:pPr lvl="1"/>
            <a:endParaRPr lang="fr-FR" dirty="0" smtClean="0"/>
          </a:p>
          <a:p>
            <a:pPr marL="742950" lvl="1" indent="-285750">
              <a:buFont typeface="Arial"/>
              <a:buChar char="•"/>
            </a:pPr>
            <a:endParaRPr lang="fr-FR" dirty="0" smtClean="0"/>
          </a:p>
          <a:p>
            <a:pPr marL="742950" lvl="1" indent="-285750">
              <a:buFont typeface="Arial"/>
              <a:buChar char="•"/>
            </a:pPr>
            <a:endParaRPr lang="fr-FR" dirty="0" smtClean="0"/>
          </a:p>
          <a:p>
            <a:pPr marL="742950" lvl="1" indent="-285750">
              <a:buFont typeface="Arial"/>
              <a:buChar char="•"/>
            </a:pPr>
            <a:endParaRPr lang="fr-FR" dirty="0" smtClean="0"/>
          </a:p>
          <a:p>
            <a:pPr marL="742950" lvl="1" indent="-285750">
              <a:buFont typeface="Arial"/>
              <a:buChar char="•"/>
            </a:pP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912746" y="2963476"/>
            <a:ext cx="7685590" cy="366465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4184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927869" y="897748"/>
            <a:ext cx="7591757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err="1" smtClean="0"/>
              <a:t>Methods</a:t>
            </a:r>
            <a:r>
              <a:rPr lang="fr-FR" dirty="0" smtClean="0"/>
              <a:t> : AO-Exp1</a:t>
            </a:r>
          </a:p>
          <a:p>
            <a:pPr marL="285750" indent="-285750">
              <a:buFont typeface="Arial"/>
              <a:buChar char="•"/>
            </a:pPr>
            <a:endParaRPr lang="fr-FR" dirty="0"/>
          </a:p>
          <a:p>
            <a:pPr marL="285750" indent="-285750">
              <a:buFont typeface="Arial"/>
              <a:buChar char="•"/>
            </a:pPr>
            <a:r>
              <a:rPr lang="fr-FR" dirty="0" err="1" smtClean="0"/>
              <a:t>Models</a:t>
            </a:r>
            <a:r>
              <a:rPr lang="fr-FR" dirty="0" smtClean="0"/>
              <a:t>/groups </a:t>
            </a:r>
            <a:r>
              <a:rPr lang="fr-FR" dirty="0" err="1" smtClean="0"/>
              <a:t>participating</a:t>
            </a:r>
            <a:r>
              <a:rPr lang="fr-FR" dirty="0" smtClean="0"/>
              <a:t> : </a:t>
            </a:r>
            <a:r>
              <a:rPr lang="fr-FR" dirty="0" err="1" smtClean="0"/>
              <a:t>NorESM</a:t>
            </a:r>
            <a:r>
              <a:rPr lang="fr-FR" dirty="0" smtClean="0"/>
              <a:t>, IPSL-CM6, MPI-ESM</a:t>
            </a:r>
          </a:p>
          <a:p>
            <a:endParaRPr lang="fr-FR" dirty="0"/>
          </a:p>
          <a:p>
            <a:pPr marL="285750" indent="-285750">
              <a:buFont typeface="Arial"/>
              <a:buChar char="•"/>
            </a:pPr>
            <a:r>
              <a:rPr lang="fr-FR" dirty="0" err="1" smtClean="0"/>
              <a:t>Include</a:t>
            </a:r>
            <a:r>
              <a:rPr lang="fr-FR" dirty="0" smtClean="0"/>
              <a:t> a </a:t>
            </a:r>
            <a:r>
              <a:rPr lang="fr-FR" dirty="0" err="1" smtClean="0"/>
              <a:t>heating</a:t>
            </a:r>
            <a:r>
              <a:rPr lang="fr-FR" dirty="0" smtClean="0"/>
              <a:t> </a:t>
            </a:r>
            <a:r>
              <a:rPr lang="fr-FR" dirty="0" err="1" smtClean="0"/>
              <a:t>term</a:t>
            </a:r>
            <a:r>
              <a:rPr lang="fr-FR" dirty="0" smtClean="0"/>
              <a:t> in </a:t>
            </a:r>
            <a:r>
              <a:rPr lang="fr-FR" dirty="0" err="1" smtClean="0"/>
              <a:t>Arctic</a:t>
            </a:r>
            <a:r>
              <a:rPr lang="fr-FR" dirty="0" smtClean="0"/>
              <a:t> to </a:t>
            </a:r>
            <a:r>
              <a:rPr lang="fr-FR" dirty="0" err="1" smtClean="0"/>
              <a:t>melt</a:t>
            </a:r>
            <a:r>
              <a:rPr lang="fr-FR" dirty="0" smtClean="0"/>
              <a:t> to restore the </a:t>
            </a:r>
            <a:r>
              <a:rPr lang="fr-FR" dirty="0" err="1" smtClean="0"/>
              <a:t>sea-ice</a:t>
            </a:r>
            <a:r>
              <a:rPr lang="fr-FR" dirty="0" smtClean="0"/>
              <a:t> </a:t>
            </a:r>
            <a:r>
              <a:rPr lang="fr-FR" dirty="0" err="1" smtClean="0"/>
              <a:t>toward</a:t>
            </a:r>
            <a:r>
              <a:rPr lang="fr-FR" dirty="0" smtClean="0"/>
              <a:t> the observation :</a:t>
            </a:r>
          </a:p>
          <a:p>
            <a:endParaRPr lang="fr-FR" dirty="0" smtClean="0"/>
          </a:p>
          <a:p>
            <a:r>
              <a:rPr lang="fr-FR" dirty="0" smtClean="0"/>
              <a:t>	- </a:t>
            </a:r>
            <a:r>
              <a:rPr lang="fr-FR" dirty="0" err="1" smtClean="0"/>
              <a:t>Prescribe</a:t>
            </a:r>
            <a:r>
              <a:rPr lang="fr-FR" dirty="0" smtClean="0"/>
              <a:t> a single pattern of </a:t>
            </a:r>
            <a:r>
              <a:rPr lang="fr-FR" dirty="0" err="1" smtClean="0"/>
              <a:t>Arctic</a:t>
            </a:r>
            <a:r>
              <a:rPr lang="fr-FR" dirty="0" smtClean="0"/>
              <a:t> </a:t>
            </a:r>
            <a:r>
              <a:rPr lang="fr-FR" dirty="0" err="1" smtClean="0"/>
              <a:t>warming</a:t>
            </a:r>
            <a:r>
              <a:rPr lang="fr-FR" dirty="0" smtClean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on </a:t>
            </a:r>
            <a:r>
              <a:rPr lang="fr-FR" dirty="0" err="1" smtClean="0"/>
              <a:t>obserations</a:t>
            </a:r>
            <a:r>
              <a:rPr lang="fr-FR" dirty="0"/>
              <a:t> </a:t>
            </a:r>
            <a:r>
              <a:rPr lang="fr-FR" dirty="0" smtClean="0"/>
              <a:t>– </a:t>
            </a:r>
            <a:r>
              <a:rPr lang="fr-FR" dirty="0" err="1" smtClean="0"/>
              <a:t>from</a:t>
            </a:r>
            <a:r>
              <a:rPr lang="fr-FR" dirty="0" smtClean="0"/>
              <a:t> 	2000-2015 for </a:t>
            </a:r>
            <a:r>
              <a:rPr lang="fr-FR" dirty="0" err="1" smtClean="0"/>
              <a:t>example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	</a:t>
            </a:r>
            <a:r>
              <a:rPr lang="fr-FR" dirty="0" err="1" smtClean="0"/>
              <a:t>Method</a:t>
            </a:r>
            <a:r>
              <a:rPr lang="fr-FR" dirty="0" smtClean="0"/>
              <a:t> : </a:t>
            </a:r>
          </a:p>
          <a:p>
            <a:r>
              <a:rPr lang="fr-FR" dirty="0" smtClean="0"/>
              <a:t>	Plan A : </a:t>
            </a:r>
            <a:r>
              <a:rPr lang="fr-FR" dirty="0"/>
              <a:t>LW </a:t>
            </a:r>
            <a:r>
              <a:rPr lang="fr-FR" dirty="0" smtClean="0"/>
              <a:t>modification</a:t>
            </a:r>
          </a:p>
          <a:p>
            <a:r>
              <a:rPr lang="fr-FR" dirty="0"/>
              <a:t> </a:t>
            </a:r>
            <a:r>
              <a:rPr lang="fr-FR" dirty="0" smtClean="0"/>
              <a:t>	Plan B : SST </a:t>
            </a:r>
            <a:r>
              <a:rPr lang="fr-FR" dirty="0" err="1" smtClean="0"/>
              <a:t>restoring</a:t>
            </a:r>
            <a:r>
              <a:rPr lang="fr-FR" dirty="0" smtClean="0"/>
              <a:t> as in </a:t>
            </a:r>
            <a:r>
              <a:rPr lang="fr-FR" dirty="0" err="1" smtClean="0"/>
              <a:t>Kug</a:t>
            </a:r>
            <a:r>
              <a:rPr lang="fr-FR" dirty="0" smtClean="0"/>
              <a:t> et al. (2015), relax time </a:t>
            </a:r>
            <a:r>
              <a:rPr lang="fr-FR" dirty="0" err="1" smtClean="0"/>
              <a:t>scale</a:t>
            </a:r>
            <a:r>
              <a:rPr lang="fr-FR" dirty="0" smtClean="0"/>
              <a:t> of 1 </a:t>
            </a:r>
            <a:r>
              <a:rPr lang="fr-FR" dirty="0" err="1" smtClean="0"/>
              <a:t>day</a:t>
            </a:r>
            <a:r>
              <a:rPr lang="fr-FR" dirty="0" smtClean="0"/>
              <a:t>, or 	SIC </a:t>
            </a:r>
            <a:r>
              <a:rPr lang="fr-FR" dirty="0" err="1" smtClean="0"/>
              <a:t>nudging</a:t>
            </a:r>
            <a:r>
              <a:rPr lang="fr-FR" dirty="0" smtClean="0"/>
              <a:t>.  </a:t>
            </a:r>
            <a:endParaRPr lang="fr-FR" dirty="0"/>
          </a:p>
          <a:p>
            <a:endParaRPr lang="fr-FR" dirty="0"/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Ensemble size: 20 or more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8933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5981" y="841554"/>
            <a:ext cx="8131340" cy="14773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dirty="0" smtClean="0"/>
              <a:t>Description of </a:t>
            </a:r>
            <a:r>
              <a:rPr lang="fr-FR" dirty="0" err="1" smtClean="0"/>
              <a:t>work</a:t>
            </a:r>
            <a:r>
              <a:rPr lang="fr-FR" dirty="0" smtClean="0"/>
              <a:t>:</a:t>
            </a:r>
          </a:p>
          <a:p>
            <a:endParaRPr lang="fr-FR" dirty="0"/>
          </a:p>
          <a:p>
            <a:r>
              <a:rPr lang="fr-FR" dirty="0" err="1" smtClean="0"/>
              <a:t>Additional</a:t>
            </a:r>
            <a:r>
              <a:rPr lang="fr-FR" dirty="0" smtClean="0"/>
              <a:t> </a:t>
            </a:r>
            <a:r>
              <a:rPr lang="fr-FR" dirty="0" err="1" smtClean="0"/>
              <a:t>experiments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distinguish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the </a:t>
            </a:r>
            <a:r>
              <a:rPr lang="fr-FR" dirty="0" err="1" smtClean="0"/>
              <a:t>role</a:t>
            </a:r>
            <a:r>
              <a:rPr lang="fr-FR" dirty="0" smtClean="0"/>
              <a:t> of the […] Atlantic and Pacific </a:t>
            </a:r>
            <a:r>
              <a:rPr lang="fr-FR" dirty="0" err="1" smtClean="0"/>
              <a:t>oceans</a:t>
            </a:r>
            <a:r>
              <a:rPr lang="fr-FR" dirty="0" smtClean="0"/>
              <a:t> by </a:t>
            </a:r>
            <a:r>
              <a:rPr lang="fr-FR" dirty="0" err="1" smtClean="0"/>
              <a:t>prescribing</a:t>
            </a:r>
            <a:r>
              <a:rPr lang="fr-FR" dirty="0" smtClean="0"/>
              <a:t> an AMO phase in the Atlantic (AO-Exp2) or an IPO phase in the Pacific (AO-Exp3) […].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76015" y="2953168"/>
            <a:ext cx="75917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Methods</a:t>
            </a:r>
            <a:r>
              <a:rPr lang="fr-FR" dirty="0" smtClean="0"/>
              <a:t> : AO-Exp2 and AO-Exp3</a:t>
            </a:r>
          </a:p>
          <a:p>
            <a:pPr marL="285750" indent="-285750">
              <a:buFont typeface="Arial"/>
              <a:buChar char="•"/>
            </a:pPr>
            <a:endParaRPr lang="fr-FR" dirty="0"/>
          </a:p>
          <a:p>
            <a:pPr marL="285750" indent="-285750">
              <a:buFont typeface="Arial"/>
              <a:buChar char="•"/>
            </a:pPr>
            <a:r>
              <a:rPr lang="fr-FR" dirty="0" err="1" smtClean="0"/>
              <a:t>Models</a:t>
            </a:r>
            <a:r>
              <a:rPr lang="fr-FR" dirty="0" smtClean="0"/>
              <a:t>/groups </a:t>
            </a:r>
            <a:r>
              <a:rPr lang="fr-FR" dirty="0" err="1" smtClean="0"/>
              <a:t>participating</a:t>
            </a:r>
            <a:r>
              <a:rPr lang="fr-FR" dirty="0" smtClean="0"/>
              <a:t> : </a:t>
            </a:r>
            <a:r>
              <a:rPr lang="fr-FR" dirty="0" err="1" smtClean="0"/>
              <a:t>NorESM</a:t>
            </a:r>
            <a:r>
              <a:rPr lang="fr-FR" dirty="0" smtClean="0"/>
              <a:t>, IPSL-CM6, MPI-ESM</a:t>
            </a:r>
            <a:endParaRPr lang="fr-FR" dirty="0"/>
          </a:p>
          <a:p>
            <a:pPr marL="285750" indent="-285750">
              <a:buFont typeface="Arial"/>
              <a:buChar char="•"/>
            </a:pPr>
            <a:r>
              <a:rPr lang="fr-FR" dirty="0" err="1" smtClean="0"/>
              <a:t>Same</a:t>
            </a:r>
            <a:r>
              <a:rPr lang="fr-FR" dirty="0" smtClean="0"/>
              <a:t> as AO-Exp1, but Atlantic and Pacific state </a:t>
            </a:r>
            <a:r>
              <a:rPr lang="fr-FR" dirty="0" err="1" smtClean="0"/>
              <a:t>imposed</a:t>
            </a:r>
            <a:r>
              <a:rPr lang="fr-FR" dirty="0" smtClean="0"/>
              <a:t>.</a:t>
            </a:r>
            <a:endParaRPr lang="fr-FR" dirty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974367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DCPP </a:t>
            </a:r>
            <a:r>
              <a:rPr lang="fr-FR" dirty="0" err="1" smtClean="0"/>
              <a:t>experiments</a:t>
            </a:r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4302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72095" y="6060719"/>
            <a:ext cx="3588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Boer et al. 2016,</a:t>
            </a:r>
            <a:r>
              <a:rPr lang="fr-FR" dirty="0"/>
              <a:t> </a:t>
            </a:r>
            <a:r>
              <a:rPr lang="fr-FR" i="1" dirty="0" err="1"/>
              <a:t>Geosci</a:t>
            </a:r>
            <a:r>
              <a:rPr lang="fr-FR" i="1" dirty="0"/>
              <a:t>. Model </a:t>
            </a:r>
            <a:r>
              <a:rPr lang="fr-FR" i="1" dirty="0" err="1"/>
              <a:t>Dev</a:t>
            </a:r>
            <a:r>
              <a:rPr lang="fr-FR" i="1" dirty="0"/>
              <a:t>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5858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74083" y="1463445"/>
            <a:ext cx="85699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Plan A </a:t>
            </a:r>
            <a:r>
              <a:rPr lang="fr-FR" dirty="0" smtClean="0"/>
              <a:t>:</a:t>
            </a:r>
          </a:p>
          <a:p>
            <a:endParaRPr lang="fr-FR" dirty="0" smtClean="0"/>
          </a:p>
          <a:p>
            <a:r>
              <a:rPr lang="fr-FR" dirty="0" smtClean="0"/>
              <a:t>Use a single ‘’warm </a:t>
            </a:r>
            <a:r>
              <a:rPr lang="fr-FR" dirty="0" err="1" smtClean="0"/>
              <a:t>Arctic</a:t>
            </a:r>
            <a:r>
              <a:rPr lang="fr-FR" dirty="0" smtClean="0"/>
              <a:t>’’ pattern.</a:t>
            </a:r>
            <a:endParaRPr lang="fr-FR" dirty="0"/>
          </a:p>
          <a:p>
            <a:endParaRPr lang="fr-FR" dirty="0"/>
          </a:p>
          <a:p>
            <a:r>
              <a:rPr lang="fr-FR" dirty="0" err="1" smtClean="0"/>
              <a:t>Freeze</a:t>
            </a:r>
            <a:r>
              <a:rPr lang="fr-FR" dirty="0" smtClean="0"/>
              <a:t> SST in the </a:t>
            </a:r>
            <a:r>
              <a:rPr lang="fr-FR" dirty="0" err="1" smtClean="0"/>
              <a:t>Atl</a:t>
            </a:r>
            <a:r>
              <a:rPr lang="fr-FR" dirty="0" smtClean="0"/>
              <a:t>. or </a:t>
            </a:r>
            <a:r>
              <a:rPr lang="fr-FR" dirty="0" err="1" smtClean="0"/>
              <a:t>Pac</a:t>
            </a:r>
            <a:r>
              <a:rPr lang="fr-FR" dirty="0" smtClean="0"/>
              <a:t>. </a:t>
            </a:r>
            <a:r>
              <a:rPr lang="fr-FR" dirty="0" err="1" smtClean="0"/>
              <a:t>while</a:t>
            </a:r>
            <a:r>
              <a:rPr lang="fr-FR" dirty="0" smtClean="0"/>
              <a:t> </a:t>
            </a:r>
            <a:r>
              <a:rPr lang="fr-FR" dirty="0" err="1" smtClean="0"/>
              <a:t>Arctic</a:t>
            </a:r>
            <a:r>
              <a:rPr lang="fr-FR" dirty="0" smtClean="0"/>
              <a:t> warm (</a:t>
            </a:r>
            <a:r>
              <a:rPr lang="fr-FR" dirty="0" err="1" smtClean="0"/>
              <a:t>Atl</a:t>
            </a:r>
            <a:r>
              <a:rPr lang="fr-FR" dirty="0" smtClean="0"/>
              <a:t>. / </a:t>
            </a:r>
            <a:r>
              <a:rPr lang="fr-FR" dirty="0" err="1" smtClean="0"/>
              <a:t>Pac</a:t>
            </a:r>
            <a:r>
              <a:rPr lang="fr-FR" dirty="0" smtClean="0"/>
              <a:t>. </a:t>
            </a:r>
            <a:r>
              <a:rPr lang="fr-FR" dirty="0" err="1" smtClean="0"/>
              <a:t>Controls</a:t>
            </a:r>
            <a:r>
              <a:rPr lang="fr-FR" dirty="0" smtClean="0"/>
              <a:t>)</a:t>
            </a:r>
            <a:endParaRPr lang="fr-FR" dirty="0"/>
          </a:p>
          <a:p>
            <a:endParaRPr lang="fr-FR" dirty="0" smtClean="0"/>
          </a:p>
          <a:p>
            <a:r>
              <a:rPr lang="fr-FR" dirty="0" err="1" smtClean="0"/>
              <a:t>Using</a:t>
            </a:r>
            <a:r>
              <a:rPr lang="fr-FR" dirty="0" smtClean="0"/>
              <a:t> the </a:t>
            </a:r>
            <a:r>
              <a:rPr lang="fr-FR" dirty="0" err="1" smtClean="0"/>
              <a:t>idealized</a:t>
            </a:r>
            <a:r>
              <a:rPr lang="fr-FR" dirty="0" smtClean="0"/>
              <a:t> IPO and AMO pattern :</a:t>
            </a:r>
          </a:p>
          <a:p>
            <a:r>
              <a:rPr lang="fr-FR" dirty="0"/>
              <a:t>	</a:t>
            </a:r>
            <a:r>
              <a:rPr lang="fr-FR" dirty="0" smtClean="0"/>
              <a:t>- AMO+ and AMO- </a:t>
            </a:r>
            <a:r>
              <a:rPr lang="fr-FR" dirty="0" err="1" smtClean="0"/>
              <a:t>including</a:t>
            </a:r>
            <a:r>
              <a:rPr lang="fr-FR" dirty="0" smtClean="0"/>
              <a:t> </a:t>
            </a:r>
            <a:r>
              <a:rPr lang="fr-FR" dirty="0" err="1" smtClean="0"/>
              <a:t>Arctic</a:t>
            </a:r>
            <a:r>
              <a:rPr lang="fr-FR" dirty="0" smtClean="0"/>
              <a:t> </a:t>
            </a:r>
            <a:r>
              <a:rPr lang="fr-FR" dirty="0" err="1" smtClean="0"/>
              <a:t>warming</a:t>
            </a:r>
            <a:r>
              <a:rPr lang="fr-FR" dirty="0" smtClean="0"/>
              <a:t>.</a:t>
            </a:r>
          </a:p>
          <a:p>
            <a:r>
              <a:rPr lang="fr-FR" dirty="0"/>
              <a:t>	</a:t>
            </a:r>
            <a:r>
              <a:rPr lang="fr-FR" dirty="0" smtClean="0"/>
              <a:t>- IPO+ and IPO- </a:t>
            </a:r>
            <a:r>
              <a:rPr lang="fr-FR" dirty="0" err="1" smtClean="0"/>
              <a:t>including</a:t>
            </a:r>
            <a:r>
              <a:rPr lang="fr-FR" dirty="0" smtClean="0"/>
              <a:t> </a:t>
            </a:r>
            <a:r>
              <a:rPr lang="fr-FR" dirty="0" err="1" smtClean="0"/>
              <a:t>Arctic</a:t>
            </a:r>
            <a:r>
              <a:rPr lang="fr-FR" dirty="0" smtClean="0"/>
              <a:t> </a:t>
            </a:r>
            <a:r>
              <a:rPr lang="fr-FR" dirty="0" err="1" smtClean="0"/>
              <a:t>warming</a:t>
            </a:r>
            <a:r>
              <a:rPr lang="fr-FR" dirty="0" smtClean="0"/>
              <a:t>.</a:t>
            </a:r>
          </a:p>
          <a:p>
            <a:endParaRPr lang="fr-FR" dirty="0"/>
          </a:p>
          <a:p>
            <a:r>
              <a:rPr lang="fr-FR" dirty="0"/>
              <a:t>-&gt; </a:t>
            </a:r>
            <a:r>
              <a:rPr lang="fr-FR" dirty="0" err="1"/>
              <a:t>nice</a:t>
            </a:r>
            <a:r>
              <a:rPr lang="fr-FR" dirty="0"/>
              <a:t> </a:t>
            </a:r>
            <a:r>
              <a:rPr lang="fr-FR" dirty="0" smtClean="0"/>
              <a:t>to </a:t>
            </a:r>
            <a:r>
              <a:rPr lang="fr-FR" dirty="0" err="1" smtClean="0"/>
              <a:t>study</a:t>
            </a:r>
            <a:r>
              <a:rPr lang="fr-FR" dirty="0" smtClean="0"/>
              <a:t> the AMO and IPO </a:t>
            </a:r>
            <a:r>
              <a:rPr lang="fr-FR" dirty="0" err="1" smtClean="0"/>
              <a:t>atmospheric</a:t>
            </a:r>
            <a:r>
              <a:rPr lang="fr-FR" dirty="0" smtClean="0"/>
              <a:t> impacts… But more </a:t>
            </a:r>
            <a:r>
              <a:rPr lang="fr-FR" dirty="0" err="1" smtClean="0"/>
              <a:t>idealized</a:t>
            </a:r>
            <a:r>
              <a:rPr lang="fr-FR" dirty="0" smtClean="0"/>
              <a:t>.</a:t>
            </a:r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5289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79468" y="1598022"/>
            <a:ext cx="8062298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Plan B</a:t>
            </a:r>
            <a:r>
              <a:rPr lang="fr-FR" dirty="0" smtClean="0"/>
              <a:t>:</a:t>
            </a:r>
          </a:p>
          <a:p>
            <a:endParaRPr lang="fr-FR" dirty="0"/>
          </a:p>
          <a:p>
            <a:r>
              <a:rPr lang="fr-FR" dirty="0" err="1" smtClean="0"/>
              <a:t>Using</a:t>
            </a:r>
            <a:r>
              <a:rPr lang="fr-FR" dirty="0" smtClean="0"/>
              <a:t> Pacemaker </a:t>
            </a:r>
            <a:r>
              <a:rPr lang="fr-FR" dirty="0" err="1" smtClean="0"/>
              <a:t>experiment</a:t>
            </a:r>
            <a:r>
              <a:rPr lang="fr-FR" dirty="0" smtClean="0"/>
              <a:t> </a:t>
            </a:r>
            <a:r>
              <a:rPr lang="fr-FR" dirty="0" err="1" smtClean="0"/>
              <a:t>methodology</a:t>
            </a:r>
            <a:r>
              <a:rPr lang="fr-FR" dirty="0" smtClean="0"/>
              <a:t>.</a:t>
            </a:r>
          </a:p>
          <a:p>
            <a:endParaRPr lang="fr-FR" dirty="0"/>
          </a:p>
          <a:p>
            <a:r>
              <a:rPr lang="fr-FR" dirty="0" err="1" smtClean="0"/>
              <a:t>Prescribed</a:t>
            </a:r>
            <a:r>
              <a:rPr lang="fr-FR" dirty="0" smtClean="0"/>
              <a:t> SST/SIC </a:t>
            </a:r>
            <a:r>
              <a:rPr lang="fr-FR" dirty="0" err="1" smtClean="0"/>
              <a:t>monthly</a:t>
            </a:r>
            <a:r>
              <a:rPr lang="fr-FR" dirty="0" smtClean="0"/>
              <a:t>/</a:t>
            </a:r>
            <a:r>
              <a:rPr lang="fr-FR" dirty="0" err="1" smtClean="0"/>
              <a:t>daily</a:t>
            </a:r>
            <a:r>
              <a:rPr lang="fr-FR" dirty="0" smtClean="0"/>
              <a:t> </a:t>
            </a:r>
            <a:r>
              <a:rPr lang="fr-FR" dirty="0" err="1" smtClean="0"/>
              <a:t>variab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r>
              <a:rPr lang="fr-FR" dirty="0"/>
              <a:t>	</a:t>
            </a:r>
            <a:r>
              <a:rPr lang="fr-FR" dirty="0" smtClean="0"/>
              <a:t>- Atlantic Pacemaker</a:t>
            </a:r>
          </a:p>
          <a:p>
            <a:r>
              <a:rPr lang="fr-FR" dirty="0"/>
              <a:t>	</a:t>
            </a:r>
            <a:r>
              <a:rPr lang="fr-FR" dirty="0" smtClean="0"/>
              <a:t>- Pacific Pacemaker</a:t>
            </a:r>
          </a:p>
          <a:p>
            <a:endParaRPr lang="fr-FR" dirty="0"/>
          </a:p>
          <a:p>
            <a:r>
              <a:rPr lang="fr-FR" dirty="0" smtClean="0"/>
              <a:t>-&gt; </a:t>
            </a:r>
            <a:r>
              <a:rPr lang="fr-FR" dirty="0" err="1" smtClean="0"/>
              <a:t>nice</a:t>
            </a:r>
            <a:r>
              <a:rPr lang="fr-FR" dirty="0" smtClean="0"/>
              <a:t> for intra-</a:t>
            </a:r>
            <a:r>
              <a:rPr lang="fr-FR" dirty="0" err="1" smtClean="0"/>
              <a:t>seasonal</a:t>
            </a:r>
            <a:r>
              <a:rPr lang="fr-FR" dirty="0" smtClean="0"/>
              <a:t> </a:t>
            </a:r>
            <a:r>
              <a:rPr lang="fr-FR" dirty="0" err="1" smtClean="0"/>
              <a:t>variability</a:t>
            </a:r>
            <a:r>
              <a:rPr lang="fr-FR" dirty="0" smtClean="0"/>
              <a:t> and </a:t>
            </a:r>
            <a:r>
              <a:rPr lang="fr-FR" dirty="0" err="1" smtClean="0"/>
              <a:t>comparison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obs., but </a:t>
            </a:r>
            <a:r>
              <a:rPr lang="fr-FR" dirty="0" err="1" smtClean="0"/>
              <a:t>small</a:t>
            </a:r>
            <a:r>
              <a:rPr lang="fr-FR" dirty="0" smtClean="0"/>
              <a:t> signal.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3678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Deliverable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800" dirty="0" err="1" smtClean="0"/>
              <a:t>Deliverable</a:t>
            </a:r>
            <a:r>
              <a:rPr lang="fr-FR" sz="2800" dirty="0" smtClean="0"/>
              <a:t> D3.3 </a:t>
            </a:r>
          </a:p>
          <a:p>
            <a:pPr marL="0" indent="0">
              <a:buNone/>
            </a:pPr>
            <a:r>
              <a:rPr lang="fr-FR" sz="2800" dirty="0" err="1" smtClean="0"/>
              <a:t>Role</a:t>
            </a:r>
            <a:r>
              <a:rPr lang="fr-FR" sz="2800" dirty="0" smtClean="0"/>
              <a:t> </a:t>
            </a:r>
            <a:r>
              <a:rPr lang="fr-FR" sz="2800" dirty="0"/>
              <a:t>of </a:t>
            </a:r>
            <a:r>
              <a:rPr lang="fr-FR" sz="2800" dirty="0" err="1"/>
              <a:t>ocean</a:t>
            </a:r>
            <a:r>
              <a:rPr lang="fr-FR" sz="2800" dirty="0"/>
              <a:t>- </a:t>
            </a:r>
            <a:r>
              <a:rPr lang="fr-FR" sz="2800" dirty="0" err="1"/>
              <a:t>atmosphere</a:t>
            </a:r>
            <a:r>
              <a:rPr lang="fr-FR" sz="2800" dirty="0"/>
              <a:t> </a:t>
            </a:r>
            <a:r>
              <a:rPr lang="fr-FR" sz="2800" dirty="0" err="1"/>
              <a:t>coupling</a:t>
            </a:r>
            <a:r>
              <a:rPr lang="fr-FR" sz="2800" dirty="0"/>
              <a:t> in </a:t>
            </a:r>
            <a:r>
              <a:rPr lang="fr-FR" sz="2800" dirty="0" err="1"/>
              <a:t>bridging</a:t>
            </a:r>
            <a:r>
              <a:rPr lang="fr-FR" sz="2800" dirty="0"/>
              <a:t> the </a:t>
            </a:r>
            <a:r>
              <a:rPr lang="fr-FR" sz="2800" dirty="0" err="1"/>
              <a:t>Arctic</a:t>
            </a:r>
            <a:r>
              <a:rPr lang="fr-FR" sz="2800" dirty="0"/>
              <a:t> </a:t>
            </a:r>
            <a:r>
              <a:rPr lang="fr-FR" sz="2800" dirty="0" err="1"/>
              <a:t>warming</a:t>
            </a:r>
            <a:r>
              <a:rPr lang="fr-FR" sz="2800" dirty="0"/>
              <a:t> over </a:t>
            </a:r>
            <a:r>
              <a:rPr lang="fr-FR" sz="2800" dirty="0" err="1"/>
              <a:t>lower</a:t>
            </a:r>
            <a:r>
              <a:rPr lang="fr-FR" sz="2800" dirty="0"/>
              <a:t> latitudes </a:t>
            </a:r>
            <a:endParaRPr lang="fr-FR" sz="2800" dirty="0" smtClean="0">
              <a:effectLst/>
            </a:endParaRPr>
          </a:p>
          <a:p>
            <a:pPr marL="0" indent="0">
              <a:buNone/>
            </a:pPr>
            <a:r>
              <a:rPr lang="fr-FR" sz="2800" dirty="0" smtClean="0"/>
              <a:t>Lead:  Guillaume </a:t>
            </a:r>
            <a:r>
              <a:rPr lang="fr-FR" sz="2800" dirty="0" err="1" smtClean="0"/>
              <a:t>gastineau</a:t>
            </a:r>
            <a:r>
              <a:rPr lang="fr-FR" sz="2800" dirty="0" smtClean="0"/>
              <a:t>, CNRS</a:t>
            </a:r>
          </a:p>
          <a:p>
            <a:pPr marL="0" indent="0">
              <a:buNone/>
            </a:pPr>
            <a:r>
              <a:rPr lang="fr-FR" sz="2800" dirty="0" smtClean="0"/>
              <a:t>Due date : Mth 36 </a:t>
            </a:r>
            <a:endParaRPr lang="fr-FR" sz="2800" dirty="0" smtClean="0">
              <a:effectLst/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762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8176" y="1633425"/>
            <a:ext cx="6372062" cy="2387600"/>
          </a:xfrm>
        </p:spPr>
        <p:txBody>
          <a:bodyPr>
            <a:normAutofit/>
          </a:bodyPr>
          <a:lstStyle/>
          <a:p>
            <a:r>
              <a:rPr lang="fr-FR" sz="3600" b="1" dirty="0" err="1" smtClean="0"/>
              <a:t>Task</a:t>
            </a:r>
            <a:r>
              <a:rPr lang="fr-FR" sz="3600" b="1" dirty="0" smtClean="0"/>
              <a:t> 3.3: Impact of </a:t>
            </a:r>
            <a:r>
              <a:rPr lang="fr-FR" sz="3600" b="1" dirty="0" err="1" smtClean="0"/>
              <a:t>Arctic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Ocean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freshening</a:t>
            </a:r>
            <a:r>
              <a:rPr lang="fr-FR" sz="3600" b="1" dirty="0" smtClean="0"/>
              <a:t> on the </a:t>
            </a:r>
            <a:r>
              <a:rPr lang="fr-FR" sz="3600" b="1" dirty="0" err="1" smtClean="0"/>
              <a:t>Northern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Hemisphere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climate</a:t>
            </a:r>
            <a:endParaRPr lang="fr-FR" sz="36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03366" y="4934450"/>
            <a:ext cx="6858000" cy="1655762"/>
          </a:xfrm>
        </p:spPr>
        <p:txBody>
          <a:bodyPr/>
          <a:lstStyle/>
          <a:p>
            <a:r>
              <a:rPr lang="fr-FR" dirty="0" smtClean="0"/>
              <a:t>Didier </a:t>
            </a:r>
            <a:r>
              <a:rPr lang="fr-FR" dirty="0" err="1" smtClean="0"/>
              <a:t>Swingedouw</a:t>
            </a:r>
            <a:r>
              <a:rPr lang="fr-FR" dirty="0" smtClean="0"/>
              <a:t>, Christophe </a:t>
            </a:r>
            <a:r>
              <a:rPr lang="fr-FR" dirty="0" err="1" smtClean="0"/>
              <a:t>Herbaut</a:t>
            </a:r>
            <a:r>
              <a:rPr lang="fr-FR" dirty="0" smtClean="0"/>
              <a:t>, Juliette </a:t>
            </a:r>
            <a:r>
              <a:rPr lang="fr-FR" dirty="0" err="1" smtClean="0"/>
              <a:t>Mignot</a:t>
            </a:r>
            <a:r>
              <a:rPr lang="fr-FR" dirty="0" smtClean="0"/>
              <a:t>, Marie-</a:t>
            </a:r>
            <a:r>
              <a:rPr lang="fr-FR" dirty="0" err="1" smtClean="0"/>
              <a:t>Noelle</a:t>
            </a:r>
            <a:r>
              <a:rPr lang="fr-FR" dirty="0" smtClean="0"/>
              <a:t> Houssais</a:t>
            </a:r>
            <a:endParaRPr lang="fr-FR" dirty="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497" y="-8136"/>
            <a:ext cx="2057143" cy="720000"/>
          </a:xfrm>
          <a:prstGeom prst="rect">
            <a:avLst/>
          </a:prstGeom>
        </p:spPr>
      </p:pic>
      <p:pic>
        <p:nvPicPr>
          <p:cNvPr id="6" name="Picture 2" descr="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065" y="-5760"/>
            <a:ext cx="1480755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" y="0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fficher l'image d'ori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960" y="0"/>
            <a:ext cx="1453333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blue-action.eu/fileadmin/_processed_/csm_flag_yellow_low_58b6988d8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000" y="0"/>
            <a:ext cx="108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79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3299" y="-116698"/>
            <a:ext cx="8373423" cy="1640063"/>
          </a:xfrm>
        </p:spPr>
        <p:txBody>
          <a:bodyPr>
            <a:noAutofit/>
          </a:bodyPr>
          <a:lstStyle/>
          <a:p>
            <a:pPr algn="ctr"/>
            <a:r>
              <a:rPr lang="fr-FR" sz="3600" b="1" dirty="0" smtClean="0"/>
              <a:t>An impact of </a:t>
            </a:r>
            <a:r>
              <a:rPr lang="fr-FR" sz="3600" b="1" dirty="0" err="1" smtClean="0"/>
              <a:t>freshwater</a:t>
            </a:r>
            <a:r>
              <a:rPr lang="fr-FR" sz="3600" b="1" dirty="0" smtClean="0"/>
              <a:t> release in the </a:t>
            </a:r>
            <a:r>
              <a:rPr lang="fr-FR" sz="3600" b="1" dirty="0" err="1" smtClean="0"/>
              <a:t>North</a:t>
            </a:r>
            <a:r>
              <a:rPr lang="fr-FR" sz="3600" b="1" dirty="0" smtClean="0"/>
              <a:t> Atlantic?</a:t>
            </a:r>
            <a:endParaRPr lang="fr-FR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0616" y="4850363"/>
            <a:ext cx="8416106" cy="3549279"/>
          </a:xfrm>
        </p:spPr>
        <p:txBody>
          <a:bodyPr/>
          <a:lstStyle/>
          <a:p>
            <a:r>
              <a:rPr lang="fr-FR" sz="2000" dirty="0" err="1" smtClean="0"/>
              <a:t>Rahmstorf</a:t>
            </a:r>
            <a:r>
              <a:rPr lang="fr-FR" sz="2000" dirty="0" smtClean="0"/>
              <a:t> </a:t>
            </a:r>
            <a:r>
              <a:rPr lang="fr-FR" sz="2000" dirty="0" smtClean="0">
                <a:solidFill>
                  <a:srgbClr val="525959"/>
                </a:solidFill>
              </a:rPr>
              <a:t>et</a:t>
            </a:r>
            <a:r>
              <a:rPr lang="fr-FR" sz="2000" dirty="0" smtClean="0"/>
              <a:t> al. (2015): </a:t>
            </a:r>
            <a:r>
              <a:rPr lang="fr-FR" sz="2000" dirty="0" err="1" smtClean="0"/>
              <a:t>Greenland</a:t>
            </a:r>
            <a:r>
              <a:rPr lang="fr-FR" sz="2000" dirty="0" smtClean="0"/>
              <a:t> </a:t>
            </a:r>
            <a:r>
              <a:rPr lang="fr-FR" sz="2000" dirty="0" err="1" smtClean="0"/>
              <a:t>ice</a:t>
            </a:r>
            <a:r>
              <a:rPr lang="fr-FR" sz="2000" dirty="0" smtClean="0"/>
              <a:t> </a:t>
            </a:r>
            <a:r>
              <a:rPr lang="fr-FR" sz="2000" dirty="0" err="1" smtClean="0"/>
              <a:t>sheet</a:t>
            </a:r>
            <a:r>
              <a:rPr lang="fr-FR" sz="2000" dirty="0" smtClean="0"/>
              <a:t> (</a:t>
            </a:r>
            <a:r>
              <a:rPr lang="fr-FR" sz="2000" dirty="0" err="1" smtClean="0"/>
              <a:t>GrIS</a:t>
            </a:r>
            <a:r>
              <a:rPr lang="fr-FR" sz="2000" dirty="0" smtClean="0"/>
              <a:t>) </a:t>
            </a:r>
            <a:r>
              <a:rPr lang="fr-FR" sz="2000" dirty="0" err="1" smtClean="0"/>
              <a:t>melting</a:t>
            </a:r>
            <a:r>
              <a:rPr lang="fr-FR" sz="2000" dirty="0" smtClean="0"/>
              <a:t> as a key </a:t>
            </a:r>
            <a:r>
              <a:rPr lang="fr-FR" sz="2000" dirty="0" err="1" smtClean="0"/>
              <a:t>player</a:t>
            </a:r>
            <a:r>
              <a:rPr lang="fr-FR" sz="2000" dirty="0" smtClean="0"/>
              <a:t> for 20th AMOC </a:t>
            </a:r>
            <a:r>
              <a:rPr lang="fr-FR" sz="2000" dirty="0" err="1" smtClean="0"/>
              <a:t>weakening</a:t>
            </a:r>
            <a:r>
              <a:rPr lang="fr-FR" sz="2000" dirty="0" smtClean="0"/>
              <a:t> (if </a:t>
            </a:r>
            <a:r>
              <a:rPr lang="fr-FR" sz="2000" dirty="0" err="1" smtClean="0"/>
              <a:t>any</a:t>
            </a:r>
            <a:r>
              <a:rPr lang="is-IS" sz="2000" dirty="0" smtClean="0"/>
              <a:t>…</a:t>
            </a:r>
            <a:r>
              <a:rPr lang="fr-FR" sz="2000" dirty="0" smtClean="0"/>
              <a:t>)</a:t>
            </a:r>
          </a:p>
          <a:p>
            <a:r>
              <a:rPr lang="fr-FR" sz="2000" dirty="0" err="1" smtClean="0"/>
              <a:t>B</a:t>
            </a:r>
            <a:r>
              <a:rPr lang="fr-FR" sz="2000" dirty="0" err="1"/>
              <a:t>ö</a:t>
            </a:r>
            <a:r>
              <a:rPr lang="fr-FR" sz="2000" dirty="0" err="1" smtClean="0"/>
              <a:t>ning</a:t>
            </a:r>
            <a:r>
              <a:rPr lang="fr-FR" sz="2000" dirty="0" smtClean="0"/>
              <a:t> et al. (2016): impact of </a:t>
            </a:r>
            <a:r>
              <a:rPr lang="fr-FR" sz="2000" dirty="0" err="1" smtClean="0"/>
              <a:t>GrIS</a:t>
            </a:r>
            <a:r>
              <a:rPr lang="fr-FR" sz="2000" dirty="0" smtClean="0"/>
              <a:t> </a:t>
            </a:r>
            <a:r>
              <a:rPr lang="fr-FR" sz="2000" dirty="0" err="1" smtClean="0"/>
              <a:t>melting</a:t>
            </a:r>
            <a:r>
              <a:rPr lang="fr-FR" sz="2000" dirty="0" smtClean="0"/>
              <a:t> </a:t>
            </a:r>
            <a:r>
              <a:rPr lang="fr-FR" sz="2000" dirty="0" err="1" smtClean="0"/>
              <a:t>only</a:t>
            </a:r>
            <a:r>
              <a:rPr lang="fr-FR" sz="2000" dirty="0" smtClean="0"/>
              <a:t> </a:t>
            </a:r>
            <a:r>
              <a:rPr lang="fr-FR" sz="2000" dirty="0" err="1" smtClean="0"/>
              <a:t>clear</a:t>
            </a:r>
            <a:r>
              <a:rPr lang="fr-FR" sz="2000" dirty="0" smtClean="0"/>
              <a:t> </a:t>
            </a:r>
            <a:r>
              <a:rPr lang="fr-FR" sz="2000" dirty="0" err="1" smtClean="0"/>
              <a:t>since</a:t>
            </a:r>
            <a:r>
              <a:rPr lang="fr-FR" sz="2000" dirty="0" smtClean="0"/>
              <a:t> 2010s in the Labrador </a:t>
            </a:r>
            <a:r>
              <a:rPr lang="fr-FR" sz="2000" dirty="0" err="1" smtClean="0"/>
              <a:t>Sea</a:t>
            </a:r>
            <a:r>
              <a:rPr lang="fr-FR" sz="2000" dirty="0" smtClean="0"/>
              <a:t> convective </a:t>
            </a:r>
            <a:r>
              <a:rPr lang="fr-FR" sz="2000" dirty="0" err="1" smtClean="0"/>
              <a:t>activity</a:t>
            </a:r>
            <a:endParaRPr lang="fr-FR" sz="2000" dirty="0" smtClean="0"/>
          </a:p>
          <a:p>
            <a:r>
              <a:rPr lang="fr-FR" sz="2000" dirty="0" err="1" smtClean="0"/>
              <a:t>What</a:t>
            </a:r>
            <a:r>
              <a:rPr lang="fr-FR" sz="2000" dirty="0" smtClean="0"/>
              <a:t> </a:t>
            </a:r>
            <a:r>
              <a:rPr lang="fr-FR" sz="2000" dirty="0" err="1" smtClean="0"/>
              <a:t>is</a:t>
            </a:r>
            <a:r>
              <a:rPr lang="fr-FR" sz="2000" dirty="0" smtClean="0"/>
              <a:t> the exact impact of </a:t>
            </a:r>
            <a:r>
              <a:rPr lang="fr-FR" sz="2000" dirty="0" err="1" smtClean="0"/>
              <a:t>GrIS</a:t>
            </a:r>
            <a:r>
              <a:rPr lang="fr-FR" sz="2000" dirty="0" smtClean="0"/>
              <a:t> </a:t>
            </a:r>
            <a:r>
              <a:rPr lang="fr-FR" sz="2000" dirty="0" err="1" smtClean="0"/>
              <a:t>melting</a:t>
            </a:r>
            <a:r>
              <a:rPr lang="fr-FR" sz="2000" dirty="0" smtClean="0"/>
              <a:t> over instrumental </a:t>
            </a:r>
            <a:r>
              <a:rPr lang="fr-FR" sz="2000" dirty="0" err="1" smtClean="0"/>
              <a:t>era</a:t>
            </a:r>
            <a:r>
              <a:rPr lang="fr-FR" sz="2000" dirty="0" smtClean="0"/>
              <a:t>? </a:t>
            </a:r>
          </a:p>
          <a:p>
            <a:endParaRPr lang="fr-FR" dirty="0"/>
          </a:p>
        </p:txBody>
      </p:sp>
      <p:grpSp>
        <p:nvGrpSpPr>
          <p:cNvPr id="7" name="Grouper 6"/>
          <p:cNvGrpSpPr/>
          <p:nvPr/>
        </p:nvGrpSpPr>
        <p:grpSpPr>
          <a:xfrm>
            <a:off x="1903852" y="1547101"/>
            <a:ext cx="4249671" cy="3105791"/>
            <a:chOff x="5369379" y="1361758"/>
            <a:chExt cx="3665314" cy="2678725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69379" y="1571693"/>
              <a:ext cx="3600000" cy="2468790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34693" y="1361758"/>
              <a:ext cx="3600000" cy="209935"/>
            </a:xfrm>
            <a:prstGeom prst="rect">
              <a:avLst/>
            </a:prstGeom>
          </p:spPr>
        </p:pic>
      </p:grpSp>
      <p:sp>
        <p:nvSpPr>
          <p:cNvPr id="15" name="ZoneTexte 14"/>
          <p:cNvSpPr txBox="1"/>
          <p:nvPr/>
        </p:nvSpPr>
        <p:spPr>
          <a:xfrm>
            <a:off x="6153523" y="3914228"/>
            <a:ext cx="8752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Rahmstorf</a:t>
            </a:r>
            <a:r>
              <a:rPr lang="fr-FR" sz="1200" dirty="0" smtClean="0"/>
              <a:t> et al. 2015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6768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4" y="-304799"/>
            <a:ext cx="8042275" cy="1336675"/>
          </a:xfrm>
        </p:spPr>
        <p:txBody>
          <a:bodyPr/>
          <a:lstStyle/>
          <a:p>
            <a:r>
              <a:rPr lang="fr-FR" b="1" dirty="0" smtClean="0"/>
              <a:t>Objectives of </a:t>
            </a:r>
            <a:r>
              <a:rPr lang="fr-FR" b="1" dirty="0" err="1" smtClean="0"/>
              <a:t>Task</a:t>
            </a:r>
            <a:r>
              <a:rPr lang="fr-FR" b="1" dirty="0" smtClean="0"/>
              <a:t> 3.3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7067" y="1346205"/>
            <a:ext cx="8906933" cy="503766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25959"/>
                </a:solidFill>
              </a:rPr>
              <a:t>Establish the impact </a:t>
            </a:r>
            <a:r>
              <a:rPr lang="en-US" sz="2000" dirty="0" smtClean="0">
                <a:solidFill>
                  <a:srgbClr val="525959"/>
                </a:solidFill>
              </a:rPr>
              <a:t>of last few decades freshwater release in the Arctic-North Atlantic sector on: </a:t>
            </a:r>
          </a:p>
          <a:p>
            <a:pPr marL="62230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525959"/>
                </a:solidFill>
              </a:rPr>
              <a:t>the </a:t>
            </a:r>
            <a:r>
              <a:rPr lang="en-US" sz="2000" dirty="0">
                <a:solidFill>
                  <a:srgbClr val="525959"/>
                </a:solidFill>
              </a:rPr>
              <a:t>ocean </a:t>
            </a:r>
            <a:r>
              <a:rPr lang="en-US" sz="2000" dirty="0" smtClean="0">
                <a:solidFill>
                  <a:srgbClr val="525959"/>
                </a:solidFill>
              </a:rPr>
              <a:t>stratification</a:t>
            </a:r>
          </a:p>
          <a:p>
            <a:pPr marL="62230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525959"/>
                </a:solidFill>
              </a:rPr>
              <a:t>the </a:t>
            </a:r>
            <a:r>
              <a:rPr lang="en-US" sz="2000" dirty="0">
                <a:solidFill>
                  <a:srgbClr val="525959"/>
                </a:solidFill>
              </a:rPr>
              <a:t>ocean dynamics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25959"/>
                </a:solidFill>
              </a:rPr>
              <a:t>Estimate the sensitivity to the different fresh water </a:t>
            </a:r>
            <a:r>
              <a:rPr lang="en-US" sz="2000" dirty="0" smtClean="0">
                <a:solidFill>
                  <a:srgbClr val="525959"/>
                </a:solidFill>
              </a:rPr>
              <a:t>sources: river </a:t>
            </a:r>
            <a:r>
              <a:rPr lang="en-US" sz="2000" dirty="0">
                <a:solidFill>
                  <a:srgbClr val="525959"/>
                </a:solidFill>
              </a:rPr>
              <a:t>runoff, G</a:t>
            </a:r>
            <a:r>
              <a:rPr lang="en-US" sz="2000" dirty="0" smtClean="0">
                <a:solidFill>
                  <a:srgbClr val="525959"/>
                </a:solidFill>
              </a:rPr>
              <a:t>reenland ice sheet melting (not included in CMIP5 models), precipitations</a:t>
            </a:r>
            <a:r>
              <a:rPr lang="is-IS" sz="2000" dirty="0" smtClean="0">
                <a:solidFill>
                  <a:srgbClr val="525959"/>
                </a:solidFill>
              </a:rPr>
              <a:t>…</a:t>
            </a:r>
            <a:endParaRPr lang="en-US" sz="2000" dirty="0" smtClean="0">
              <a:solidFill>
                <a:srgbClr val="52595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525959"/>
                </a:solidFill>
              </a:rPr>
              <a:t>Evaluate the transport pathway of the freshwater release</a:t>
            </a:r>
            <a:endParaRPr lang="en-US" sz="2000" dirty="0">
              <a:solidFill>
                <a:srgbClr val="52595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525959"/>
                </a:solidFill>
              </a:rPr>
              <a:t>Evaluate the impact </a:t>
            </a:r>
            <a:r>
              <a:rPr lang="en-US" sz="2000" dirty="0">
                <a:solidFill>
                  <a:srgbClr val="525959"/>
                </a:solidFill>
              </a:rPr>
              <a:t>of </a:t>
            </a:r>
            <a:r>
              <a:rPr lang="en-US" sz="2000" dirty="0" smtClean="0">
                <a:solidFill>
                  <a:srgbClr val="525959"/>
                </a:solidFill>
              </a:rPr>
              <a:t>the coupling with atmosphere </a:t>
            </a:r>
            <a:r>
              <a:rPr lang="en-US" sz="2000" dirty="0">
                <a:solidFill>
                  <a:srgbClr val="525959"/>
                </a:solidFill>
              </a:rPr>
              <a:t>and </a:t>
            </a:r>
            <a:r>
              <a:rPr lang="en-US" sz="2000" dirty="0" smtClean="0">
                <a:solidFill>
                  <a:srgbClr val="525959"/>
                </a:solidFill>
              </a:rPr>
              <a:t>ocean model </a:t>
            </a:r>
            <a:r>
              <a:rPr lang="en-US" sz="2000" dirty="0">
                <a:solidFill>
                  <a:srgbClr val="525959"/>
                </a:solidFill>
              </a:rPr>
              <a:t>resolution on the ocean </a:t>
            </a:r>
            <a:r>
              <a:rPr lang="en-US" sz="2000" dirty="0" smtClean="0">
                <a:solidFill>
                  <a:srgbClr val="525959"/>
                </a:solidFill>
              </a:rPr>
              <a:t>response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525959"/>
                </a:solidFill>
              </a:rPr>
              <a:t>Attribute the recent ocean variability in the North Atlantic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3829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2021" y="461777"/>
            <a:ext cx="8320035" cy="652270"/>
          </a:xfrm>
        </p:spPr>
        <p:txBody>
          <a:bodyPr>
            <a:normAutofit fontScale="90000"/>
          </a:bodyPr>
          <a:lstStyle/>
          <a:p>
            <a:r>
              <a:rPr lang="nb-NO" altLang="zh-CN" dirty="0" smtClean="0">
                <a:latin typeface="Arial Black" panose="020B0A04020102020204" pitchFamily="34" charset="0"/>
              </a:rPr>
              <a:t> </a:t>
            </a:r>
            <a:r>
              <a:rPr lang="nb-NO" altLang="zh-CN" sz="4000" dirty="0" smtClean="0">
                <a:latin typeface="Arial Black" panose="020B0A04020102020204" pitchFamily="34" charset="0"/>
              </a:rPr>
              <a:t>Task 3.1</a:t>
            </a:r>
            <a:endParaRPr lang="nb-NO" sz="4000" dirty="0"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7018" y="1574037"/>
            <a:ext cx="7429737" cy="3908762"/>
          </a:xfr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000000"/>
                </a:solidFill>
              </a:rPr>
              <a:t>Arctic warming impacts by atmospheric pathway </a:t>
            </a:r>
            <a:endParaRPr lang="en-US" sz="2000" dirty="0" smtClean="0">
              <a:solidFill>
                <a:srgbClr val="000000"/>
              </a:solidFill>
            </a:endParaRPr>
          </a:p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[</a:t>
            </a:r>
            <a:r>
              <a:rPr lang="en-US" sz="2000" dirty="0">
                <a:solidFill>
                  <a:srgbClr val="000000"/>
                </a:solidFill>
              </a:rPr>
              <a:t>Lead: NERSC; Participants: CNRS, </a:t>
            </a:r>
            <a:r>
              <a:rPr lang="en-US" sz="2000" dirty="0" err="1">
                <a:solidFill>
                  <a:srgbClr val="000000"/>
                </a:solidFill>
              </a:rPr>
              <a:t>UoS</a:t>
            </a:r>
            <a:r>
              <a:rPr lang="en-US" sz="2000" dirty="0">
                <a:solidFill>
                  <a:srgbClr val="000000"/>
                </a:solidFill>
              </a:rPr>
              <a:t>, MPI, </a:t>
            </a:r>
            <a:r>
              <a:rPr lang="en-US" sz="2000" dirty="0" smtClean="0">
                <a:solidFill>
                  <a:srgbClr val="000000"/>
                </a:solidFill>
              </a:rPr>
              <a:t>UNIRES, </a:t>
            </a:r>
            <a:r>
              <a:rPr lang="nb-NO" sz="2000" dirty="0" smtClean="0">
                <a:solidFill>
                  <a:srgbClr val="000000"/>
                </a:solidFill>
              </a:rPr>
              <a:t>DMI</a:t>
            </a:r>
            <a:r>
              <a:rPr lang="nb-NO" sz="2000" dirty="0">
                <a:solidFill>
                  <a:srgbClr val="000000"/>
                </a:solidFill>
              </a:rPr>
              <a:t>, CMCC, NLeSC, WHOI, IAP-NZC, IAP-RAS</a:t>
            </a:r>
            <a:r>
              <a:rPr lang="nb-NO" sz="2000" dirty="0" smtClean="0">
                <a:solidFill>
                  <a:srgbClr val="000000"/>
                </a:solidFill>
              </a:rPr>
              <a:t>.]</a:t>
            </a:r>
          </a:p>
          <a:p>
            <a:pPr algn="just"/>
            <a:endParaRPr lang="nb-NO" sz="2000" dirty="0">
              <a:solidFill>
                <a:srgbClr val="000000"/>
              </a:solidFill>
            </a:endParaRPr>
          </a:p>
          <a:p>
            <a:pPr algn="just"/>
            <a:r>
              <a:rPr lang="en-US" sz="2000" dirty="0">
                <a:solidFill>
                  <a:srgbClr val="000000"/>
                </a:solidFill>
              </a:rPr>
              <a:t>We will focus on the atmospheric pathway which likely link extreme weather events </a:t>
            </a:r>
            <a:r>
              <a:rPr lang="en-US" sz="2000" dirty="0" smtClean="0">
                <a:solidFill>
                  <a:srgbClr val="000000"/>
                </a:solidFill>
              </a:rPr>
              <a:t>[…] </a:t>
            </a:r>
            <a:r>
              <a:rPr lang="en-US" sz="2000" dirty="0">
                <a:solidFill>
                  <a:srgbClr val="000000"/>
                </a:solidFill>
              </a:rPr>
              <a:t>over northern continents and Arctic </a:t>
            </a:r>
            <a:r>
              <a:rPr lang="en-US" sz="2000" dirty="0" smtClean="0">
                <a:solidFill>
                  <a:srgbClr val="000000"/>
                </a:solidFill>
              </a:rPr>
              <a:t>warming. </a:t>
            </a:r>
          </a:p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We </a:t>
            </a:r>
            <a:r>
              <a:rPr lang="en-US" sz="2000" dirty="0">
                <a:solidFill>
                  <a:srgbClr val="000000"/>
                </a:solidFill>
              </a:rPr>
              <a:t>will in </a:t>
            </a:r>
            <a:r>
              <a:rPr lang="en-US" sz="2000" dirty="0" smtClean="0">
                <a:solidFill>
                  <a:srgbClr val="000000"/>
                </a:solidFill>
              </a:rPr>
              <a:t>particular study </a:t>
            </a:r>
          </a:p>
          <a:p>
            <a:pPr marL="342900" indent="-342900" algn="just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stratosphere</a:t>
            </a:r>
            <a:r>
              <a:rPr lang="en-US" sz="2000" dirty="0">
                <a:solidFill>
                  <a:srgbClr val="000000"/>
                </a:solidFill>
              </a:rPr>
              <a:t>-troposphere </a:t>
            </a:r>
            <a:r>
              <a:rPr lang="en-US" sz="2000" dirty="0" err="1" smtClean="0">
                <a:solidFill>
                  <a:srgbClr val="000000"/>
                </a:solidFill>
              </a:rPr>
              <a:t>patways</a:t>
            </a:r>
            <a:r>
              <a:rPr lang="en-US" sz="2000" dirty="0" smtClean="0">
                <a:solidFill>
                  <a:srgbClr val="000000"/>
                </a:solidFill>
              </a:rPr>
              <a:t>,</a:t>
            </a:r>
          </a:p>
          <a:p>
            <a:pPr marL="342900" indent="-342900" algn="just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troposphere dynamics: </a:t>
            </a:r>
            <a:r>
              <a:rPr lang="en-US" sz="2000" dirty="0">
                <a:solidFill>
                  <a:srgbClr val="000000"/>
                </a:solidFill>
              </a:rPr>
              <a:t>the jet stream and atmospheric planetary-waves. </a:t>
            </a:r>
            <a:endParaRPr lang="en-US" sz="2000" dirty="0" smtClean="0">
              <a:solidFill>
                <a:srgbClr val="000000"/>
              </a:solidFill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t</a:t>
            </a:r>
            <a:r>
              <a:rPr lang="en-US" sz="2000" dirty="0" smtClean="0">
                <a:solidFill>
                  <a:srgbClr val="000000"/>
                </a:solidFill>
              </a:rPr>
              <a:t>he linkages </a:t>
            </a:r>
            <a:r>
              <a:rPr lang="en-US" sz="2000" dirty="0">
                <a:solidFill>
                  <a:srgbClr val="000000"/>
                </a:solidFill>
              </a:rPr>
              <a:t>evolve </a:t>
            </a:r>
            <a:r>
              <a:rPr lang="en-US" sz="2000" dirty="0" smtClean="0">
                <a:solidFill>
                  <a:srgbClr val="000000"/>
                </a:solidFill>
              </a:rPr>
              <a:t>[…] due </a:t>
            </a:r>
            <a:r>
              <a:rPr lang="en-US" sz="2000" dirty="0">
                <a:solidFill>
                  <a:srgbClr val="000000"/>
                </a:solidFill>
              </a:rPr>
              <a:t>to the change of AMO and </a:t>
            </a:r>
            <a:r>
              <a:rPr lang="en-US" sz="2000" dirty="0" smtClean="0">
                <a:solidFill>
                  <a:srgbClr val="000000"/>
                </a:solidFill>
              </a:rPr>
              <a:t>IPO. </a:t>
            </a:r>
            <a:endParaRPr lang="en-GB" dirty="0">
              <a:solidFill>
                <a:srgbClr val="0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283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70000" y="28115"/>
            <a:ext cx="6318571" cy="1336675"/>
          </a:xfrm>
        </p:spPr>
        <p:txBody>
          <a:bodyPr/>
          <a:lstStyle/>
          <a:p>
            <a:r>
              <a:rPr lang="fr-FR" sz="4000" b="1" dirty="0" err="1" smtClean="0"/>
              <a:t>What</a:t>
            </a:r>
            <a:r>
              <a:rPr lang="fr-FR" sz="4000" b="1" dirty="0" smtClean="0"/>
              <a:t> </a:t>
            </a:r>
            <a:r>
              <a:rPr lang="fr-FR" sz="4000" b="1" dirty="0" err="1" smtClean="0"/>
              <a:t>we</a:t>
            </a:r>
            <a:r>
              <a:rPr lang="fr-FR" sz="4000" b="1" dirty="0" smtClean="0"/>
              <a:t> propose to do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3333" y="1675417"/>
            <a:ext cx="8131592" cy="4194933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sz="2900" dirty="0"/>
              <a:t>Attribution of AMOC changes: </a:t>
            </a:r>
            <a:r>
              <a:rPr lang="fr-FR" sz="2900" b="1" dirty="0" err="1"/>
              <a:t>historical</a:t>
            </a:r>
            <a:r>
              <a:rPr lang="fr-FR" sz="2900" b="1" dirty="0"/>
              <a:t> simulations </a:t>
            </a:r>
            <a:r>
              <a:rPr lang="fr-FR" sz="2900" b="1" dirty="0" smtClean="0"/>
              <a:t>and </a:t>
            </a:r>
            <a:r>
              <a:rPr lang="fr-FR" sz="2900" b="1" dirty="0" err="1" smtClean="0"/>
              <a:t>coupled</a:t>
            </a:r>
            <a:r>
              <a:rPr lang="fr-FR" sz="2900" b="1" dirty="0" smtClean="0"/>
              <a:t> </a:t>
            </a:r>
            <a:r>
              <a:rPr lang="fr-FR" sz="2900" b="1" dirty="0" err="1" smtClean="0"/>
              <a:t>reanalysis</a:t>
            </a:r>
            <a:r>
              <a:rPr lang="fr-FR" sz="2900" b="1" dirty="0" smtClean="0"/>
              <a:t> </a:t>
            </a:r>
            <a:r>
              <a:rPr lang="fr-FR" sz="2900" b="1" dirty="0" err="1"/>
              <a:t>from</a:t>
            </a:r>
            <a:r>
              <a:rPr lang="fr-FR" sz="2900" dirty="0"/>
              <a:t> </a:t>
            </a:r>
            <a:r>
              <a:rPr lang="fr-FR" sz="2900" b="1" dirty="0"/>
              <a:t>AOGCM IPSL-CM6A-LR </a:t>
            </a:r>
            <a:r>
              <a:rPr lang="fr-FR" sz="2900" b="1" dirty="0" err="1"/>
              <a:t>including</a:t>
            </a:r>
            <a:r>
              <a:rPr lang="fr-FR" sz="2900" b="1" dirty="0"/>
              <a:t> </a:t>
            </a:r>
            <a:r>
              <a:rPr lang="fr-FR" sz="2900" b="1" dirty="0" err="1" smtClean="0"/>
              <a:t>GrIS</a:t>
            </a:r>
            <a:r>
              <a:rPr lang="fr-FR" sz="2900" b="1" dirty="0" smtClean="0"/>
              <a:t> </a:t>
            </a:r>
            <a:r>
              <a:rPr lang="fr-FR" sz="2900" b="1" dirty="0" err="1" smtClean="0"/>
              <a:t>melting</a:t>
            </a:r>
            <a:r>
              <a:rPr lang="fr-FR" sz="2900" b="1" dirty="0" smtClean="0"/>
              <a:t> (1900-2016)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sz="2900" dirty="0" smtClean="0"/>
              <a:t>Use </a:t>
            </a:r>
            <a:r>
              <a:rPr lang="fr-FR" sz="2900" dirty="0"/>
              <a:t>of </a:t>
            </a:r>
            <a:r>
              <a:rPr lang="fr-FR" sz="2900" b="1" dirty="0" smtClean="0"/>
              <a:t>1/24°regional </a:t>
            </a:r>
            <a:r>
              <a:rPr lang="fr-FR" sz="2900" b="1" dirty="0" err="1" smtClean="0"/>
              <a:t>ocean-only</a:t>
            </a:r>
            <a:r>
              <a:rPr lang="fr-FR" sz="2900" b="1" dirty="0" smtClean="0"/>
              <a:t> </a:t>
            </a:r>
            <a:r>
              <a:rPr lang="fr-FR" sz="2900" b="1" dirty="0"/>
              <a:t>model</a:t>
            </a:r>
            <a:r>
              <a:rPr lang="fr-FR" sz="2900" dirty="0"/>
              <a:t> to </a:t>
            </a:r>
            <a:r>
              <a:rPr lang="fr-FR" sz="2900" dirty="0" err="1"/>
              <a:t>estimate</a:t>
            </a:r>
            <a:r>
              <a:rPr lang="fr-FR" sz="2900" dirty="0"/>
              <a:t> </a:t>
            </a:r>
            <a:r>
              <a:rPr lang="fr-FR" sz="2900" dirty="0" err="1"/>
              <a:t>robustness</a:t>
            </a:r>
            <a:r>
              <a:rPr lang="fr-FR" sz="2900" dirty="0"/>
              <a:t> of the </a:t>
            </a:r>
            <a:r>
              <a:rPr lang="fr-FR" sz="2900" dirty="0" smtClean="0"/>
              <a:t>AOGCM </a:t>
            </a:r>
            <a:r>
              <a:rPr lang="fr-FR" sz="2900" dirty="0" err="1" smtClean="0"/>
              <a:t>results</a:t>
            </a:r>
            <a:endParaRPr lang="fr-FR" sz="2900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sz="2900" dirty="0" err="1" smtClean="0">
                <a:solidFill>
                  <a:srgbClr val="000000"/>
                </a:solidFill>
              </a:rPr>
              <a:t>Which</a:t>
            </a:r>
            <a:r>
              <a:rPr lang="fr-FR" sz="2900" dirty="0" smtClean="0">
                <a:solidFill>
                  <a:srgbClr val="000000"/>
                </a:solidFill>
              </a:rPr>
              <a:t> </a:t>
            </a:r>
            <a:r>
              <a:rPr lang="fr-FR" sz="2900" dirty="0" err="1" smtClean="0">
                <a:solidFill>
                  <a:srgbClr val="000000"/>
                </a:solidFill>
              </a:rPr>
              <a:t>GrIS</a:t>
            </a:r>
            <a:r>
              <a:rPr lang="fr-FR" sz="2900" dirty="0" smtClean="0">
                <a:solidFill>
                  <a:srgbClr val="000000"/>
                </a:solidFill>
              </a:rPr>
              <a:t> </a:t>
            </a:r>
            <a:r>
              <a:rPr lang="fr-FR" sz="2900" dirty="0" err="1" smtClean="0">
                <a:solidFill>
                  <a:srgbClr val="000000"/>
                </a:solidFill>
              </a:rPr>
              <a:t>melting</a:t>
            </a:r>
            <a:r>
              <a:rPr lang="fr-FR" sz="2900" dirty="0" smtClean="0">
                <a:solidFill>
                  <a:srgbClr val="000000"/>
                </a:solidFill>
              </a:rPr>
              <a:t> scenario? I </a:t>
            </a:r>
            <a:r>
              <a:rPr lang="fr-FR" sz="2900" dirty="0" err="1" smtClean="0">
                <a:solidFill>
                  <a:srgbClr val="000000"/>
                </a:solidFill>
              </a:rPr>
              <a:t>think</a:t>
            </a:r>
            <a:r>
              <a:rPr lang="fr-FR" sz="2900" dirty="0" smtClean="0">
                <a:solidFill>
                  <a:srgbClr val="000000"/>
                </a:solidFill>
              </a:rPr>
              <a:t> </a:t>
            </a:r>
            <a:r>
              <a:rPr lang="fr-FR" sz="2900" dirty="0" err="1" smtClean="0">
                <a:solidFill>
                  <a:srgbClr val="000000"/>
                </a:solidFill>
              </a:rPr>
              <a:t>we</a:t>
            </a:r>
            <a:r>
              <a:rPr lang="fr-FR" sz="2900" dirty="0" smtClean="0">
                <a:solidFill>
                  <a:srgbClr val="000000"/>
                </a:solidFill>
              </a:rPr>
              <a:t> </a:t>
            </a:r>
            <a:r>
              <a:rPr lang="fr-FR" sz="2900" dirty="0" err="1" smtClean="0">
                <a:solidFill>
                  <a:srgbClr val="000000"/>
                </a:solidFill>
              </a:rPr>
              <a:t>want</a:t>
            </a:r>
            <a:r>
              <a:rPr lang="fr-FR" sz="2900" dirty="0" smtClean="0">
                <a:solidFill>
                  <a:srgbClr val="000000"/>
                </a:solidFill>
              </a:rPr>
              <a:t> to go as </a:t>
            </a:r>
            <a:r>
              <a:rPr lang="fr-FR" sz="2900" dirty="0" err="1" smtClean="0">
                <a:solidFill>
                  <a:srgbClr val="000000"/>
                </a:solidFill>
              </a:rPr>
              <a:t>realistic</a:t>
            </a:r>
            <a:r>
              <a:rPr lang="fr-FR" sz="2900" dirty="0" smtClean="0">
                <a:solidFill>
                  <a:srgbClr val="000000"/>
                </a:solidFill>
              </a:rPr>
              <a:t> as possible?</a:t>
            </a:r>
            <a:r>
              <a:rPr lang="fr-FR" sz="2900" dirty="0" smtClean="0">
                <a:solidFill>
                  <a:srgbClr val="FF0000"/>
                </a:solidFill>
              </a:rPr>
              <a:t> </a:t>
            </a:r>
            <a:r>
              <a:rPr lang="fr-FR" sz="2900" dirty="0" smtClean="0"/>
              <a:t>Box &amp; </a:t>
            </a:r>
            <a:r>
              <a:rPr lang="fr-FR" sz="2900" dirty="0" err="1" smtClean="0"/>
              <a:t>Colgan</a:t>
            </a:r>
            <a:r>
              <a:rPr lang="fr-FR" sz="2900" dirty="0" smtClean="0"/>
              <a:t> (2013), </a:t>
            </a:r>
            <a:r>
              <a:rPr lang="fr-FR" sz="2900" dirty="0" err="1" smtClean="0"/>
              <a:t>Bamber</a:t>
            </a:r>
            <a:r>
              <a:rPr lang="fr-FR" sz="2900" dirty="0" smtClean="0"/>
              <a:t> et al. (2013), </a:t>
            </a:r>
            <a:r>
              <a:rPr lang="fr-FR" sz="2900" dirty="0" err="1" smtClean="0"/>
              <a:t>Fettweis</a:t>
            </a:r>
            <a:r>
              <a:rPr lang="fr-FR" sz="2900" dirty="0" smtClean="0"/>
              <a:t> et al. (2016 </a:t>
            </a:r>
            <a:r>
              <a:rPr lang="fr-FR" sz="2900" b="1" dirty="0" smtClean="0"/>
              <a:t>agreement to </a:t>
            </a:r>
            <a:r>
              <a:rPr lang="fr-FR" sz="2900" b="1" dirty="0" err="1" smtClean="0"/>
              <a:t>provide</a:t>
            </a:r>
            <a:r>
              <a:rPr lang="fr-FR" sz="2900" b="1" dirty="0" smtClean="0"/>
              <a:t> </a:t>
            </a:r>
            <a:r>
              <a:rPr lang="fr-FR" sz="2900" b="1" dirty="0" err="1" smtClean="0"/>
              <a:t>monthly</a:t>
            </a:r>
            <a:r>
              <a:rPr lang="fr-FR" sz="2900" b="1" dirty="0" smtClean="0"/>
              <a:t> </a:t>
            </a:r>
            <a:r>
              <a:rPr lang="fr-FR" sz="2900" b="1" dirty="0" err="1" smtClean="0"/>
              <a:t>mean</a:t>
            </a:r>
            <a:r>
              <a:rPr lang="fr-FR" sz="2900" b="1" dirty="0" smtClean="0"/>
              <a:t> data of </a:t>
            </a:r>
            <a:r>
              <a:rPr lang="fr-FR" sz="2900" b="1" dirty="0" err="1" smtClean="0"/>
              <a:t>GrIS</a:t>
            </a:r>
            <a:r>
              <a:rPr lang="fr-FR" sz="2900" b="1" dirty="0" smtClean="0"/>
              <a:t> </a:t>
            </a:r>
            <a:r>
              <a:rPr lang="fr-FR" sz="2900" b="1" dirty="0" err="1" smtClean="0"/>
              <a:t>melting</a:t>
            </a:r>
            <a:r>
              <a:rPr lang="fr-FR" sz="2900" b="1" dirty="0" smtClean="0"/>
              <a:t> </a:t>
            </a:r>
            <a:r>
              <a:rPr lang="fr-FR" sz="2900" b="1" dirty="0" err="1" smtClean="0"/>
              <a:t>runoff</a:t>
            </a:r>
            <a:r>
              <a:rPr lang="fr-FR" sz="2900" dirty="0" smtClean="0"/>
              <a:t>), </a:t>
            </a:r>
            <a:r>
              <a:rPr lang="fr-FR" sz="2900" b="1" dirty="0" smtClean="0">
                <a:solidFill>
                  <a:srgbClr val="000000"/>
                </a:solidFill>
              </a:rPr>
              <a:t>DMI?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sz="2900" dirty="0">
                <a:solidFill>
                  <a:srgbClr val="606263"/>
                </a:solidFill>
              </a:rPr>
              <a:t>Analyse the </a:t>
            </a:r>
            <a:r>
              <a:rPr lang="fr-FR" sz="2900" dirty="0" err="1">
                <a:solidFill>
                  <a:srgbClr val="606263"/>
                </a:solidFill>
              </a:rPr>
              <a:t>pathway</a:t>
            </a:r>
            <a:r>
              <a:rPr lang="fr-FR" sz="2900" dirty="0">
                <a:solidFill>
                  <a:srgbClr val="606263"/>
                </a:solidFill>
              </a:rPr>
              <a:t> of </a:t>
            </a:r>
            <a:r>
              <a:rPr lang="fr-FR" sz="2900" dirty="0" err="1">
                <a:solidFill>
                  <a:srgbClr val="606263"/>
                </a:solidFill>
              </a:rPr>
              <a:t>GrIS</a:t>
            </a:r>
            <a:r>
              <a:rPr lang="fr-FR" sz="2900" dirty="0">
                <a:solidFill>
                  <a:srgbClr val="606263"/>
                </a:solidFill>
              </a:rPr>
              <a:t> </a:t>
            </a:r>
            <a:r>
              <a:rPr lang="fr-FR" sz="2900" dirty="0" err="1">
                <a:solidFill>
                  <a:srgbClr val="606263"/>
                </a:solidFill>
              </a:rPr>
              <a:t>melting</a:t>
            </a:r>
            <a:r>
              <a:rPr lang="fr-FR" sz="2900" dirty="0">
                <a:solidFill>
                  <a:srgbClr val="606263"/>
                </a:solidFill>
              </a:rPr>
              <a:t> and </a:t>
            </a:r>
            <a:r>
              <a:rPr lang="fr-FR" sz="2900" dirty="0" err="1">
                <a:solidFill>
                  <a:srgbClr val="606263"/>
                </a:solidFill>
              </a:rPr>
              <a:t>Arctic</a:t>
            </a:r>
            <a:r>
              <a:rPr lang="fr-FR" sz="2900" dirty="0">
                <a:solidFill>
                  <a:srgbClr val="606263"/>
                </a:solidFill>
              </a:rPr>
              <a:t> </a:t>
            </a:r>
            <a:r>
              <a:rPr lang="fr-FR" sz="2900" dirty="0" err="1">
                <a:solidFill>
                  <a:srgbClr val="606263"/>
                </a:solidFill>
              </a:rPr>
              <a:t>runoff</a:t>
            </a:r>
            <a:r>
              <a:rPr lang="fr-FR" sz="2900" dirty="0">
                <a:solidFill>
                  <a:srgbClr val="606263"/>
                </a:solidFill>
              </a:rPr>
              <a:t> </a:t>
            </a:r>
            <a:r>
              <a:rPr lang="fr-FR" sz="2900" dirty="0" err="1">
                <a:solidFill>
                  <a:srgbClr val="606263"/>
                </a:solidFill>
              </a:rPr>
              <a:t>through</a:t>
            </a:r>
            <a:r>
              <a:rPr lang="fr-FR" sz="2900" dirty="0">
                <a:solidFill>
                  <a:srgbClr val="606263"/>
                </a:solidFill>
              </a:rPr>
              <a:t> release of </a:t>
            </a:r>
            <a:r>
              <a:rPr lang="fr-FR" sz="2900" dirty="0" err="1">
                <a:solidFill>
                  <a:srgbClr val="606263"/>
                </a:solidFill>
              </a:rPr>
              <a:t>tracers</a:t>
            </a:r>
            <a:r>
              <a:rPr lang="fr-FR" sz="2900" dirty="0">
                <a:solidFill>
                  <a:srgbClr val="606263"/>
                </a:solidFill>
              </a:rPr>
              <a:t> (passive, </a:t>
            </a:r>
            <a:r>
              <a:rPr lang="fr-FR" sz="2900" dirty="0" err="1">
                <a:solidFill>
                  <a:srgbClr val="606263"/>
                </a:solidFill>
              </a:rPr>
              <a:t>Lagrangian</a:t>
            </a:r>
            <a:r>
              <a:rPr lang="fr-FR" sz="2900" dirty="0">
                <a:solidFill>
                  <a:srgbClr val="606263"/>
                </a:solidFill>
              </a:rPr>
              <a:t>)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sz="2900" dirty="0">
                <a:solidFill>
                  <a:srgbClr val="606263"/>
                </a:solidFill>
              </a:rPr>
              <a:t>This </a:t>
            </a:r>
            <a:r>
              <a:rPr lang="fr-FR" sz="2900" dirty="0" err="1">
                <a:solidFill>
                  <a:srgbClr val="606263"/>
                </a:solidFill>
              </a:rPr>
              <a:t>could</a:t>
            </a:r>
            <a:r>
              <a:rPr lang="fr-FR" sz="2900" dirty="0">
                <a:solidFill>
                  <a:srgbClr val="606263"/>
                </a:solidFill>
              </a:rPr>
              <a:t> </a:t>
            </a:r>
            <a:r>
              <a:rPr lang="fr-FR" sz="2900" dirty="0" err="1">
                <a:solidFill>
                  <a:srgbClr val="606263"/>
                </a:solidFill>
              </a:rPr>
              <a:t>be</a:t>
            </a:r>
            <a:r>
              <a:rPr lang="fr-FR" sz="2900" dirty="0">
                <a:solidFill>
                  <a:srgbClr val="606263"/>
                </a:solidFill>
              </a:rPr>
              <a:t> </a:t>
            </a:r>
            <a:r>
              <a:rPr lang="fr-FR" sz="2900" dirty="0" err="1">
                <a:solidFill>
                  <a:srgbClr val="606263"/>
                </a:solidFill>
              </a:rPr>
              <a:t>key</a:t>
            </a:r>
            <a:r>
              <a:rPr lang="fr-FR" sz="2900" dirty="0">
                <a:solidFill>
                  <a:srgbClr val="606263"/>
                </a:solidFill>
              </a:rPr>
              <a:t> </a:t>
            </a:r>
            <a:r>
              <a:rPr lang="fr-FR" sz="2900" dirty="0" err="1">
                <a:solidFill>
                  <a:srgbClr val="606263"/>
                </a:solidFill>
              </a:rPr>
              <a:t>concerning</a:t>
            </a:r>
            <a:r>
              <a:rPr lang="fr-FR" sz="2900" dirty="0">
                <a:solidFill>
                  <a:srgbClr val="606263"/>
                </a:solidFill>
              </a:rPr>
              <a:t> the impact of </a:t>
            </a:r>
            <a:r>
              <a:rPr lang="fr-FR" sz="2900" dirty="0" err="1">
                <a:solidFill>
                  <a:srgbClr val="606263"/>
                </a:solidFill>
              </a:rPr>
              <a:t>freshwater</a:t>
            </a:r>
            <a:r>
              <a:rPr lang="fr-FR" sz="2900" dirty="0">
                <a:solidFill>
                  <a:srgbClr val="606263"/>
                </a:solidFill>
              </a:rPr>
              <a:t> on </a:t>
            </a:r>
            <a:r>
              <a:rPr lang="fr-FR" sz="2900" dirty="0" err="1">
                <a:solidFill>
                  <a:srgbClr val="606263"/>
                </a:solidFill>
              </a:rPr>
              <a:t>ocean</a:t>
            </a:r>
            <a:r>
              <a:rPr lang="fr-FR" sz="2900" dirty="0">
                <a:solidFill>
                  <a:srgbClr val="606263"/>
                </a:solidFill>
              </a:rPr>
              <a:t> </a:t>
            </a:r>
            <a:r>
              <a:rPr lang="fr-FR" sz="2900" dirty="0" err="1">
                <a:solidFill>
                  <a:srgbClr val="606263"/>
                </a:solidFill>
              </a:rPr>
              <a:t>dynamics</a:t>
            </a:r>
            <a:r>
              <a:rPr lang="fr-FR" sz="2900" dirty="0">
                <a:solidFill>
                  <a:srgbClr val="606263"/>
                </a:solidFill>
              </a:rPr>
              <a:t> (</a:t>
            </a:r>
            <a:r>
              <a:rPr lang="fr-FR" sz="2900" dirty="0" err="1">
                <a:solidFill>
                  <a:srgbClr val="606263"/>
                </a:solidFill>
              </a:rPr>
              <a:t>Swingedouw</a:t>
            </a:r>
            <a:r>
              <a:rPr lang="fr-FR" sz="2900" dirty="0">
                <a:solidFill>
                  <a:srgbClr val="606263"/>
                </a:solidFill>
              </a:rPr>
              <a:t> et al. 2013)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sz="2900" dirty="0">
                <a:solidFill>
                  <a:srgbClr val="606263"/>
                </a:solidFill>
              </a:rPr>
              <a:t>Analyse </a:t>
            </a:r>
            <a:r>
              <a:rPr lang="fr-FR" sz="2900" dirty="0" err="1">
                <a:solidFill>
                  <a:srgbClr val="606263"/>
                </a:solidFill>
              </a:rPr>
              <a:t>role</a:t>
            </a:r>
            <a:r>
              <a:rPr lang="fr-FR" sz="2900" dirty="0">
                <a:solidFill>
                  <a:srgbClr val="606263"/>
                </a:solidFill>
              </a:rPr>
              <a:t> on </a:t>
            </a:r>
            <a:r>
              <a:rPr lang="fr-FR" sz="2900" dirty="0" err="1">
                <a:solidFill>
                  <a:srgbClr val="606263"/>
                </a:solidFill>
              </a:rPr>
              <a:t>Arctic</a:t>
            </a:r>
            <a:r>
              <a:rPr lang="fr-FR" sz="2900" dirty="0">
                <a:solidFill>
                  <a:srgbClr val="606263"/>
                </a:solidFill>
              </a:rPr>
              <a:t> stratification, and </a:t>
            </a:r>
            <a:r>
              <a:rPr lang="fr-FR" sz="2900" dirty="0" err="1">
                <a:solidFill>
                  <a:srgbClr val="606263"/>
                </a:solidFill>
              </a:rPr>
              <a:t>then</a:t>
            </a:r>
            <a:r>
              <a:rPr lang="fr-FR" sz="2900" dirty="0">
                <a:solidFill>
                  <a:srgbClr val="606263"/>
                </a:solidFill>
              </a:rPr>
              <a:t> </a:t>
            </a:r>
            <a:r>
              <a:rPr lang="fr-FR" sz="2900" dirty="0" err="1">
                <a:solidFill>
                  <a:srgbClr val="606263"/>
                </a:solidFill>
              </a:rPr>
              <a:t>freshwater</a:t>
            </a:r>
            <a:r>
              <a:rPr lang="fr-FR" sz="2900" dirty="0">
                <a:solidFill>
                  <a:srgbClr val="606263"/>
                </a:solidFill>
              </a:rPr>
              <a:t> transport </a:t>
            </a:r>
            <a:r>
              <a:rPr lang="fr-FR" sz="2900" dirty="0" err="1">
                <a:solidFill>
                  <a:srgbClr val="606263"/>
                </a:solidFill>
              </a:rPr>
              <a:t>from</a:t>
            </a:r>
            <a:r>
              <a:rPr lang="fr-FR" sz="2900" dirty="0">
                <a:solidFill>
                  <a:srgbClr val="606263"/>
                </a:solidFill>
              </a:rPr>
              <a:t> the </a:t>
            </a:r>
            <a:r>
              <a:rPr lang="fr-FR" sz="2900" dirty="0" err="1">
                <a:solidFill>
                  <a:srgbClr val="606263"/>
                </a:solidFill>
              </a:rPr>
              <a:t>Arctic</a:t>
            </a:r>
            <a:r>
              <a:rPr lang="fr-FR" sz="2900" dirty="0">
                <a:solidFill>
                  <a:srgbClr val="606263"/>
                </a:solidFill>
              </a:rPr>
              <a:t> to the </a:t>
            </a:r>
            <a:r>
              <a:rPr lang="fr-FR" sz="2900" dirty="0" err="1">
                <a:solidFill>
                  <a:srgbClr val="606263"/>
                </a:solidFill>
              </a:rPr>
              <a:t>North</a:t>
            </a:r>
            <a:r>
              <a:rPr lang="fr-FR" sz="2900" dirty="0">
                <a:solidFill>
                  <a:srgbClr val="606263"/>
                </a:solidFill>
              </a:rPr>
              <a:t> Atlantic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fr-FR" sz="20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451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40068" y="2720980"/>
            <a:ext cx="7772400" cy="207749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Task 3.4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Improve the representation of surface heat flux in the Arctic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600" dirty="0" smtClean="0"/>
              <a:t>Presenter: </a:t>
            </a:r>
            <a:r>
              <a:rPr lang="en-US" sz="3600" i="1" dirty="0" smtClean="0"/>
              <a:t>Richard Davy, NERSC</a:t>
            </a:r>
            <a:endParaRPr lang="en-US" sz="3600" i="1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40068" y="5949280"/>
            <a:ext cx="7772400" cy="192360"/>
          </a:xfrm>
        </p:spPr>
        <p:txBody>
          <a:bodyPr>
            <a:normAutofit fontScale="25000" lnSpcReduction="20000"/>
          </a:bodyPr>
          <a:lstStyle/>
          <a:p>
            <a:r>
              <a:rPr lang="en-US" dirty="0" smtClean="0"/>
              <a:t>Richard Davy</a:t>
            </a:r>
            <a:endParaRPr lang="en-US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Kick-off meeting, </a:t>
            </a:r>
            <a:r>
              <a:rPr lang="en-US" dirty="0" err="1" smtClean="0"/>
              <a:t>berlin</a:t>
            </a:r>
            <a:r>
              <a:rPr lang="en-US" dirty="0" smtClean="0"/>
              <a:t>. Jan 2017.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14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68" y="1244354"/>
            <a:ext cx="8064000" cy="430887"/>
          </a:xfrm>
        </p:spPr>
        <p:txBody>
          <a:bodyPr>
            <a:normAutofit fontScale="90000"/>
          </a:bodyPr>
          <a:lstStyle/>
          <a:p>
            <a:r>
              <a:rPr lang="nb-NO" sz="2800" dirty="0" smtClean="0"/>
              <a:t>Plan of Work</a:t>
            </a:r>
            <a:endParaRPr lang="nb-NO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Task 3.4 Improve representation of surface heat flux in Arctic [Lead: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NERSC</a:t>
            </a:r>
            <a:r>
              <a:rPr lang="en-US" dirty="0"/>
              <a:t>; Participant: CNRS, MPIM, IAP-NZC Month 1-24. Deliverables associated: D3.5] </a:t>
            </a:r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We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will use results from existing turbulence-resolving simulations over cracks to establish an empirical relationship between the crack-sizes and the net heat flux from a region. Estimates of the crack-size distribution are available from high-resolution SPOT satellite observations of the sea-ice cover, which were used for earlier attempts to quantify the fluxes from cracks. Then by combining the empirical relationship with the observed distribution of crack-sizes, we can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parameterise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the surface fluxes as a function of the open water fraction. This will allow us to establish the link between sea-ice concentration and anomalous heat flux equivalent to those found from observed SIC maxima [NERSC] (D3.5). </a:t>
            </a:r>
            <a:r>
              <a:rPr lang="en-US" dirty="0"/>
              <a:t>This new parameterization will be tested using ensemble simulations with atmosphere components of </a:t>
            </a:r>
            <a:r>
              <a:rPr lang="en-US" dirty="0" err="1"/>
              <a:t>NorESM</a:t>
            </a:r>
            <a:r>
              <a:rPr lang="en-US" dirty="0"/>
              <a:t> IPSL-CM, MPIM-ESM (</a:t>
            </a:r>
            <a:r>
              <a:rPr lang="en-US" dirty="0">
                <a:solidFill>
                  <a:srgbClr val="FF0000"/>
                </a:solidFill>
              </a:rPr>
              <a:t>to repeat </a:t>
            </a:r>
            <a:r>
              <a:rPr lang="en-US" b="1" dirty="0" smtClean="0">
                <a:solidFill>
                  <a:srgbClr val="FF0000"/>
                </a:solidFill>
              </a:rPr>
              <a:t>A-Exp1</a:t>
            </a:r>
            <a:r>
              <a:rPr lang="en-US" dirty="0" smtClean="0">
                <a:solidFill>
                  <a:schemeClr val="tx1"/>
                </a:solidFill>
              </a:rPr>
              <a:t>),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to </a:t>
            </a:r>
            <a:r>
              <a:rPr lang="en-US" dirty="0"/>
              <a:t>assess the effect of the changed surface heat flux taking into account the crack-sizes and fundamental thermodynamics and dynamics of the Arctic</a:t>
            </a:r>
            <a:r>
              <a:rPr lang="en-US" i="1" dirty="0"/>
              <a:t>. 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</a:rPr>
              <a:t>If the benefits are clear, the corresponding modelling </a:t>
            </a:r>
            <a:r>
              <a:rPr lang="en-US" i="1" dirty="0" err="1">
                <a:solidFill>
                  <a:schemeClr val="bg2">
                    <a:lumMod val="75000"/>
                  </a:schemeClr>
                </a:solidFill>
              </a:rPr>
              <a:t>centres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</a:rPr>
              <a:t> may adopt the new </a:t>
            </a:r>
            <a:r>
              <a:rPr lang="en-US" i="1" dirty="0" err="1">
                <a:solidFill>
                  <a:schemeClr val="bg2">
                    <a:lumMod val="75000"/>
                  </a:schemeClr>
                </a:solidFill>
              </a:rPr>
              <a:t>parameterisations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</a:rPr>
              <a:t> scheme as part of their standard systems. </a:t>
            </a:r>
            <a:r>
              <a:rPr lang="en-US" dirty="0"/>
              <a:t>[NERSC, CNRS, MPI, IAP-NZC] (</a:t>
            </a:r>
            <a:r>
              <a:rPr lang="en-US" dirty="0" smtClean="0"/>
              <a:t>D3.5)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pPr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6369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40068" y="143370"/>
            <a:ext cx="8064000" cy="553998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Background</a:t>
            </a:r>
            <a:endParaRPr lang="en-US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20418" y="4542678"/>
            <a:ext cx="7931995" cy="2342506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Leads</a:t>
            </a:r>
            <a:r>
              <a:rPr lang="en-US" sz="2000" dirty="0" smtClean="0"/>
              <a:t>: Openings in the sea-ice forming either dynamically or thermodynamically</a:t>
            </a:r>
            <a:endParaRPr lang="en-US" sz="2000" b="1" dirty="0" smtClean="0"/>
          </a:p>
          <a:p>
            <a:endParaRPr lang="en-US" sz="2000" dirty="0"/>
          </a:p>
          <a:p>
            <a:r>
              <a:rPr lang="en-US" sz="2000" dirty="0" smtClean="0"/>
              <a:t>Sensible heat flux from leads can be ~300 W m</a:t>
            </a:r>
            <a:r>
              <a:rPr lang="en-US" sz="2000" baseline="30000" dirty="0" smtClean="0"/>
              <a:t>-2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n-US" sz="2000" dirty="0" smtClean="0"/>
              <a:t>Annual average over Arctic ~ 3 W m</a:t>
            </a:r>
            <a:r>
              <a:rPr lang="en-US" sz="2000" baseline="30000" dirty="0" smtClean="0"/>
              <a:t>-2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pPr/>
              <a:t>23</a:t>
            </a:fld>
            <a:endParaRPr lang="nb-NO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 r="1590" b="15662"/>
          <a:stretch>
            <a:fillRect/>
          </a:stretch>
        </p:blipFill>
        <p:spPr bwMode="auto">
          <a:xfrm>
            <a:off x="4153987" y="974367"/>
            <a:ext cx="4798426" cy="335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002" y="1174975"/>
            <a:ext cx="3304135" cy="316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724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68" y="1244354"/>
            <a:ext cx="8064000" cy="430887"/>
          </a:xfrm>
        </p:spPr>
        <p:txBody>
          <a:bodyPr>
            <a:normAutofit fontScale="90000"/>
          </a:bodyPr>
          <a:lstStyle/>
          <a:p>
            <a:r>
              <a:rPr lang="nb-NO" sz="2800" dirty="0" smtClean="0"/>
              <a:t>Plan of Work</a:t>
            </a:r>
            <a:endParaRPr lang="nb-NO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Develop and implement new parameterization within </a:t>
            </a:r>
            <a:r>
              <a:rPr lang="en-US" sz="2000" dirty="0" err="1" smtClean="0"/>
              <a:t>NorESM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smtClean="0"/>
              <a:t>Models: </a:t>
            </a:r>
            <a:r>
              <a:rPr lang="en-US" sz="2000" dirty="0" err="1" smtClean="0"/>
              <a:t>NorESM</a:t>
            </a:r>
            <a:r>
              <a:rPr lang="en-US" sz="2000" dirty="0" smtClean="0"/>
              <a:t>, </a:t>
            </a:r>
            <a:r>
              <a:rPr lang="en-US" sz="2000" dirty="0"/>
              <a:t>IPSL-CM, MPIM-ESM </a:t>
            </a:r>
          </a:p>
          <a:p>
            <a:endParaRPr lang="en-US" sz="2000" dirty="0"/>
          </a:p>
          <a:p>
            <a:r>
              <a:rPr lang="en-US" sz="2000" dirty="0" smtClean="0"/>
              <a:t>Ensemble of simulations using A-exp1 setup for Boundary Conditions</a:t>
            </a:r>
          </a:p>
          <a:p>
            <a:endParaRPr lang="en-US" sz="2000" dirty="0"/>
          </a:p>
          <a:p>
            <a:r>
              <a:rPr lang="en-US" sz="2000" dirty="0" smtClean="0"/>
              <a:t>Assessment of </a:t>
            </a:r>
            <a:r>
              <a:rPr lang="en-US" sz="2000" i="1" dirty="0" smtClean="0"/>
              <a:t>local climate </a:t>
            </a:r>
            <a:r>
              <a:rPr lang="en-US" sz="2000" dirty="0" smtClean="0"/>
              <a:t>using ERA-Interim, ASR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pPr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1040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2800" y="166798"/>
            <a:ext cx="8064000" cy="492443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Synthesis of new scheme</a:t>
            </a:r>
            <a:endParaRPr lang="en-US" sz="3200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pPr/>
              <a:t>25</a:t>
            </a:fld>
            <a:endParaRPr lang="nb-NO"/>
          </a:p>
        </p:txBody>
      </p:sp>
      <p:pic>
        <p:nvPicPr>
          <p:cNvPr id="6" name="Picture 9" descr="Fs_width_color_intercomparison"/>
          <p:cNvPicPr>
            <a:picLocks noGrp="1" noChangeAspect="1" noChangeArrowheads="1"/>
          </p:cNvPicPr>
          <p:nvPr>
            <p:ph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7458" y="786996"/>
            <a:ext cx="3978889" cy="325604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2954" y="968426"/>
            <a:ext cx="3244755" cy="30020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3" name="Group 12"/>
          <p:cNvGrpSpPr/>
          <p:nvPr/>
        </p:nvGrpSpPr>
        <p:grpSpPr>
          <a:xfrm>
            <a:off x="3259495" y="4776587"/>
            <a:ext cx="3308804" cy="2016460"/>
            <a:chOff x="4932040" y="4367549"/>
            <a:chExt cx="3308804" cy="2016460"/>
          </a:xfrm>
        </p:grpSpPr>
        <p:sp>
          <p:nvSpPr>
            <p:cNvPr id="4" name="Oval 3"/>
            <p:cNvSpPr/>
            <p:nvPr/>
          </p:nvSpPr>
          <p:spPr>
            <a:xfrm>
              <a:off x="4932040" y="5639673"/>
              <a:ext cx="3239980" cy="7443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NorESM Coupler</a:t>
              </a:r>
              <a:endParaRPr lang="nb-NO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5000864" y="4367549"/>
              <a:ext cx="3239980" cy="7443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Effective lead width description</a:t>
              </a:r>
              <a:endParaRPr lang="nb-NO" dirty="0"/>
            </a:p>
          </p:txBody>
        </p:sp>
        <p:sp>
          <p:nvSpPr>
            <p:cNvPr id="11" name="Down Arrow 10"/>
            <p:cNvSpPr/>
            <p:nvPr/>
          </p:nvSpPr>
          <p:spPr>
            <a:xfrm>
              <a:off x="6378538" y="5143021"/>
              <a:ext cx="484632" cy="432048"/>
            </a:xfrm>
            <a:prstGeom prst="down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2" name="Down Arrow Callout 11"/>
          <p:cNvSpPr/>
          <p:nvPr/>
        </p:nvSpPr>
        <p:spPr>
          <a:xfrm>
            <a:off x="744097" y="4224472"/>
            <a:ext cx="8291046" cy="504056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1658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40068" y="1182798"/>
            <a:ext cx="8064000" cy="492443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Anticipated impacts</a:t>
            </a:r>
            <a:endParaRPr lang="en-US" sz="32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000" dirty="0" err="1" smtClean="0"/>
              <a:t>Increased</a:t>
            </a:r>
            <a:r>
              <a:rPr lang="nb-NO" sz="2000" dirty="0" smtClean="0"/>
              <a:t> </a:t>
            </a:r>
            <a:r>
              <a:rPr lang="nb-NO" sz="2000" dirty="0" err="1" smtClean="0"/>
              <a:t>surface</a:t>
            </a:r>
            <a:r>
              <a:rPr lang="nb-NO" sz="2000" dirty="0" smtClean="0"/>
              <a:t> sensible heat </a:t>
            </a:r>
            <a:r>
              <a:rPr lang="nb-NO" sz="2000" dirty="0" err="1" smtClean="0"/>
              <a:t>flux</a:t>
            </a:r>
            <a:endParaRPr lang="nb-NO" sz="2000" dirty="0" smtClean="0"/>
          </a:p>
          <a:p>
            <a:endParaRPr lang="nb-NO" sz="2000" dirty="0" smtClean="0"/>
          </a:p>
          <a:p>
            <a:r>
              <a:rPr lang="nb-NO" sz="2000" dirty="0" err="1" smtClean="0"/>
              <a:t>Surface</a:t>
            </a:r>
            <a:r>
              <a:rPr lang="nb-NO" sz="2000" dirty="0" smtClean="0"/>
              <a:t> </a:t>
            </a:r>
            <a:r>
              <a:rPr lang="nb-NO" sz="2000" dirty="0" err="1" smtClean="0"/>
              <a:t>warming</a:t>
            </a:r>
            <a:r>
              <a:rPr lang="nb-NO" sz="2000" dirty="0" smtClean="0"/>
              <a:t> (</a:t>
            </a:r>
            <a:r>
              <a:rPr lang="nb-NO" sz="2000" dirty="0" err="1" smtClean="0"/>
              <a:t>sensitivities</a:t>
            </a:r>
            <a:r>
              <a:rPr lang="nb-NO" sz="2000" dirty="0" smtClean="0"/>
              <a:t> </a:t>
            </a:r>
            <a:r>
              <a:rPr lang="nb-NO" sz="2000" dirty="0" err="1" smtClean="0"/>
              <a:t>of</a:t>
            </a:r>
            <a:r>
              <a:rPr lang="nb-NO" sz="2000" dirty="0" smtClean="0"/>
              <a:t> ~4K / 1% SIC)</a:t>
            </a:r>
          </a:p>
          <a:p>
            <a:endParaRPr lang="nb-NO" sz="2000" dirty="0" smtClean="0"/>
          </a:p>
          <a:p>
            <a:r>
              <a:rPr lang="nb-NO" sz="2000" dirty="0" err="1" smtClean="0"/>
              <a:t>Reduced</a:t>
            </a:r>
            <a:r>
              <a:rPr lang="nb-NO" sz="2000" dirty="0" smtClean="0"/>
              <a:t> PBL </a:t>
            </a:r>
            <a:r>
              <a:rPr lang="nb-NO" sz="2000" dirty="0" err="1" smtClean="0"/>
              <a:t>stability</a:t>
            </a:r>
            <a:endParaRPr lang="nb-NO" sz="2000" dirty="0" smtClean="0"/>
          </a:p>
          <a:p>
            <a:pPr>
              <a:buNone/>
            </a:pPr>
            <a:r>
              <a:rPr lang="nb-NO" sz="2000" dirty="0" smtClean="0"/>
              <a:t>   - </a:t>
            </a:r>
            <a:r>
              <a:rPr lang="nb-NO" sz="2000" dirty="0" err="1" smtClean="0"/>
              <a:t>Reduces</a:t>
            </a:r>
            <a:r>
              <a:rPr lang="nb-NO" sz="2000" dirty="0" smtClean="0"/>
              <a:t> </a:t>
            </a:r>
            <a:r>
              <a:rPr lang="nb-NO" sz="2000" dirty="0" err="1" smtClean="0"/>
              <a:t>sensitivity</a:t>
            </a:r>
            <a:r>
              <a:rPr lang="nb-NO" sz="2000" dirty="0" smtClean="0"/>
              <a:t> </a:t>
            </a:r>
            <a:r>
              <a:rPr lang="nb-NO" sz="2000" dirty="0" err="1" smtClean="0"/>
              <a:t>of</a:t>
            </a:r>
            <a:r>
              <a:rPr lang="nb-NO" sz="2000" dirty="0" smtClean="0"/>
              <a:t> T to </a:t>
            </a:r>
            <a:r>
              <a:rPr lang="nb-NO" sz="2000" dirty="0" err="1" smtClean="0"/>
              <a:t>further</a:t>
            </a:r>
            <a:r>
              <a:rPr lang="nb-NO" sz="2000" dirty="0" smtClean="0"/>
              <a:t> </a:t>
            </a:r>
            <a:r>
              <a:rPr lang="nb-NO" sz="2000" dirty="0" err="1" smtClean="0"/>
              <a:t>forcing</a:t>
            </a:r>
            <a:endParaRPr lang="nb-NO" sz="2000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pPr/>
              <a:t>26</a:t>
            </a:fld>
            <a:endParaRPr lang="nb-NO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3"/>
          </p:nvPr>
        </p:nvPicPr>
        <p:blipFill>
          <a:blip r:embed="rId2" cstate="print"/>
          <a:srcRect b="55397"/>
          <a:stretch>
            <a:fillRect/>
          </a:stretch>
        </p:blipFill>
        <p:spPr bwMode="auto">
          <a:xfrm>
            <a:off x="4624283" y="1912859"/>
            <a:ext cx="4132111" cy="2524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5507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4200" y="972192"/>
            <a:ext cx="7532655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 </a:t>
            </a:r>
            <a:r>
              <a:rPr lang="fr-FR" dirty="0" smtClean="0"/>
              <a:t>D3.4.</a:t>
            </a:r>
            <a:r>
              <a:rPr lang="fr-FR" dirty="0"/>
              <a:t> </a:t>
            </a:r>
            <a:r>
              <a:rPr lang="fr-FR" dirty="0" err="1" smtClean="0"/>
              <a:t>Oceanic</a:t>
            </a:r>
            <a:r>
              <a:rPr lang="fr-FR" dirty="0" smtClean="0"/>
              <a:t> </a:t>
            </a:r>
            <a:r>
              <a:rPr lang="fr-FR" dirty="0"/>
              <a:t>and </a:t>
            </a:r>
            <a:r>
              <a:rPr lang="fr-FR" dirty="0" err="1" smtClean="0"/>
              <a:t>climatic</a:t>
            </a:r>
            <a:r>
              <a:rPr lang="fr-FR" dirty="0"/>
              <a:t> </a:t>
            </a:r>
            <a:r>
              <a:rPr lang="fr-FR" dirty="0" smtClean="0"/>
              <a:t>impacts </a:t>
            </a:r>
            <a:r>
              <a:rPr lang="fr-FR" dirty="0"/>
              <a:t>of </a:t>
            </a:r>
            <a:r>
              <a:rPr lang="fr-FR" dirty="0" err="1" smtClean="0"/>
              <a:t>freshwater</a:t>
            </a:r>
            <a:r>
              <a:rPr lang="fr-FR" dirty="0"/>
              <a:t> </a:t>
            </a:r>
            <a:r>
              <a:rPr lang="fr-FR" dirty="0" smtClean="0"/>
              <a:t>release </a:t>
            </a:r>
            <a:r>
              <a:rPr lang="fr-FR" dirty="0"/>
              <a:t>over the last </a:t>
            </a:r>
            <a:r>
              <a:rPr lang="fr-FR" dirty="0" smtClean="0"/>
              <a:t>few </a:t>
            </a:r>
            <a:r>
              <a:rPr lang="fr-FR" dirty="0" err="1" smtClean="0"/>
              <a:t>decades</a:t>
            </a:r>
            <a:endParaRPr lang="fr-FR" dirty="0"/>
          </a:p>
          <a:p>
            <a:r>
              <a:rPr lang="fr-FR" dirty="0" smtClean="0"/>
              <a:t>Lead : </a:t>
            </a:r>
            <a:r>
              <a:rPr lang="fr-FR" dirty="0"/>
              <a:t>CNRS </a:t>
            </a:r>
            <a:r>
              <a:rPr lang="fr-FR" dirty="0" smtClean="0"/>
              <a:t>Due date: Mth 36 -&gt; Didier </a:t>
            </a:r>
            <a:r>
              <a:rPr lang="fr-FR" dirty="0" err="1" smtClean="0"/>
              <a:t>Swingedouw</a:t>
            </a:r>
            <a:endParaRPr lang="fr-FR" dirty="0"/>
          </a:p>
          <a:p>
            <a:endParaRPr lang="fr-FR" dirty="0" smtClean="0"/>
          </a:p>
          <a:p>
            <a:r>
              <a:rPr lang="fr-FR" dirty="0" smtClean="0"/>
              <a:t>D3.5</a:t>
            </a:r>
            <a:r>
              <a:rPr lang="fr-FR" dirty="0"/>
              <a:t> </a:t>
            </a:r>
            <a:r>
              <a:rPr lang="fr-FR" dirty="0" err="1" smtClean="0"/>
              <a:t>Improved</a:t>
            </a:r>
            <a:r>
              <a:rPr lang="fr-FR" dirty="0" smtClean="0"/>
              <a:t> </a:t>
            </a:r>
            <a:r>
              <a:rPr lang="fr-FR" dirty="0" err="1"/>
              <a:t>key</a:t>
            </a:r>
            <a:r>
              <a:rPr lang="fr-FR" dirty="0"/>
              <a:t> </a:t>
            </a:r>
            <a:r>
              <a:rPr lang="fr-FR" dirty="0" err="1" smtClean="0"/>
              <a:t>process</a:t>
            </a:r>
            <a:r>
              <a:rPr lang="fr-FR" dirty="0"/>
              <a:t> </a:t>
            </a:r>
            <a:r>
              <a:rPr lang="fr-FR" dirty="0" smtClean="0"/>
              <a:t>in </a:t>
            </a:r>
            <a:r>
              <a:rPr lang="fr-FR" dirty="0" err="1"/>
              <a:t>representing</a:t>
            </a:r>
            <a:r>
              <a:rPr lang="fr-FR" dirty="0"/>
              <a:t> </a:t>
            </a:r>
            <a:r>
              <a:rPr lang="fr-FR" dirty="0" err="1" smtClean="0"/>
              <a:t>Arctic</a:t>
            </a:r>
            <a:r>
              <a:rPr lang="fr-FR" dirty="0"/>
              <a:t> </a:t>
            </a:r>
            <a:r>
              <a:rPr lang="fr-FR" dirty="0" err="1" smtClean="0"/>
              <a:t>warming</a:t>
            </a:r>
            <a:endParaRPr lang="fr-FR" dirty="0"/>
          </a:p>
          <a:p>
            <a:r>
              <a:rPr lang="fr-FR" dirty="0" smtClean="0"/>
              <a:t>Lead : NERSC. Due date : Mth 24 -&gt; </a:t>
            </a:r>
            <a:r>
              <a:rPr lang="fr-FR" dirty="0" err="1" smtClean="0"/>
              <a:t>Yongqi</a:t>
            </a:r>
            <a:r>
              <a:rPr lang="fr-FR" dirty="0" smtClean="0"/>
              <a:t> Gao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51982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4420" y="258717"/>
            <a:ext cx="6858000" cy="840922"/>
          </a:xfrm>
        </p:spPr>
        <p:txBody>
          <a:bodyPr>
            <a:normAutofit/>
          </a:bodyPr>
          <a:lstStyle/>
          <a:p>
            <a:r>
              <a:rPr lang="nb-NO" altLang="zh-CN" dirty="0" smtClean="0">
                <a:latin typeface="Arial Black" panose="020B0A04020102020204" pitchFamily="34" charset="0"/>
              </a:rPr>
              <a:t> </a:t>
            </a:r>
            <a:r>
              <a:rPr lang="nb-NO" altLang="zh-CN" sz="4000" dirty="0" smtClean="0">
                <a:latin typeface="Arial Black" panose="020B0A04020102020204" pitchFamily="34" charset="0"/>
              </a:rPr>
              <a:t>WP3 Milestones</a:t>
            </a:r>
            <a:endParaRPr lang="nb-NO" sz="4000" dirty="0">
              <a:latin typeface="Arial Black" panose="020B0A040201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9277" y="1426211"/>
            <a:ext cx="7322820" cy="5262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MS1 </a:t>
            </a:r>
            <a:endParaRPr lang="nb-NO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Completed simulations by atmosphere-only models (Month 18)</a:t>
            </a:r>
            <a:endParaRPr lang="nb-NO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Related work package(s): WP3 and WP2</a:t>
            </a:r>
            <a:endParaRPr lang="nb-NO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Means of verification: Simulated data available</a:t>
            </a:r>
            <a:endParaRPr lang="nb-NO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Who is in charge of attaining this milestone (acronym of the partner): NERSC</a:t>
            </a:r>
            <a:endParaRPr lang="nb-NO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GB" sz="1600" b="1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MS2</a:t>
            </a:r>
            <a:endParaRPr lang="nb-NO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Completed simulations by coupled climate models (Month 24)</a:t>
            </a:r>
            <a:endParaRPr lang="nb-NO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Related work package(s): WP3</a:t>
            </a:r>
            <a:endParaRPr lang="nb-NO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Means of verification: Simulated data available</a:t>
            </a:r>
            <a:endParaRPr lang="nb-NO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Who is in charge of attaining this milestone (acronym of the partner): CNRS-LOCEAN</a:t>
            </a:r>
            <a:endParaRPr lang="nb-NO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GB" sz="1600" b="1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MS3</a:t>
            </a:r>
            <a:endParaRPr lang="nb-NO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Oceanic and climatic impacts of freshwater release (Month 36)</a:t>
            </a:r>
            <a:endParaRPr lang="nb-NO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Quantification of fresh water budget and pathway </a:t>
            </a:r>
            <a:endParaRPr lang="nb-NO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Related work package(s): WP3</a:t>
            </a:r>
            <a:endParaRPr lang="nb-NO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Means of verification: Delivery of D3.4</a:t>
            </a:r>
            <a:endParaRPr lang="nb-NO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Who is in charge of attaining this milestone (acronym of the partner): CNRS-EPOC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211806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Coordinated</a:t>
            </a:r>
            <a:r>
              <a:rPr lang="fr-FR" dirty="0" smtClean="0"/>
              <a:t> </a:t>
            </a:r>
            <a:r>
              <a:rPr lang="fr-FR" dirty="0" err="1" smtClean="0"/>
              <a:t>experiments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9678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atmosphere</a:t>
            </a:r>
            <a:r>
              <a:rPr lang="en-US" sz="2400" dirty="0"/>
              <a:t>-only model experiments </a:t>
            </a:r>
            <a:r>
              <a:rPr lang="en-US" sz="2400" dirty="0" smtClean="0"/>
              <a:t>[…], </a:t>
            </a:r>
            <a:r>
              <a:rPr lang="en-US" sz="2400" dirty="0"/>
              <a:t>with large ensemble to estimate </a:t>
            </a:r>
            <a:r>
              <a:rPr lang="en-US" sz="2400" dirty="0" smtClean="0"/>
              <a:t>a relative role of </a:t>
            </a:r>
            <a:r>
              <a:rPr lang="en-US" sz="2400" i="1" dirty="0" smtClean="0"/>
              <a:t>internal </a:t>
            </a:r>
            <a:r>
              <a:rPr lang="en-US" sz="2400" i="1" dirty="0"/>
              <a:t>atmospheric variability</a:t>
            </a:r>
            <a:r>
              <a:rPr lang="en-US" sz="2400" dirty="0"/>
              <a:t> and </a:t>
            </a:r>
            <a:r>
              <a:rPr lang="en-US" sz="2400" i="1" dirty="0"/>
              <a:t>boundary </a:t>
            </a:r>
            <a:r>
              <a:rPr lang="en-US" sz="2400" i="1" dirty="0" smtClean="0"/>
              <a:t>forcing</a:t>
            </a:r>
            <a:r>
              <a:rPr lang="en-US" sz="2400" dirty="0" smtClean="0"/>
              <a:t>. </a:t>
            </a:r>
          </a:p>
          <a:p>
            <a:pPr algn="just"/>
            <a:r>
              <a:rPr lang="en-US" sz="2400" dirty="0" smtClean="0"/>
              <a:t>In </a:t>
            </a:r>
            <a:r>
              <a:rPr lang="en-US" sz="2400" dirty="0"/>
              <a:t>contrast to </a:t>
            </a:r>
            <a:r>
              <a:rPr lang="en-US" sz="2400" dirty="0" smtClean="0"/>
              <a:t>AMIP-type experiments, </a:t>
            </a:r>
            <a:r>
              <a:rPr lang="en-US" sz="2400" dirty="0"/>
              <a:t>we will use </a:t>
            </a:r>
            <a:r>
              <a:rPr lang="en-US" sz="2400" dirty="0" smtClean="0"/>
              <a:t>high</a:t>
            </a:r>
            <a:r>
              <a:rPr lang="en-US" sz="2400" dirty="0"/>
              <a:t>-resolution boundary forcing (daily, </a:t>
            </a:r>
            <a:r>
              <a:rPr lang="en-US" sz="2400" dirty="0" smtClean="0"/>
              <a:t>~0.25º)</a:t>
            </a:r>
            <a:endParaRPr lang="fr-FR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354146"/>
              </p:ext>
            </p:extLst>
          </p:nvPr>
        </p:nvGraphicFramePr>
        <p:xfrm>
          <a:off x="504497" y="3886507"/>
          <a:ext cx="8182303" cy="2466773"/>
        </p:xfrm>
        <a:graphic>
          <a:graphicData uri="http://schemas.openxmlformats.org/drawingml/2006/table">
            <a:tbl>
              <a:tblPr firstRow="1" firstCol="1" bandRow="1"/>
              <a:tblGrid>
                <a:gridCol w="974200"/>
                <a:gridCol w="910103"/>
                <a:gridCol w="793561"/>
                <a:gridCol w="662251"/>
                <a:gridCol w="926448"/>
                <a:gridCol w="795138"/>
                <a:gridCol w="793561"/>
                <a:gridCol w="911950"/>
                <a:gridCol w="678326"/>
                <a:gridCol w="736765"/>
              </a:tblGrid>
              <a:tr h="7442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Model</a:t>
                      </a:r>
                      <a:endParaRPr lang="nb-NO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NorESM</a:t>
                      </a:r>
                      <a:endParaRPr lang="nb-NO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IPSL-CM</a:t>
                      </a:r>
                      <a:endParaRPr lang="nb-NO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EC-Earth</a:t>
                      </a:r>
                      <a:endParaRPr lang="nb-NO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CMCC-CM</a:t>
                      </a:r>
                      <a:endParaRPr lang="nb-NO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ECHAM5</a:t>
                      </a:r>
                      <a:endParaRPr lang="nb-NO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IAP-AGCM</a:t>
                      </a:r>
                      <a:endParaRPr lang="nb-NO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HadGEM</a:t>
                      </a:r>
                      <a:endParaRPr lang="nb-NO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ICON</a:t>
                      </a:r>
                      <a:endParaRPr lang="nb-NO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EC-Earth</a:t>
                      </a:r>
                      <a:endParaRPr lang="nb-NO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12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Horizontal</a:t>
                      </a:r>
                      <a:endParaRPr lang="nb-N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resolution</a:t>
                      </a:r>
                      <a:endParaRPr lang="nb-N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100km</a:t>
                      </a:r>
                      <a:endParaRPr lang="nb-N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100km</a:t>
                      </a:r>
                      <a:endParaRPr lang="nb-N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100km</a:t>
                      </a:r>
                      <a:endParaRPr lang="nb-N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100km</a:t>
                      </a:r>
                      <a:endParaRPr lang="nb-NO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100 km</a:t>
                      </a:r>
                      <a:endParaRPr lang="nb-N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100km</a:t>
                      </a:r>
                      <a:endParaRPr lang="nb-N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40km</a:t>
                      </a:r>
                      <a:endParaRPr lang="nb-N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40km</a:t>
                      </a:r>
                      <a:endParaRPr lang="nb-N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40km</a:t>
                      </a:r>
                      <a:endParaRPr lang="nb-NO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12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Partner</a:t>
                      </a:r>
                      <a:endParaRPr lang="nb-N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NERSC</a:t>
                      </a:r>
                      <a:endParaRPr lang="nb-N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CNRS-LOCEAN</a:t>
                      </a:r>
                      <a:endParaRPr lang="nb-N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DMI</a:t>
                      </a:r>
                      <a:endParaRPr lang="nb-N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CMCC</a:t>
                      </a:r>
                      <a:endParaRPr lang="nb-N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IAP-RAS</a:t>
                      </a:r>
                      <a:endParaRPr lang="nb-N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IAP-NZC</a:t>
                      </a:r>
                      <a:endParaRPr lang="nb-N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UoS</a:t>
                      </a:r>
                      <a:endParaRPr lang="nb-N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MPI-M</a:t>
                      </a:r>
                      <a:endParaRPr lang="nb-N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NLeSC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endParaRPr lang="nb-NO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5655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fr-FR" dirty="0" err="1" smtClean="0"/>
              <a:t>Experimental</a:t>
            </a:r>
            <a:r>
              <a:rPr lang="fr-FR" dirty="0" smtClean="0"/>
              <a:t> </a:t>
            </a:r>
            <a:r>
              <a:rPr lang="fr-FR" dirty="0" err="1" smtClean="0"/>
              <a:t>protocol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7781"/>
            <a:ext cx="8467170" cy="5675281"/>
          </a:xfrm>
        </p:spPr>
        <p:txBody>
          <a:bodyPr>
            <a:normAutofit fontScale="92500" lnSpcReduction="20000"/>
          </a:bodyPr>
          <a:lstStyle/>
          <a:p>
            <a:r>
              <a:rPr lang="fr-FR" sz="2400" dirty="0" smtClean="0"/>
              <a:t>A-Exp1 : SST and SIC </a:t>
            </a:r>
            <a:r>
              <a:rPr lang="fr-FR" sz="2400" dirty="0" err="1" smtClean="0"/>
              <a:t>vary</a:t>
            </a:r>
            <a:r>
              <a:rPr lang="fr-FR" sz="2400" dirty="0" smtClean="0"/>
              <a:t> 1979-present. </a:t>
            </a:r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r>
              <a:rPr lang="fr-FR" sz="1900" u="sng" dirty="0" smtClean="0"/>
              <a:t>Plan A </a:t>
            </a:r>
            <a:r>
              <a:rPr lang="fr-FR" sz="1900" dirty="0" smtClean="0"/>
              <a:t>: </a:t>
            </a:r>
            <a:r>
              <a:rPr lang="fr-FR" sz="1900" dirty="0" err="1" smtClean="0"/>
              <a:t>Reproduce</a:t>
            </a:r>
            <a:r>
              <a:rPr lang="fr-FR" sz="1900" dirty="0" smtClean="0"/>
              <a:t> </a:t>
            </a:r>
            <a:r>
              <a:rPr lang="fr-FR" sz="1900" dirty="0" err="1" smtClean="0"/>
              <a:t>experimental</a:t>
            </a:r>
            <a:r>
              <a:rPr lang="fr-FR" sz="1900" dirty="0" smtClean="0"/>
              <a:t> </a:t>
            </a:r>
            <a:r>
              <a:rPr lang="fr-FR" sz="1900" dirty="0" err="1" smtClean="0"/>
              <a:t>protocol</a:t>
            </a:r>
            <a:r>
              <a:rPr lang="fr-FR" sz="1900" dirty="0" smtClean="0"/>
              <a:t> of </a:t>
            </a:r>
            <a:r>
              <a:rPr lang="fr-FR" sz="1900" dirty="0" err="1" smtClean="0"/>
              <a:t>HighResMip</a:t>
            </a:r>
            <a:r>
              <a:rPr lang="fr-FR" sz="1900" dirty="0" smtClean="0"/>
              <a:t> (</a:t>
            </a:r>
            <a:r>
              <a:rPr lang="fr-FR" sz="1900" dirty="0" err="1" smtClean="0"/>
              <a:t>Haarsma</a:t>
            </a:r>
            <a:r>
              <a:rPr lang="fr-FR" sz="1900" dirty="0" smtClean="0"/>
              <a:t> et al., 2016, </a:t>
            </a:r>
            <a:r>
              <a:rPr lang="fr-FR" sz="1900" i="1" dirty="0" smtClean="0"/>
              <a:t>GMD</a:t>
            </a:r>
            <a:r>
              <a:rPr lang="fr-FR" sz="1900" dirty="0" smtClean="0"/>
              <a:t>) </a:t>
            </a:r>
            <a:r>
              <a:rPr lang="fr-FR" sz="1900" dirty="0" err="1" smtClean="0"/>
              <a:t>with</a:t>
            </a:r>
            <a:r>
              <a:rPr lang="fr-FR" sz="1900" dirty="0" smtClean="0"/>
              <a:t> SST and SIC </a:t>
            </a:r>
            <a:r>
              <a:rPr lang="fr-FR" sz="1900" dirty="0" err="1" smtClean="0"/>
              <a:t>from</a:t>
            </a:r>
            <a:r>
              <a:rPr lang="fr-FR" sz="1900" dirty="0" smtClean="0"/>
              <a:t> HadISST2.2. Minimum 5 (</a:t>
            </a:r>
            <a:r>
              <a:rPr lang="fr-FR" sz="1900" dirty="0" err="1" smtClean="0"/>
              <a:t>high</a:t>
            </a:r>
            <a:r>
              <a:rPr lang="fr-FR" sz="1900" dirty="0" smtClean="0"/>
              <a:t> </a:t>
            </a:r>
            <a:r>
              <a:rPr lang="fr-FR" sz="1900" dirty="0" err="1" smtClean="0"/>
              <a:t>resolution</a:t>
            </a:r>
            <a:r>
              <a:rPr lang="fr-FR" sz="1900" dirty="0" smtClean="0"/>
              <a:t>) or 20 </a:t>
            </a:r>
            <a:r>
              <a:rPr lang="fr-FR" sz="1900" dirty="0" smtClean="0"/>
              <a:t>(</a:t>
            </a:r>
            <a:r>
              <a:rPr lang="fr-FR" sz="1900" dirty="0" err="1" smtClean="0"/>
              <a:t>std</a:t>
            </a:r>
            <a:r>
              <a:rPr lang="fr-FR" sz="1900" dirty="0" smtClean="0"/>
              <a:t> </a:t>
            </a:r>
            <a:r>
              <a:rPr lang="fr-FR" sz="1900" dirty="0" err="1" smtClean="0"/>
              <a:t>resolution</a:t>
            </a:r>
            <a:r>
              <a:rPr lang="fr-FR" sz="1900" dirty="0" smtClean="0"/>
              <a:t>)</a:t>
            </a:r>
            <a:r>
              <a:rPr lang="fr-FR" sz="1900" dirty="0" smtClean="0"/>
              <a:t>.</a:t>
            </a:r>
          </a:p>
          <a:p>
            <a:pPr marL="0" indent="0">
              <a:buNone/>
            </a:pPr>
            <a:r>
              <a:rPr lang="fr-FR" sz="1900" dirty="0" smtClean="0"/>
              <a:t>-&gt; check if SIC has issues, and </a:t>
            </a:r>
            <a:r>
              <a:rPr lang="fr-FR" sz="1900" dirty="0" err="1" smtClean="0"/>
              <a:t>consistency</a:t>
            </a:r>
            <a:r>
              <a:rPr lang="fr-FR" sz="1900" dirty="0" smtClean="0"/>
              <a:t> </a:t>
            </a:r>
            <a:r>
              <a:rPr lang="fr-FR" sz="1900" dirty="0" err="1" smtClean="0"/>
              <a:t>with</a:t>
            </a:r>
            <a:r>
              <a:rPr lang="fr-FR" sz="1900" dirty="0" smtClean="0"/>
              <a:t> SST.</a:t>
            </a:r>
          </a:p>
          <a:p>
            <a:pPr marL="0" indent="0">
              <a:buNone/>
            </a:pPr>
            <a:r>
              <a:rPr lang="fr-FR" sz="1900" u="sng" dirty="0" smtClean="0"/>
              <a:t>Plan B </a:t>
            </a:r>
            <a:r>
              <a:rPr lang="fr-FR" sz="1900" dirty="0" smtClean="0"/>
              <a:t>: </a:t>
            </a:r>
            <a:r>
              <a:rPr lang="fr-FR" sz="1900" dirty="0" err="1" smtClean="0"/>
              <a:t>process</a:t>
            </a:r>
            <a:r>
              <a:rPr lang="fr-FR" sz="1900" dirty="0" smtClean="0"/>
              <a:t> the data and correct </a:t>
            </a:r>
            <a:r>
              <a:rPr lang="fr-FR" sz="1900" dirty="0" err="1" smtClean="0"/>
              <a:t>inconsitencies</a:t>
            </a:r>
            <a:endParaRPr lang="fr-FR" sz="1900" dirty="0" smtClean="0"/>
          </a:p>
          <a:p>
            <a:pPr marL="0" indent="0">
              <a:buNone/>
            </a:pPr>
            <a:endParaRPr lang="fr-FR" sz="2400" dirty="0"/>
          </a:p>
          <a:p>
            <a:r>
              <a:rPr lang="fr-FR" sz="2400" dirty="0" smtClean="0"/>
              <a:t>A-Exp2 : a lot of </a:t>
            </a:r>
            <a:r>
              <a:rPr lang="fr-FR" sz="2400" dirty="0" err="1" smtClean="0"/>
              <a:t>debate</a:t>
            </a:r>
            <a:r>
              <a:rPr lang="fr-FR" sz="2400" dirty="0" smtClean="0"/>
              <a:t>…</a:t>
            </a:r>
            <a:endParaRPr lang="fr-FR" sz="2400" dirty="0"/>
          </a:p>
          <a:p>
            <a:pPr marL="0" indent="0">
              <a:buNone/>
            </a:pPr>
            <a:endParaRPr lang="fr-FR" sz="1900" dirty="0" smtClean="0"/>
          </a:p>
          <a:p>
            <a:pPr marL="0" indent="0">
              <a:buNone/>
            </a:pPr>
            <a:r>
              <a:rPr lang="fr-FR" sz="1900" u="sng" dirty="0"/>
              <a:t>Plan </a:t>
            </a:r>
            <a:r>
              <a:rPr lang="fr-FR" sz="1900" u="sng" dirty="0" smtClean="0"/>
              <a:t>A </a:t>
            </a:r>
            <a:r>
              <a:rPr lang="fr-FR" sz="1900" u="sng" dirty="0"/>
              <a:t>:</a:t>
            </a:r>
            <a:r>
              <a:rPr lang="fr-FR" sz="1900" dirty="0"/>
              <a:t> </a:t>
            </a:r>
            <a:r>
              <a:rPr lang="fr-FR" sz="1900" dirty="0" err="1"/>
              <a:t>daily</a:t>
            </a:r>
            <a:r>
              <a:rPr lang="fr-FR" sz="1900" dirty="0"/>
              <a:t> SIC of an </a:t>
            </a:r>
            <a:r>
              <a:rPr lang="fr-FR" sz="1900" dirty="0" err="1"/>
              <a:t>early</a:t>
            </a:r>
            <a:r>
              <a:rPr lang="fr-FR" sz="1900" dirty="0"/>
              <a:t> </a:t>
            </a:r>
            <a:r>
              <a:rPr lang="fr-FR" sz="1900" dirty="0" err="1"/>
              <a:t>year</a:t>
            </a:r>
            <a:r>
              <a:rPr lang="fr-FR" sz="1900" dirty="0"/>
              <a:t> (1984?) and </a:t>
            </a:r>
            <a:r>
              <a:rPr lang="fr-FR" sz="1900" dirty="0" err="1"/>
              <a:t>vary</a:t>
            </a:r>
            <a:r>
              <a:rPr lang="fr-FR" sz="1900" dirty="0"/>
              <a:t> SST</a:t>
            </a:r>
            <a:r>
              <a:rPr lang="fr-FR" sz="1900" dirty="0" smtClean="0"/>
              <a:t>.</a:t>
            </a:r>
          </a:p>
          <a:p>
            <a:pPr marL="0" indent="0">
              <a:buNone/>
            </a:pPr>
            <a:endParaRPr lang="fr-FR" sz="1900" u="sng" dirty="0" smtClean="0"/>
          </a:p>
          <a:p>
            <a:pPr marL="0" indent="0">
              <a:buNone/>
            </a:pPr>
            <a:r>
              <a:rPr lang="fr-FR" sz="1900" dirty="0" smtClean="0"/>
              <a:t>		</a:t>
            </a:r>
            <a:r>
              <a:rPr lang="fr-FR" sz="1900" dirty="0" err="1" smtClean="0"/>
              <a:t>Arctic</a:t>
            </a:r>
            <a:r>
              <a:rPr lang="fr-FR" sz="1900" dirty="0" smtClean="0"/>
              <a:t> </a:t>
            </a:r>
            <a:r>
              <a:rPr lang="fr-FR" sz="1900" dirty="0" err="1"/>
              <a:t>warming</a:t>
            </a:r>
            <a:r>
              <a:rPr lang="fr-FR" sz="1900" dirty="0"/>
              <a:t> impact = A-Exp1 – A-Exp2</a:t>
            </a:r>
            <a:endParaRPr lang="fr-FR" sz="1900" u="sng" dirty="0"/>
          </a:p>
          <a:p>
            <a:pPr marL="0" indent="0">
              <a:buNone/>
            </a:pPr>
            <a:endParaRPr lang="fr-FR" sz="1900" u="sng" dirty="0" smtClean="0"/>
          </a:p>
          <a:p>
            <a:pPr marL="0" indent="0">
              <a:buNone/>
            </a:pPr>
            <a:r>
              <a:rPr lang="fr-FR" sz="1900" u="sng" dirty="0" smtClean="0"/>
              <a:t>Plan B </a:t>
            </a:r>
            <a:r>
              <a:rPr lang="fr-FR" sz="1900" dirty="0" smtClean="0"/>
              <a:t>: </a:t>
            </a:r>
            <a:r>
              <a:rPr lang="fr-FR" sz="1900" dirty="0" err="1" smtClean="0"/>
              <a:t>daily</a:t>
            </a:r>
            <a:r>
              <a:rPr lang="fr-FR" sz="1900" dirty="0" smtClean="0"/>
              <a:t> SIC </a:t>
            </a:r>
            <a:r>
              <a:rPr lang="fr-FR" sz="1900" dirty="0" err="1" smtClean="0"/>
              <a:t>climatology</a:t>
            </a:r>
            <a:r>
              <a:rPr lang="fr-FR" sz="1900" dirty="0" smtClean="0"/>
              <a:t> and SST </a:t>
            </a:r>
            <a:r>
              <a:rPr lang="fr-FR" sz="1900" dirty="0" err="1" smtClean="0"/>
              <a:t>vary</a:t>
            </a:r>
            <a:r>
              <a:rPr lang="fr-FR" sz="1900" dirty="0" smtClean="0"/>
              <a:t>.  </a:t>
            </a:r>
            <a:r>
              <a:rPr lang="fr-FR" sz="1900" dirty="0" err="1" smtClean="0"/>
              <a:t>Then</a:t>
            </a:r>
            <a:r>
              <a:rPr lang="fr-FR" sz="1900" dirty="0" smtClean="0"/>
              <a:t>:</a:t>
            </a:r>
          </a:p>
          <a:p>
            <a:pPr marL="0" indent="0">
              <a:buNone/>
            </a:pPr>
            <a:r>
              <a:rPr lang="fr-FR" sz="1900" dirty="0" smtClean="0"/>
              <a:t>	-&gt; </a:t>
            </a:r>
            <a:r>
              <a:rPr lang="fr-FR" sz="1900" dirty="0" err="1" smtClean="0"/>
              <a:t>prb</a:t>
            </a:r>
            <a:r>
              <a:rPr lang="fr-FR" sz="1900" dirty="0" smtClean="0"/>
              <a:t> as </a:t>
            </a:r>
            <a:r>
              <a:rPr lang="fr-FR" sz="1900" dirty="0" err="1" smtClean="0"/>
              <a:t>it</a:t>
            </a:r>
            <a:r>
              <a:rPr lang="fr-FR" sz="1900" dirty="0" smtClean="0"/>
              <a:t> </a:t>
            </a:r>
            <a:r>
              <a:rPr lang="fr-FR" sz="1900" dirty="0" err="1" smtClean="0"/>
              <a:t>may</a:t>
            </a:r>
            <a:r>
              <a:rPr lang="fr-FR" sz="1900" dirty="0" smtClean="0"/>
              <a:t> </a:t>
            </a:r>
            <a:r>
              <a:rPr lang="fr-FR" sz="1900" dirty="0" err="1" smtClean="0"/>
              <a:t>smooth</a:t>
            </a:r>
            <a:r>
              <a:rPr lang="fr-FR" sz="1900" dirty="0" smtClean="0"/>
              <a:t> the </a:t>
            </a:r>
            <a:r>
              <a:rPr lang="fr-FR" sz="1900" dirty="0" err="1" smtClean="0"/>
              <a:t>sea-ice</a:t>
            </a:r>
            <a:r>
              <a:rPr lang="fr-FR" sz="1900" dirty="0" smtClean="0"/>
              <a:t> </a:t>
            </a:r>
            <a:r>
              <a:rPr lang="fr-FR" sz="1900" dirty="0" err="1" smtClean="0"/>
              <a:t>edge</a:t>
            </a:r>
            <a:r>
              <a:rPr lang="fr-FR" sz="1900" dirty="0" smtClean="0"/>
              <a:t> </a:t>
            </a:r>
          </a:p>
          <a:p>
            <a:pPr marL="0" indent="0">
              <a:buNone/>
            </a:pPr>
            <a:r>
              <a:rPr lang="fr-FR" sz="1900" u="sng" dirty="0" smtClean="0"/>
              <a:t>Plan C</a:t>
            </a:r>
            <a:r>
              <a:rPr lang="fr-FR" sz="1900" dirty="0" smtClean="0"/>
              <a:t> : SIC </a:t>
            </a:r>
            <a:r>
              <a:rPr lang="fr-FR" sz="1900" dirty="0" err="1" smtClean="0"/>
              <a:t>vary</a:t>
            </a:r>
            <a:r>
              <a:rPr lang="fr-FR" sz="1900" dirty="0" smtClean="0"/>
              <a:t>  and </a:t>
            </a:r>
            <a:r>
              <a:rPr lang="fr-FR" sz="1900" dirty="0" err="1" smtClean="0"/>
              <a:t>climatological</a:t>
            </a:r>
            <a:r>
              <a:rPr lang="fr-FR" sz="1900" dirty="0" smtClean="0"/>
              <a:t> SST  -&gt; </a:t>
            </a:r>
            <a:r>
              <a:rPr lang="fr-FR" sz="1900" dirty="0" err="1" smtClean="0"/>
              <a:t>prb</a:t>
            </a:r>
            <a:r>
              <a:rPr lang="fr-FR" sz="1900" dirty="0" smtClean="0"/>
              <a:t> as </a:t>
            </a:r>
            <a:r>
              <a:rPr lang="fr-FR" sz="1900" dirty="0" err="1" smtClean="0"/>
              <a:t>it</a:t>
            </a:r>
            <a:r>
              <a:rPr lang="fr-FR" sz="1900" dirty="0" smtClean="0"/>
              <a:t> </a:t>
            </a:r>
            <a:r>
              <a:rPr lang="fr-FR" sz="1900" dirty="0" err="1" smtClean="0"/>
              <a:t>may</a:t>
            </a:r>
            <a:r>
              <a:rPr lang="fr-FR" sz="1900" dirty="0" smtClean="0"/>
              <a:t> lead to </a:t>
            </a:r>
            <a:r>
              <a:rPr lang="fr-FR" sz="1900" dirty="0" err="1" smtClean="0"/>
              <a:t>low</a:t>
            </a:r>
            <a:r>
              <a:rPr lang="fr-FR" sz="1900" dirty="0" smtClean="0"/>
              <a:t> signal.</a:t>
            </a:r>
          </a:p>
          <a:p>
            <a:pPr marL="0" indent="0">
              <a:buNone/>
            </a:pPr>
            <a:endParaRPr lang="fr-FR" sz="1900" dirty="0"/>
          </a:p>
          <a:p>
            <a:pPr marL="0" indent="0">
              <a:buNone/>
            </a:pPr>
            <a:r>
              <a:rPr lang="fr-FR" sz="1900" dirty="0" err="1" smtClean="0"/>
              <a:t>Other</a:t>
            </a:r>
            <a:r>
              <a:rPr lang="fr-FR" sz="1900" dirty="0" smtClean="0"/>
              <a:t> </a:t>
            </a:r>
            <a:r>
              <a:rPr lang="fr-FR" sz="1900" dirty="0" err="1" smtClean="0"/>
              <a:t>concerns</a:t>
            </a:r>
            <a:r>
              <a:rPr lang="fr-FR" sz="1900" dirty="0" smtClean="0"/>
              <a:t> : </a:t>
            </a:r>
            <a:r>
              <a:rPr lang="fr-FR" sz="1900" dirty="0" err="1" smtClean="0"/>
              <a:t>sea-ice</a:t>
            </a:r>
            <a:r>
              <a:rPr lang="fr-FR" sz="1900" dirty="0" smtClean="0"/>
              <a:t> </a:t>
            </a:r>
            <a:r>
              <a:rPr lang="fr-FR" sz="1900" dirty="0" err="1" smtClean="0"/>
              <a:t>thickness</a:t>
            </a:r>
            <a:r>
              <a:rPr lang="fr-FR" sz="1900" dirty="0" smtClean="0"/>
              <a:t> important, </a:t>
            </a:r>
            <a:r>
              <a:rPr lang="fr-FR" sz="1900" dirty="0" err="1" smtClean="0"/>
              <a:t>remove</a:t>
            </a:r>
            <a:r>
              <a:rPr lang="fr-FR" sz="1900" dirty="0" smtClean="0"/>
              <a:t> the </a:t>
            </a:r>
            <a:r>
              <a:rPr lang="fr-FR" sz="1900" dirty="0" err="1" smtClean="0"/>
              <a:t>largest</a:t>
            </a:r>
            <a:r>
              <a:rPr lang="fr-FR" sz="1900" dirty="0" smtClean="0"/>
              <a:t> </a:t>
            </a:r>
            <a:r>
              <a:rPr lang="fr-FR" sz="1900" dirty="0" err="1" smtClean="0"/>
              <a:t>inconsistency</a:t>
            </a:r>
            <a:r>
              <a:rPr lang="fr-FR" sz="1900" dirty="0" smtClean="0"/>
              <a:t> </a:t>
            </a:r>
            <a:r>
              <a:rPr lang="fr-FR" sz="1900" dirty="0" err="1" smtClean="0"/>
              <a:t>between</a:t>
            </a:r>
            <a:r>
              <a:rPr lang="fr-FR" sz="1900" dirty="0" smtClean="0"/>
              <a:t> SIC and SST.</a:t>
            </a:r>
          </a:p>
          <a:p>
            <a:pPr marL="0" indent="0">
              <a:buNone/>
            </a:pPr>
            <a:r>
              <a:rPr lang="fr-FR" sz="1900" dirty="0"/>
              <a:t>	</a:t>
            </a:r>
            <a:endParaRPr lang="fr-FR" sz="1900" dirty="0" smtClean="0"/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endParaRPr lang="fr-FR" sz="2400" dirty="0" smtClean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998525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fr-FR" dirty="0" err="1" smtClean="0"/>
              <a:t>Experimental</a:t>
            </a:r>
            <a:r>
              <a:rPr lang="fr-FR" dirty="0" smtClean="0"/>
              <a:t> </a:t>
            </a:r>
            <a:r>
              <a:rPr lang="fr-FR" dirty="0" err="1" smtClean="0"/>
              <a:t>protocol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5040"/>
            <a:ext cx="8467170" cy="5675281"/>
          </a:xfrm>
        </p:spPr>
        <p:txBody>
          <a:bodyPr>
            <a:normAutofit fontScale="92500" lnSpcReduction="10000"/>
          </a:bodyPr>
          <a:lstStyle/>
          <a:p>
            <a:r>
              <a:rPr lang="fr-FR" sz="2400" dirty="0" smtClean="0"/>
              <a:t>A-Exp1 : SST and SIC </a:t>
            </a:r>
            <a:r>
              <a:rPr lang="fr-FR" sz="2400" dirty="0" err="1" smtClean="0"/>
              <a:t>vary</a:t>
            </a:r>
            <a:r>
              <a:rPr lang="fr-FR" sz="2400" dirty="0" smtClean="0"/>
              <a:t> 1979-present</a:t>
            </a:r>
          </a:p>
          <a:p>
            <a:endParaRPr lang="fr-FR" sz="2400" dirty="0" smtClean="0"/>
          </a:p>
          <a:p>
            <a:pPr marL="0" indent="0">
              <a:buNone/>
            </a:pPr>
            <a:r>
              <a:rPr lang="fr-FR" sz="1900" u="sng" dirty="0" smtClean="0"/>
              <a:t>Plan A </a:t>
            </a:r>
            <a:r>
              <a:rPr lang="fr-FR" sz="1900" dirty="0" smtClean="0"/>
              <a:t>: </a:t>
            </a:r>
            <a:r>
              <a:rPr lang="fr-FR" sz="1900" dirty="0" err="1" smtClean="0"/>
              <a:t>Reproduce</a:t>
            </a:r>
            <a:r>
              <a:rPr lang="fr-FR" sz="1900" dirty="0" smtClean="0"/>
              <a:t> </a:t>
            </a:r>
            <a:r>
              <a:rPr lang="fr-FR" sz="1900" dirty="0" err="1" smtClean="0"/>
              <a:t>experimental</a:t>
            </a:r>
            <a:r>
              <a:rPr lang="fr-FR" sz="1900" dirty="0" smtClean="0"/>
              <a:t> </a:t>
            </a:r>
            <a:r>
              <a:rPr lang="fr-FR" sz="1900" dirty="0" err="1" smtClean="0"/>
              <a:t>protocol</a:t>
            </a:r>
            <a:r>
              <a:rPr lang="fr-FR" sz="1900" dirty="0" smtClean="0"/>
              <a:t> of </a:t>
            </a:r>
            <a:r>
              <a:rPr lang="fr-FR" sz="1900" dirty="0" err="1" smtClean="0"/>
              <a:t>HighResMip</a:t>
            </a:r>
            <a:r>
              <a:rPr lang="fr-FR" sz="1900" dirty="0" smtClean="0"/>
              <a:t> (</a:t>
            </a:r>
            <a:r>
              <a:rPr lang="fr-FR" sz="1900" dirty="0" err="1" smtClean="0"/>
              <a:t>Haarsma</a:t>
            </a:r>
            <a:r>
              <a:rPr lang="fr-FR" sz="1900" dirty="0" smtClean="0"/>
              <a:t> et al., 2016, </a:t>
            </a:r>
            <a:r>
              <a:rPr lang="fr-FR" sz="1900" i="1" dirty="0" smtClean="0"/>
              <a:t>GMD</a:t>
            </a:r>
            <a:r>
              <a:rPr lang="fr-FR" sz="1900" dirty="0" smtClean="0"/>
              <a:t>) </a:t>
            </a:r>
            <a:r>
              <a:rPr lang="fr-FR" sz="1900" dirty="0" err="1" smtClean="0"/>
              <a:t>with</a:t>
            </a:r>
            <a:r>
              <a:rPr lang="fr-FR" sz="1900" dirty="0" smtClean="0"/>
              <a:t> SST and SIC </a:t>
            </a:r>
            <a:r>
              <a:rPr lang="fr-FR" sz="1900" dirty="0" err="1" smtClean="0"/>
              <a:t>from</a:t>
            </a:r>
            <a:r>
              <a:rPr lang="fr-FR" sz="1900" dirty="0" smtClean="0"/>
              <a:t> HadISST2.2.</a:t>
            </a:r>
          </a:p>
          <a:p>
            <a:pPr marL="0" indent="0">
              <a:buNone/>
            </a:pPr>
            <a:r>
              <a:rPr lang="fr-FR" sz="1900" dirty="0" smtClean="0"/>
              <a:t>-&gt; check if SIC has issues, and </a:t>
            </a:r>
            <a:r>
              <a:rPr lang="fr-FR" sz="1900" dirty="0" err="1" smtClean="0"/>
              <a:t>consistency</a:t>
            </a:r>
            <a:r>
              <a:rPr lang="fr-FR" sz="1900" dirty="0" smtClean="0"/>
              <a:t> </a:t>
            </a:r>
            <a:r>
              <a:rPr lang="fr-FR" sz="1900" dirty="0" err="1" smtClean="0"/>
              <a:t>with</a:t>
            </a:r>
            <a:r>
              <a:rPr lang="fr-FR" sz="1900" dirty="0" smtClean="0"/>
              <a:t> SST.</a:t>
            </a:r>
          </a:p>
          <a:p>
            <a:pPr marL="0" indent="0">
              <a:buNone/>
            </a:pPr>
            <a:r>
              <a:rPr lang="fr-FR" sz="1900" u="sng" dirty="0" smtClean="0"/>
              <a:t>Plan B </a:t>
            </a:r>
            <a:r>
              <a:rPr lang="fr-FR" sz="1900" dirty="0" smtClean="0"/>
              <a:t>: </a:t>
            </a:r>
            <a:r>
              <a:rPr lang="fr-FR" sz="1900" dirty="0" err="1" smtClean="0"/>
              <a:t>process</a:t>
            </a:r>
            <a:r>
              <a:rPr lang="fr-FR" sz="1900" dirty="0" smtClean="0"/>
              <a:t> the data and correct </a:t>
            </a:r>
            <a:r>
              <a:rPr lang="fr-FR" sz="1900" dirty="0" err="1" smtClean="0"/>
              <a:t>inconsitencies</a:t>
            </a:r>
            <a:endParaRPr lang="fr-FR" sz="1900" dirty="0" smtClean="0"/>
          </a:p>
          <a:p>
            <a:pPr marL="0" indent="0">
              <a:buNone/>
            </a:pPr>
            <a:endParaRPr lang="fr-FR" sz="2400" dirty="0"/>
          </a:p>
          <a:p>
            <a:r>
              <a:rPr lang="fr-FR" sz="2400" dirty="0" smtClean="0"/>
              <a:t>A-Exp2 : a lot of </a:t>
            </a:r>
            <a:r>
              <a:rPr lang="fr-FR" sz="2400" dirty="0" err="1" smtClean="0"/>
              <a:t>debate</a:t>
            </a:r>
            <a:r>
              <a:rPr lang="fr-FR" sz="2400" dirty="0" smtClean="0"/>
              <a:t>…</a:t>
            </a:r>
            <a:endParaRPr lang="fr-FR" sz="2400" dirty="0"/>
          </a:p>
          <a:p>
            <a:pPr marL="0" indent="0">
              <a:buNone/>
            </a:pPr>
            <a:endParaRPr lang="fr-FR" sz="1900" dirty="0" smtClean="0"/>
          </a:p>
          <a:p>
            <a:pPr marL="0" indent="0">
              <a:buNone/>
            </a:pPr>
            <a:r>
              <a:rPr lang="fr-FR" sz="1900" u="sng" dirty="0" smtClean="0"/>
              <a:t>Plan A </a:t>
            </a:r>
            <a:r>
              <a:rPr lang="fr-FR" sz="1900" dirty="0" smtClean="0"/>
              <a:t>: </a:t>
            </a:r>
            <a:r>
              <a:rPr lang="fr-FR" sz="1900" dirty="0" err="1" smtClean="0"/>
              <a:t>daily</a:t>
            </a:r>
            <a:r>
              <a:rPr lang="fr-FR" sz="1900" dirty="0" smtClean="0"/>
              <a:t> SIC </a:t>
            </a:r>
            <a:r>
              <a:rPr lang="fr-FR" sz="1900" dirty="0" err="1" smtClean="0"/>
              <a:t>climatology</a:t>
            </a:r>
            <a:r>
              <a:rPr lang="fr-FR" sz="1900" dirty="0" smtClean="0"/>
              <a:t> and SST </a:t>
            </a:r>
            <a:r>
              <a:rPr lang="fr-FR" sz="1900" dirty="0" err="1" smtClean="0"/>
              <a:t>vary</a:t>
            </a:r>
            <a:r>
              <a:rPr lang="fr-FR" sz="1900" dirty="0" smtClean="0"/>
              <a:t>.  </a:t>
            </a:r>
            <a:r>
              <a:rPr lang="fr-FR" sz="1900" dirty="0" err="1" smtClean="0"/>
              <a:t>Then</a:t>
            </a:r>
            <a:r>
              <a:rPr lang="fr-FR" sz="1900" dirty="0" smtClean="0"/>
              <a:t>:</a:t>
            </a:r>
          </a:p>
          <a:p>
            <a:pPr marL="0" indent="0">
              <a:buNone/>
            </a:pPr>
            <a:r>
              <a:rPr lang="fr-FR" sz="1900" dirty="0" smtClean="0"/>
              <a:t> </a:t>
            </a:r>
            <a:r>
              <a:rPr lang="fr-FR" sz="1900" dirty="0" err="1" smtClean="0"/>
              <a:t>Arctic</a:t>
            </a:r>
            <a:r>
              <a:rPr lang="fr-FR" sz="1900" dirty="0" smtClean="0"/>
              <a:t> </a:t>
            </a:r>
            <a:r>
              <a:rPr lang="fr-FR" sz="1900" dirty="0" err="1" smtClean="0"/>
              <a:t>warming</a:t>
            </a:r>
            <a:r>
              <a:rPr lang="fr-FR" sz="1900" dirty="0" smtClean="0"/>
              <a:t> impact = A-Exp1 – A-Exp2	-&gt; </a:t>
            </a:r>
            <a:r>
              <a:rPr lang="fr-FR" sz="1900" dirty="0" err="1" smtClean="0"/>
              <a:t>prb</a:t>
            </a:r>
            <a:r>
              <a:rPr lang="fr-FR" sz="1900" dirty="0" smtClean="0"/>
              <a:t> as </a:t>
            </a:r>
            <a:r>
              <a:rPr lang="fr-FR" sz="1900" dirty="0" err="1" smtClean="0"/>
              <a:t>it</a:t>
            </a:r>
            <a:r>
              <a:rPr lang="fr-FR" sz="1900" dirty="0" smtClean="0"/>
              <a:t> </a:t>
            </a:r>
            <a:r>
              <a:rPr lang="fr-FR" sz="1900" dirty="0" err="1" smtClean="0"/>
              <a:t>may</a:t>
            </a:r>
            <a:r>
              <a:rPr lang="fr-FR" sz="1900" dirty="0" smtClean="0"/>
              <a:t> </a:t>
            </a:r>
            <a:r>
              <a:rPr lang="fr-FR" sz="1900" dirty="0" err="1" smtClean="0"/>
              <a:t>smooth</a:t>
            </a:r>
            <a:r>
              <a:rPr lang="fr-FR" sz="1900" dirty="0" smtClean="0"/>
              <a:t> the </a:t>
            </a:r>
            <a:r>
              <a:rPr lang="fr-FR" sz="1900" dirty="0" err="1" smtClean="0"/>
              <a:t>sea-ice</a:t>
            </a:r>
            <a:r>
              <a:rPr lang="fr-FR" sz="1900" dirty="0" smtClean="0"/>
              <a:t> </a:t>
            </a:r>
            <a:r>
              <a:rPr lang="fr-FR" sz="1900" dirty="0" err="1" smtClean="0"/>
              <a:t>edge</a:t>
            </a:r>
            <a:r>
              <a:rPr lang="fr-FR" sz="1900" dirty="0" smtClean="0"/>
              <a:t> </a:t>
            </a:r>
          </a:p>
          <a:p>
            <a:pPr marL="0" indent="0">
              <a:buNone/>
            </a:pPr>
            <a:r>
              <a:rPr lang="fr-FR" sz="1900" u="sng" dirty="0" smtClean="0"/>
              <a:t>Plan B :</a:t>
            </a:r>
            <a:r>
              <a:rPr lang="fr-FR" sz="1900" dirty="0" smtClean="0"/>
              <a:t> </a:t>
            </a:r>
            <a:r>
              <a:rPr lang="fr-FR" sz="1900" dirty="0" err="1" smtClean="0"/>
              <a:t>daily</a:t>
            </a:r>
            <a:r>
              <a:rPr lang="fr-FR" sz="1900" dirty="0" smtClean="0"/>
              <a:t> SIC of an </a:t>
            </a:r>
            <a:r>
              <a:rPr lang="fr-FR" sz="1900" dirty="0" err="1" smtClean="0"/>
              <a:t>early</a:t>
            </a:r>
            <a:r>
              <a:rPr lang="fr-FR" sz="1900" dirty="0" smtClean="0"/>
              <a:t> </a:t>
            </a:r>
            <a:r>
              <a:rPr lang="fr-FR" sz="1900" dirty="0" err="1" smtClean="0"/>
              <a:t>year</a:t>
            </a:r>
            <a:r>
              <a:rPr lang="fr-FR" sz="1900" dirty="0" smtClean="0"/>
              <a:t> (1984?) and </a:t>
            </a:r>
            <a:r>
              <a:rPr lang="fr-FR" sz="1900" dirty="0" err="1" smtClean="0"/>
              <a:t>vary</a:t>
            </a:r>
            <a:r>
              <a:rPr lang="fr-FR" sz="1900" dirty="0" smtClean="0"/>
              <a:t> SST.</a:t>
            </a:r>
            <a:endParaRPr lang="fr-FR" sz="1900" u="sng" dirty="0" smtClean="0"/>
          </a:p>
          <a:p>
            <a:pPr marL="0" indent="0">
              <a:buNone/>
            </a:pPr>
            <a:r>
              <a:rPr lang="fr-FR" sz="1900" u="sng" dirty="0" smtClean="0"/>
              <a:t>Plan C</a:t>
            </a:r>
            <a:r>
              <a:rPr lang="fr-FR" sz="1900" dirty="0" smtClean="0"/>
              <a:t> : SIC </a:t>
            </a:r>
            <a:r>
              <a:rPr lang="fr-FR" sz="1900" dirty="0" err="1" smtClean="0"/>
              <a:t>vary</a:t>
            </a:r>
            <a:r>
              <a:rPr lang="fr-FR" sz="1900" dirty="0" smtClean="0"/>
              <a:t>  and </a:t>
            </a:r>
            <a:r>
              <a:rPr lang="fr-FR" sz="1900" dirty="0" err="1" smtClean="0"/>
              <a:t>climatological</a:t>
            </a:r>
            <a:r>
              <a:rPr lang="fr-FR" sz="1900" dirty="0" smtClean="0"/>
              <a:t> SST  -&gt; </a:t>
            </a:r>
            <a:r>
              <a:rPr lang="fr-FR" sz="1900" dirty="0" err="1" smtClean="0"/>
              <a:t>prb</a:t>
            </a:r>
            <a:r>
              <a:rPr lang="fr-FR" sz="1900" dirty="0" smtClean="0"/>
              <a:t> as </a:t>
            </a:r>
            <a:r>
              <a:rPr lang="fr-FR" sz="1900" dirty="0" err="1" smtClean="0"/>
              <a:t>it</a:t>
            </a:r>
            <a:r>
              <a:rPr lang="fr-FR" sz="1900" dirty="0" smtClean="0"/>
              <a:t> </a:t>
            </a:r>
            <a:r>
              <a:rPr lang="fr-FR" sz="1900" dirty="0" err="1" smtClean="0"/>
              <a:t>may</a:t>
            </a:r>
            <a:r>
              <a:rPr lang="fr-FR" sz="1900" dirty="0" smtClean="0"/>
              <a:t> lead to </a:t>
            </a:r>
            <a:r>
              <a:rPr lang="fr-FR" sz="1900" dirty="0" err="1" smtClean="0"/>
              <a:t>low</a:t>
            </a:r>
            <a:r>
              <a:rPr lang="fr-FR" sz="1900" dirty="0" smtClean="0"/>
              <a:t> signal.</a:t>
            </a:r>
          </a:p>
          <a:p>
            <a:pPr marL="0" indent="0">
              <a:buNone/>
            </a:pPr>
            <a:endParaRPr lang="fr-FR" sz="1900" dirty="0"/>
          </a:p>
          <a:p>
            <a:pPr marL="0" indent="0">
              <a:buNone/>
            </a:pPr>
            <a:r>
              <a:rPr lang="fr-FR" sz="1900" dirty="0" err="1" smtClean="0"/>
              <a:t>Other</a:t>
            </a:r>
            <a:r>
              <a:rPr lang="fr-FR" sz="1900" dirty="0" smtClean="0"/>
              <a:t> </a:t>
            </a:r>
            <a:r>
              <a:rPr lang="fr-FR" sz="1900" dirty="0" err="1" smtClean="0"/>
              <a:t>concerns</a:t>
            </a:r>
            <a:r>
              <a:rPr lang="fr-FR" sz="1900" dirty="0" smtClean="0"/>
              <a:t> : </a:t>
            </a:r>
            <a:r>
              <a:rPr lang="fr-FR" sz="1900" dirty="0" err="1" smtClean="0"/>
              <a:t>sea-ice</a:t>
            </a:r>
            <a:r>
              <a:rPr lang="fr-FR" sz="1900" dirty="0" smtClean="0"/>
              <a:t> </a:t>
            </a:r>
            <a:r>
              <a:rPr lang="fr-FR" sz="1900" dirty="0" err="1" smtClean="0"/>
              <a:t>thickness</a:t>
            </a:r>
            <a:r>
              <a:rPr lang="fr-FR" sz="1900" dirty="0" smtClean="0"/>
              <a:t> important, </a:t>
            </a:r>
            <a:r>
              <a:rPr lang="fr-FR" sz="1900" dirty="0" err="1" smtClean="0"/>
              <a:t>remove</a:t>
            </a:r>
            <a:r>
              <a:rPr lang="fr-FR" sz="1900" dirty="0" smtClean="0"/>
              <a:t> the </a:t>
            </a:r>
            <a:r>
              <a:rPr lang="fr-FR" sz="1900" dirty="0" err="1" smtClean="0"/>
              <a:t>largest</a:t>
            </a:r>
            <a:r>
              <a:rPr lang="fr-FR" sz="1900" dirty="0" smtClean="0"/>
              <a:t> </a:t>
            </a:r>
            <a:r>
              <a:rPr lang="fr-FR" sz="1900" dirty="0" err="1" smtClean="0"/>
              <a:t>inconsistency</a:t>
            </a:r>
            <a:r>
              <a:rPr lang="fr-FR" sz="1900" dirty="0" smtClean="0"/>
              <a:t> </a:t>
            </a:r>
            <a:r>
              <a:rPr lang="fr-FR" sz="1900" dirty="0" err="1" smtClean="0"/>
              <a:t>between</a:t>
            </a:r>
            <a:r>
              <a:rPr lang="fr-FR" sz="1900" dirty="0" smtClean="0"/>
              <a:t> SIC and SST.</a:t>
            </a:r>
          </a:p>
          <a:p>
            <a:pPr marL="0" indent="0">
              <a:buNone/>
            </a:pPr>
            <a:r>
              <a:rPr lang="fr-FR" sz="1900" dirty="0"/>
              <a:t>	</a:t>
            </a:r>
            <a:endParaRPr lang="fr-FR" sz="1900" dirty="0" smtClean="0"/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endParaRPr lang="fr-FR" sz="2400" dirty="0" smtClean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475992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943" y="3178076"/>
            <a:ext cx="8467170" cy="5675281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A-Exp3 and A-Exp4</a:t>
            </a:r>
            <a:r>
              <a:rPr lang="en-US" sz="2400" dirty="0" smtClean="0"/>
              <a:t>: few discussions</a:t>
            </a:r>
            <a:endParaRPr lang="fr-FR" sz="2400" dirty="0" smtClean="0"/>
          </a:p>
          <a:p>
            <a:pPr marL="0" indent="0">
              <a:buNone/>
            </a:pPr>
            <a:r>
              <a:rPr lang="fr-FR" sz="1900" u="sng" dirty="0" smtClean="0"/>
              <a:t>Plan A </a:t>
            </a:r>
            <a:r>
              <a:rPr lang="fr-FR" sz="1900" dirty="0" smtClean="0"/>
              <a:t>: SST </a:t>
            </a:r>
            <a:r>
              <a:rPr lang="fr-FR" sz="1900" dirty="0" err="1" smtClean="0"/>
              <a:t>climatology</a:t>
            </a:r>
            <a:r>
              <a:rPr lang="fr-FR" sz="1900" dirty="0" smtClean="0"/>
              <a:t> in N. </a:t>
            </a:r>
            <a:r>
              <a:rPr lang="fr-FR" sz="1900" dirty="0" err="1" smtClean="0"/>
              <a:t>Atl</a:t>
            </a:r>
            <a:r>
              <a:rPr lang="fr-FR" sz="1900" dirty="0" smtClean="0"/>
              <a:t>. or Pacific </a:t>
            </a:r>
            <a:r>
              <a:rPr lang="fr-FR" sz="1900" dirty="0" err="1" smtClean="0"/>
              <a:t>Ocean</a:t>
            </a:r>
            <a:r>
              <a:rPr lang="fr-FR" sz="1900" dirty="0" smtClean="0"/>
              <a:t>, as A-Exp2 </a:t>
            </a:r>
            <a:r>
              <a:rPr lang="fr-FR" sz="1900" dirty="0" err="1" smtClean="0"/>
              <a:t>elsewhere</a:t>
            </a:r>
            <a:r>
              <a:rPr lang="fr-FR" sz="1900" dirty="0" smtClean="0"/>
              <a:t>.</a:t>
            </a:r>
          </a:p>
          <a:p>
            <a:pPr marL="0" indent="0">
              <a:buNone/>
            </a:pPr>
            <a:r>
              <a:rPr lang="fr-FR" sz="1900" u="sng" dirty="0" smtClean="0"/>
              <a:t>Plan B:</a:t>
            </a:r>
            <a:r>
              <a:rPr lang="fr-FR" sz="1900" dirty="0" smtClean="0"/>
              <a:t>  </a:t>
            </a:r>
            <a:r>
              <a:rPr lang="fr-FR" sz="1900" dirty="0" err="1" smtClean="0"/>
              <a:t>experiment</a:t>
            </a:r>
            <a:r>
              <a:rPr lang="fr-FR" sz="1900" dirty="0" smtClean="0"/>
              <a:t> pacemaker-</a:t>
            </a:r>
            <a:r>
              <a:rPr lang="fr-FR" sz="1900" dirty="0" err="1" smtClean="0"/>
              <a:t>like</a:t>
            </a:r>
            <a:r>
              <a:rPr lang="fr-FR" sz="1900" dirty="0" smtClean="0"/>
              <a:t> (DCPP </a:t>
            </a:r>
            <a:r>
              <a:rPr lang="fr-FR" sz="1900" dirty="0" err="1" smtClean="0"/>
              <a:t>protocol</a:t>
            </a:r>
            <a:r>
              <a:rPr lang="fr-FR" sz="1900" dirty="0" smtClean="0"/>
              <a:t> </a:t>
            </a:r>
            <a:r>
              <a:rPr lang="fr-FR" sz="1900" dirty="0" err="1" smtClean="0"/>
              <a:t>described</a:t>
            </a:r>
            <a:r>
              <a:rPr lang="fr-FR" sz="1900" dirty="0" smtClean="0"/>
              <a:t> in Boer et al., 2016)</a:t>
            </a:r>
          </a:p>
          <a:p>
            <a:pPr marL="0" indent="0">
              <a:buNone/>
            </a:pPr>
            <a:endParaRPr lang="fr-FR" sz="1900" dirty="0"/>
          </a:p>
          <a:p>
            <a:pPr marL="0" indent="0">
              <a:buNone/>
            </a:pPr>
            <a:endParaRPr lang="fr-FR" sz="2400" dirty="0" smtClean="0"/>
          </a:p>
          <a:p>
            <a:endParaRPr lang="fr-FR" sz="2400" dirty="0"/>
          </a:p>
        </p:txBody>
      </p:sp>
      <p:sp>
        <p:nvSpPr>
          <p:cNvPr id="4" name="Rectangle 3"/>
          <p:cNvSpPr/>
          <p:nvPr/>
        </p:nvSpPr>
        <p:spPr>
          <a:xfrm>
            <a:off x="615943" y="910630"/>
            <a:ext cx="79431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u="sng" dirty="0" smtClean="0"/>
              <a:t>Description of work:</a:t>
            </a:r>
          </a:p>
          <a:p>
            <a:pPr algn="just"/>
            <a:r>
              <a:rPr lang="en-US" sz="2000" dirty="0" smtClean="0"/>
              <a:t>Two </a:t>
            </a:r>
            <a:r>
              <a:rPr lang="en-US" sz="2000" dirty="0"/>
              <a:t>other coordinated experiments will focus on the modulation of the impacts of a warming Arctic by the transition of both AMO and IPO. For this, daily SST in the North Atlantic or in the Pacific Ocean will be fixed to a daily climatology, while the rest of the protocol is identical to A-Exp2 (A-Exp3 </a:t>
            </a:r>
            <a:r>
              <a:rPr lang="nb-NO" sz="2000" dirty="0"/>
              <a:t>and A-Exp4 </a:t>
            </a:r>
            <a:r>
              <a:rPr lang="nb-NO" sz="2000" dirty="0" err="1"/>
              <a:t>respectively</a:t>
            </a:r>
            <a:r>
              <a:rPr lang="nb-NO" sz="2000" dirty="0"/>
              <a:t>).</a:t>
            </a:r>
            <a:endParaRPr lang="en-GB" sz="20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852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7717" y="760616"/>
            <a:ext cx="778653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Deadline:</a:t>
            </a:r>
          </a:p>
          <a:p>
            <a:endParaRPr lang="fr-FR" sz="2000" dirty="0"/>
          </a:p>
          <a:p>
            <a:r>
              <a:rPr lang="fr-FR" sz="2000" dirty="0" smtClean="0"/>
              <a:t>D3.1 </a:t>
            </a:r>
            <a:r>
              <a:rPr lang="fr-FR" sz="2000" dirty="0"/>
              <a:t>Identification of the surface state influence in </a:t>
            </a:r>
            <a:r>
              <a:rPr lang="fr-FR" sz="2000" dirty="0" err="1"/>
              <a:t>representing</a:t>
            </a:r>
            <a:r>
              <a:rPr lang="fr-FR" sz="2000" dirty="0"/>
              <a:t> the </a:t>
            </a:r>
            <a:r>
              <a:rPr lang="fr-FR" sz="2000" dirty="0" err="1"/>
              <a:t>Arctic</a:t>
            </a:r>
            <a:r>
              <a:rPr lang="fr-FR" sz="2000" dirty="0"/>
              <a:t> </a:t>
            </a:r>
            <a:r>
              <a:rPr lang="fr-FR" sz="2000" dirty="0" err="1"/>
              <a:t>warming</a:t>
            </a:r>
            <a:r>
              <a:rPr lang="fr-FR" sz="2000" dirty="0"/>
              <a:t> […] </a:t>
            </a:r>
            <a:endParaRPr lang="fr-FR" sz="2000" dirty="0" smtClean="0"/>
          </a:p>
          <a:p>
            <a:r>
              <a:rPr lang="fr-FR" sz="2000" dirty="0" smtClean="0"/>
              <a:t>Lead </a:t>
            </a:r>
            <a:r>
              <a:rPr lang="fr-FR" sz="2000" dirty="0"/>
              <a:t>by NERSC -&gt; </a:t>
            </a:r>
            <a:r>
              <a:rPr lang="fr-FR" sz="2000" dirty="0" err="1"/>
              <a:t>Yongqi</a:t>
            </a:r>
            <a:r>
              <a:rPr lang="fr-FR" sz="2000" dirty="0"/>
              <a:t> G</a:t>
            </a:r>
            <a:r>
              <a:rPr lang="fr-FR" sz="2000" dirty="0" smtClean="0"/>
              <a:t>ao. Due date: Mth 24.</a:t>
            </a:r>
          </a:p>
          <a:p>
            <a:endParaRPr lang="fr-FR" sz="2000" dirty="0"/>
          </a:p>
          <a:p>
            <a:r>
              <a:rPr lang="fr-FR" sz="2000" dirty="0"/>
              <a:t>D3.2 Identification of </a:t>
            </a:r>
            <a:r>
              <a:rPr lang="fr-FR" sz="2000" dirty="0" err="1"/>
              <a:t>key</a:t>
            </a:r>
            <a:r>
              <a:rPr lang="fr-FR" sz="2000" dirty="0"/>
              <a:t> </a:t>
            </a:r>
            <a:r>
              <a:rPr lang="fr-FR" sz="2000" dirty="0" err="1"/>
              <a:t>processes</a:t>
            </a:r>
            <a:r>
              <a:rPr lang="fr-FR" sz="2000" dirty="0"/>
              <a:t> in </a:t>
            </a:r>
            <a:r>
              <a:rPr lang="fr-FR" sz="2000" dirty="0" err="1"/>
              <a:t>bridging</a:t>
            </a:r>
            <a:r>
              <a:rPr lang="fr-FR" sz="2000" dirty="0"/>
              <a:t> the </a:t>
            </a:r>
            <a:r>
              <a:rPr lang="fr-FR" sz="2000" dirty="0" err="1"/>
              <a:t>Arctic</a:t>
            </a:r>
            <a:r>
              <a:rPr lang="fr-FR" sz="2000" dirty="0"/>
              <a:t> </a:t>
            </a:r>
            <a:r>
              <a:rPr lang="fr-FR" sz="2000" dirty="0" err="1"/>
              <a:t>warming</a:t>
            </a:r>
            <a:r>
              <a:rPr lang="fr-FR" sz="2000" dirty="0"/>
              <a:t> impact […]	</a:t>
            </a:r>
            <a:endParaRPr lang="fr-FR" sz="2000" dirty="0" smtClean="0"/>
          </a:p>
          <a:p>
            <a:r>
              <a:rPr lang="fr-FR" sz="2000" dirty="0" smtClean="0"/>
              <a:t>Lead </a:t>
            </a:r>
            <a:r>
              <a:rPr lang="fr-FR" sz="2000" dirty="0"/>
              <a:t>by MPI -&gt; D. </a:t>
            </a:r>
            <a:r>
              <a:rPr lang="fr-FR" sz="2000" dirty="0" err="1" smtClean="0"/>
              <a:t>Matei</a:t>
            </a:r>
            <a:r>
              <a:rPr lang="fr-FR" sz="2000" dirty="0" smtClean="0"/>
              <a:t>. Due date: Mth 24.</a:t>
            </a:r>
          </a:p>
          <a:p>
            <a:endParaRPr lang="fr-FR" sz="2000" dirty="0"/>
          </a:p>
          <a:p>
            <a:endParaRPr lang="fr-FR" sz="2000" dirty="0" smtClean="0"/>
          </a:p>
          <a:p>
            <a:r>
              <a:rPr lang="fr-FR" sz="2000" u="sng" dirty="0" err="1" smtClean="0"/>
              <a:t>Method</a:t>
            </a:r>
            <a:r>
              <a:rPr lang="fr-FR" sz="2000" u="sng" dirty="0" smtClean="0"/>
              <a:t>:</a:t>
            </a:r>
          </a:p>
          <a:p>
            <a:pPr marL="342900" indent="-342900">
              <a:buFont typeface="Arial"/>
              <a:buChar char="•"/>
            </a:pPr>
            <a:r>
              <a:rPr lang="fr-FR" sz="2000" dirty="0" err="1" smtClean="0"/>
              <a:t>Circulate</a:t>
            </a:r>
            <a:r>
              <a:rPr lang="fr-FR" sz="2000" dirty="0" smtClean="0"/>
              <a:t> a document </a:t>
            </a:r>
            <a:r>
              <a:rPr lang="fr-FR" sz="2000" dirty="0" err="1" smtClean="0"/>
              <a:t>bewteen</a:t>
            </a:r>
            <a:r>
              <a:rPr lang="fr-FR" sz="2000" dirty="0" smtClean="0"/>
              <a:t> the groups to </a:t>
            </a:r>
            <a:r>
              <a:rPr lang="fr-FR" sz="2000" dirty="0" err="1" smtClean="0"/>
              <a:t>specify</a:t>
            </a:r>
            <a:r>
              <a:rPr lang="fr-FR" sz="2000" dirty="0" smtClean="0"/>
              <a:t> the </a:t>
            </a:r>
            <a:r>
              <a:rPr lang="fr-FR" sz="2000" dirty="0" err="1" smtClean="0"/>
              <a:t>experimental</a:t>
            </a:r>
            <a:r>
              <a:rPr lang="fr-FR" sz="2000" dirty="0" smtClean="0"/>
              <a:t> </a:t>
            </a:r>
            <a:r>
              <a:rPr lang="fr-FR" sz="2000" dirty="0" err="1" smtClean="0"/>
              <a:t>protocol</a:t>
            </a:r>
            <a:r>
              <a:rPr lang="fr-FR" sz="2000" dirty="0" smtClean="0"/>
              <a:t>. – in a few </a:t>
            </a:r>
            <a:r>
              <a:rPr lang="fr-FR" sz="2000" dirty="0" err="1" smtClean="0"/>
              <a:t>days</a:t>
            </a:r>
            <a:r>
              <a:rPr lang="fr-FR" sz="2000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fr-FR" sz="2000" dirty="0" err="1" smtClean="0"/>
              <a:t>Send</a:t>
            </a:r>
            <a:r>
              <a:rPr lang="fr-FR" sz="2000" dirty="0" smtClean="0"/>
              <a:t> </a:t>
            </a:r>
            <a:r>
              <a:rPr lang="fr-FR" sz="2000" dirty="0" err="1" smtClean="0"/>
              <a:t>it</a:t>
            </a:r>
            <a:r>
              <a:rPr lang="fr-FR" sz="2000" dirty="0" smtClean="0"/>
              <a:t> and </a:t>
            </a:r>
            <a:r>
              <a:rPr lang="fr-FR" sz="2000" dirty="0" err="1" smtClean="0"/>
              <a:t>discuss</a:t>
            </a:r>
            <a:r>
              <a:rPr lang="fr-FR" sz="2000" dirty="0" smtClean="0"/>
              <a:t> </a:t>
            </a:r>
            <a:r>
              <a:rPr lang="fr-FR" sz="2000" dirty="0" err="1" smtClean="0"/>
              <a:t>it</a:t>
            </a:r>
            <a:r>
              <a:rPr lang="fr-FR" sz="2000" dirty="0" smtClean="0"/>
              <a:t> </a:t>
            </a:r>
            <a:r>
              <a:rPr lang="fr-FR" sz="2000" dirty="0" err="1" smtClean="0"/>
              <a:t>with</a:t>
            </a:r>
            <a:r>
              <a:rPr lang="fr-FR" sz="2000" dirty="0" smtClean="0"/>
              <a:t> a </a:t>
            </a:r>
            <a:r>
              <a:rPr lang="fr-FR" sz="2000" dirty="0" err="1" smtClean="0"/>
              <a:t>selected</a:t>
            </a:r>
            <a:r>
              <a:rPr lang="fr-FR" sz="2000" dirty="0" smtClean="0"/>
              <a:t> groups </a:t>
            </a:r>
            <a:r>
              <a:rPr lang="fr-FR" sz="2000" dirty="0" err="1" smtClean="0"/>
              <a:t>from</a:t>
            </a:r>
            <a:r>
              <a:rPr lang="fr-FR" sz="2000" dirty="0" smtClean="0"/>
              <a:t> APPLICATE, PRIMAVERA and US-</a:t>
            </a:r>
            <a:r>
              <a:rPr lang="fr-FR" sz="2000" dirty="0" err="1" smtClean="0"/>
              <a:t>partners</a:t>
            </a:r>
            <a:r>
              <a:rPr lang="fr-FR" sz="2000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fr-FR" sz="2000" dirty="0" err="1" smtClean="0"/>
              <a:t>Fix</a:t>
            </a:r>
            <a:r>
              <a:rPr lang="fr-FR" sz="2000" dirty="0" smtClean="0"/>
              <a:t> the </a:t>
            </a:r>
            <a:r>
              <a:rPr lang="fr-FR" sz="2000" dirty="0" err="1" smtClean="0"/>
              <a:t>experimental</a:t>
            </a:r>
            <a:r>
              <a:rPr lang="fr-FR" sz="2000" dirty="0" smtClean="0"/>
              <a:t> </a:t>
            </a:r>
            <a:r>
              <a:rPr lang="fr-FR" sz="2000" dirty="0" err="1" smtClean="0"/>
              <a:t>protocol</a:t>
            </a:r>
            <a:r>
              <a:rPr lang="fr-FR" sz="2000" dirty="0" smtClean="0"/>
              <a:t> in the </a:t>
            </a:r>
            <a:r>
              <a:rPr lang="fr-FR" sz="2000" dirty="0" err="1" smtClean="0"/>
              <a:t>coming</a:t>
            </a:r>
            <a:r>
              <a:rPr lang="fr-FR" sz="2000" dirty="0" smtClean="0"/>
              <a:t> </a:t>
            </a:r>
            <a:r>
              <a:rPr lang="fr-FR" sz="2000" dirty="0" err="1" smtClean="0"/>
              <a:t>month</a:t>
            </a:r>
            <a:r>
              <a:rPr lang="fr-FR" sz="2000" dirty="0" smtClean="0"/>
              <a:t>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819142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Task</a:t>
            </a:r>
            <a:r>
              <a:rPr lang="fr-FR" dirty="0" smtClean="0"/>
              <a:t> 3.2 : </a:t>
            </a:r>
            <a:r>
              <a:rPr lang="fr-FR" dirty="0" err="1" smtClean="0"/>
              <a:t>Arctic</a:t>
            </a:r>
            <a:r>
              <a:rPr lang="fr-FR" dirty="0" smtClean="0"/>
              <a:t> </a:t>
            </a:r>
            <a:r>
              <a:rPr lang="fr-FR" dirty="0" err="1" smtClean="0"/>
              <a:t>warming</a:t>
            </a:r>
            <a:r>
              <a:rPr lang="fr-FR" dirty="0" smtClean="0"/>
              <a:t> impacts : </a:t>
            </a:r>
            <a:r>
              <a:rPr lang="fr-FR" dirty="0" err="1" smtClean="0"/>
              <a:t>role</a:t>
            </a:r>
            <a:r>
              <a:rPr lang="fr-FR" dirty="0" smtClean="0"/>
              <a:t> of air-</a:t>
            </a:r>
            <a:r>
              <a:rPr lang="fr-FR" dirty="0" err="1" smtClean="0"/>
              <a:t>sea</a:t>
            </a:r>
            <a:r>
              <a:rPr lang="fr-FR" dirty="0" smtClean="0"/>
              <a:t> </a:t>
            </a:r>
            <a:r>
              <a:rPr lang="fr-FR" dirty="0" err="1" smtClean="0"/>
              <a:t>coupling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976434"/>
            <a:ext cx="6400800" cy="1752600"/>
          </a:xfrm>
        </p:spPr>
        <p:txBody>
          <a:bodyPr/>
          <a:lstStyle/>
          <a:p>
            <a:r>
              <a:rPr lang="fr-FR" dirty="0" smtClean="0"/>
              <a:t>CNRS, NERSC, MPI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0793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5797" y="204771"/>
            <a:ext cx="8768733" cy="1143000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Coupled</a:t>
            </a:r>
            <a:r>
              <a:rPr lang="fr-FR" dirty="0" smtClean="0"/>
              <a:t> simulation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equilibrium</a:t>
            </a:r>
            <a:r>
              <a:rPr lang="fr-FR" dirty="0" smtClean="0"/>
              <a:t> </a:t>
            </a:r>
            <a:r>
              <a:rPr lang="fr-FR" dirty="0" err="1" smtClean="0"/>
              <a:t>where</a:t>
            </a:r>
            <a:r>
              <a:rPr lang="fr-FR" dirty="0" smtClean="0"/>
              <a:t> </a:t>
            </a:r>
            <a:r>
              <a:rPr lang="fr-FR" dirty="0" err="1" smtClean="0"/>
              <a:t>Arctic</a:t>
            </a:r>
            <a:r>
              <a:rPr lang="fr-FR" dirty="0" smtClean="0"/>
              <a:t> </a:t>
            </a:r>
            <a:r>
              <a:rPr lang="fr-FR" dirty="0" err="1" smtClean="0"/>
              <a:t>sea</a:t>
            </a:r>
            <a:r>
              <a:rPr lang="fr-FR" dirty="0" smtClean="0"/>
              <a:t> </a:t>
            </a:r>
            <a:r>
              <a:rPr lang="fr-FR" dirty="0" err="1" smtClean="0"/>
              <a:t>ice</a:t>
            </a:r>
            <a:r>
              <a:rPr lang="fr-FR" dirty="0" smtClean="0"/>
              <a:t> </a:t>
            </a:r>
            <a:r>
              <a:rPr lang="fr-FR" dirty="0" err="1" smtClean="0"/>
              <a:t>reduction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imposed</a:t>
            </a:r>
            <a:endParaRPr lang="fr-F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542" y="1514304"/>
            <a:ext cx="5666830" cy="50603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5960" y="2061837"/>
            <a:ext cx="1584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AGCM</a:t>
            </a:r>
            <a:endParaRPr lang="fr-FR" dirty="0"/>
          </a:p>
        </p:txBody>
      </p:sp>
      <p:sp>
        <p:nvSpPr>
          <p:cNvPr id="8" name="TextBox 7"/>
          <p:cNvSpPr txBox="1"/>
          <p:nvPr/>
        </p:nvSpPr>
        <p:spPr>
          <a:xfrm>
            <a:off x="245960" y="3647966"/>
            <a:ext cx="1584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Slab</a:t>
            </a:r>
            <a:r>
              <a:rPr lang="fr-FR" dirty="0" smtClean="0"/>
              <a:t> </a:t>
            </a:r>
            <a:r>
              <a:rPr lang="fr-FR" dirty="0" err="1" smtClean="0"/>
              <a:t>coupled</a:t>
            </a:r>
            <a:r>
              <a:rPr lang="fr-FR" dirty="0" smtClean="0"/>
              <a:t> to AGCM</a:t>
            </a:r>
            <a:endParaRPr lang="fr-FR" dirty="0"/>
          </a:p>
        </p:txBody>
      </p:sp>
      <p:sp>
        <p:nvSpPr>
          <p:cNvPr id="9" name="TextBox 8"/>
          <p:cNvSpPr txBox="1"/>
          <p:nvPr/>
        </p:nvSpPr>
        <p:spPr>
          <a:xfrm>
            <a:off x="245797" y="5302367"/>
            <a:ext cx="1584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Full AOGCM</a:t>
            </a:r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5270985" y="6522757"/>
            <a:ext cx="2287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Deser</a:t>
            </a:r>
            <a:r>
              <a:rPr lang="fr-FR" dirty="0" smtClean="0"/>
              <a:t> et al. 2016, </a:t>
            </a:r>
            <a:r>
              <a:rPr lang="fr-FR" i="1" dirty="0" smtClean="0"/>
              <a:t>GRL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43041348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2073</TotalTime>
  <Words>1960</Words>
  <Application>Microsoft Macintosh PowerPoint</Application>
  <PresentationFormat>On-screen Show (4:3)</PresentationFormat>
  <Paragraphs>259</Paragraphs>
  <Slides>28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Thème Office</vt:lpstr>
      <vt:lpstr>PowerPoint Presentation</vt:lpstr>
      <vt:lpstr> Task 3.1</vt:lpstr>
      <vt:lpstr>Coordinated experiments</vt:lpstr>
      <vt:lpstr>Experimental protocol</vt:lpstr>
      <vt:lpstr>Experimental protocol</vt:lpstr>
      <vt:lpstr>PowerPoint Presentation</vt:lpstr>
      <vt:lpstr>PowerPoint Presentation</vt:lpstr>
      <vt:lpstr>Task 3.2 : Arctic warming impacts : role of air-sea coupling</vt:lpstr>
      <vt:lpstr>Coupled simulation at equilibrium where Arctic sea ice reduction is imposed</vt:lpstr>
      <vt:lpstr>PowerPoint Presentation</vt:lpstr>
      <vt:lpstr>PowerPoint Presentation</vt:lpstr>
      <vt:lpstr>PowerPoint Presentation</vt:lpstr>
      <vt:lpstr>DCPP experiments</vt:lpstr>
      <vt:lpstr>PowerPoint Presentation</vt:lpstr>
      <vt:lpstr>PowerPoint Presentation</vt:lpstr>
      <vt:lpstr>Deliverable</vt:lpstr>
      <vt:lpstr>Task 3.3: Impact of Arctic Ocean freshening on the Northern Hemisphere climate</vt:lpstr>
      <vt:lpstr>An impact of freshwater release in the North Atlantic?</vt:lpstr>
      <vt:lpstr>Objectives of Task 3.3</vt:lpstr>
      <vt:lpstr>What we propose to do</vt:lpstr>
      <vt:lpstr>Task 3.4  Improve the representation of surface heat flux in the Arctic  Presenter: Richard Davy, NERSC</vt:lpstr>
      <vt:lpstr>Plan of Work</vt:lpstr>
      <vt:lpstr>Background</vt:lpstr>
      <vt:lpstr>Plan of Work</vt:lpstr>
      <vt:lpstr>Synthesis of new scheme</vt:lpstr>
      <vt:lpstr>Anticipated impacts</vt:lpstr>
      <vt:lpstr>PowerPoint Presentation</vt:lpstr>
      <vt:lpstr> WP3 Milestones</vt:lpstr>
    </vt:vector>
  </TitlesOfParts>
  <Company>LOCEAN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Task 3.2 : Arctic warming impacts : role of air-sea coupling</dc:title>
  <dc:creator>Guillaume Gastineau</dc:creator>
  <cp:lastModifiedBy>Guillaume Gastineau</cp:lastModifiedBy>
  <cp:revision>52</cp:revision>
  <dcterms:created xsi:type="dcterms:W3CDTF">2017-01-13T14:39:22Z</dcterms:created>
  <dcterms:modified xsi:type="dcterms:W3CDTF">2017-01-20T09:03:28Z</dcterms:modified>
</cp:coreProperties>
</file>